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3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39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842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99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92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06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9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18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052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7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2FA4E-FC05-40EE-990B-373728659AF9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8F3CC-B8D1-4694-9FFC-C5BD238E9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1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OTP Powerpoint Template-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06499"/>
            <a:ext cx="9507190" cy="6498089"/>
          </a:xfrm>
          <a:prstGeom prst="rect">
            <a:avLst/>
          </a:prstGeom>
        </p:spPr>
      </p:pic>
      <p:pic>
        <p:nvPicPr>
          <p:cNvPr id="6" name="Picture 5" descr="Social Development Log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0" y="548680"/>
            <a:ext cx="2718828" cy="720080"/>
          </a:xfrm>
          <a:prstGeom prst="rect">
            <a:avLst/>
          </a:prstGeom>
        </p:spPr>
      </p:pic>
      <p:pic>
        <p:nvPicPr>
          <p:cNvPr id="7" name="Picture 6" descr="NDP Log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336" y="620689"/>
            <a:ext cx="869208" cy="80045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36711" y="1710941"/>
            <a:ext cx="610728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 Impact of Climate-Related Disasters on Marginalized and Vulnerable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Communities: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Inkosi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Langalibalele L/M case</a:t>
            </a:r>
            <a:endParaRPr lang="en-US" dirty="0" smtClean="0"/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Cabrera, L., Council, D., Davis, C.R., Goldsmith, L.,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Hridya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S.,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Kosanic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A.,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Kuran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C.H.A.,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Meena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H.R., Mendez, M.,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Ngcamu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B.S.,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Radits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V., Smith, G.S.,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Versey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H.S.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Presenter: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Bonginkosi Ntshaba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Email: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Bonginkosi.Ntshaba@gmail.com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Phone: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079 277 8515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Format: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Oral Presentation</a:t>
            </a:r>
          </a:p>
        </p:txBody>
      </p:sp>
    </p:spTree>
    <p:extLst>
      <p:ext uri="{BB962C8B-B14F-4D97-AF65-F5344CB8AC3E}">
        <p14:creationId xmlns:p14="http://schemas.microsoft.com/office/powerpoint/2010/main" val="3653835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6824"/>
            <a:ext cx="10515600" cy="883864"/>
          </a:xfrm>
          <a:prstGeom prst="rect">
            <a:avLst/>
          </a:prstGeom>
          <a:solidFill>
            <a:srgbClr val="008000"/>
          </a:solidFill>
          <a:ln w="25400" cap="flat" cmpd="sng" algn="ctr">
            <a:solidFill>
              <a:srgbClr val="4E8542"/>
            </a:solidFill>
            <a:prstDash val="solid"/>
          </a:ln>
          <a:effectLst/>
        </p:spPr>
        <p:txBody>
          <a:bodyPr rtlCol="0" anchor="ctr">
            <a:normAutofit fontScale="9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3200" b="1" kern="0" dirty="0" smtClean="0">
                <a:latin typeface="Calibri"/>
                <a:ea typeface="Times New Roman" panose="02020603050405020304" pitchFamily="18" charset="0"/>
                <a:cs typeface="Arial" panose="020B0604020202020204" pitchFamily="34" charset="0"/>
              </a:rPr>
              <a:t>LESSON LEARNED </a:t>
            </a:r>
            <a:endParaRPr kumimoji="0" lang="en-ZA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5983288"/>
            <a:ext cx="1295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ocial Development Log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4579"/>
            <a:ext cx="2858804" cy="752245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 noChangeArrowheads="1"/>
          </p:cNvSpPr>
          <p:nvPr>
            <p:ph idx="1"/>
          </p:nvPr>
        </p:nvSpPr>
        <p:spPr bwMode="auto">
          <a:xfrm>
            <a:off x="169333" y="1518330"/>
            <a:ext cx="11751734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Formal disaster systems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must engage directly with local knowledge systems.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Community resilience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can’t rely solely on informal networks</a:t>
            </a:r>
            <a:r>
              <a:rPr kumimoji="0" lang="en-US" alt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(Integration of stakeholders, war-rooms)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Inclusivity is non-negotiable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—especially for gender, disability, and rurality.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Frequent disasters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erode traditional resilience, requiring ongoing innovation.</a:t>
            </a:r>
          </a:p>
        </p:txBody>
      </p:sp>
    </p:spTree>
    <p:extLst>
      <p:ext uri="{BB962C8B-B14F-4D97-AF65-F5344CB8AC3E}">
        <p14:creationId xmlns:p14="http://schemas.microsoft.com/office/powerpoint/2010/main" val="1524455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6824"/>
            <a:ext cx="10515600" cy="883864"/>
          </a:xfrm>
          <a:prstGeom prst="rect">
            <a:avLst/>
          </a:prstGeom>
          <a:solidFill>
            <a:srgbClr val="008000"/>
          </a:solidFill>
          <a:ln w="25400" cap="flat" cmpd="sng" algn="ctr">
            <a:solidFill>
              <a:srgbClr val="4E8542"/>
            </a:solidFill>
            <a:prstDash val="solid"/>
          </a:ln>
          <a:effectLst/>
        </p:spPr>
        <p:txBody>
          <a:bodyPr rtlCol="0" anchor="ctr">
            <a:normAutofit fontScale="9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3200" b="1" kern="0" dirty="0" smtClean="0">
                <a:latin typeface="Calibri"/>
                <a:ea typeface="Times New Roman" panose="02020603050405020304" pitchFamily="18" charset="0"/>
                <a:cs typeface="Arial" panose="020B0604020202020204" pitchFamily="34" charset="0"/>
              </a:rPr>
              <a:t>RECOMMENDATIONS</a:t>
            </a:r>
            <a:endParaRPr kumimoji="0" lang="en-ZA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5983288"/>
            <a:ext cx="1295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ocial Development Log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4579"/>
            <a:ext cx="2858804" cy="752245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 noChangeArrowheads="1"/>
          </p:cNvSpPr>
          <p:nvPr>
            <p:ph idx="1"/>
          </p:nvPr>
        </p:nvSpPr>
        <p:spPr bwMode="auto">
          <a:xfrm>
            <a:off x="35496" y="1604377"/>
            <a:ext cx="1234841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Policy Shift: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Embrace climate justice frameworks.</a:t>
            </a:r>
            <a:endParaRPr lang="en-US" altLang="en-US" sz="3200" dirty="0"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Invest in: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Livelihood diversification.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Gender-responsive planning.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Accessible infrastructure.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Support: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Indigenous practices and informal networks as part of official planning.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Adopt:</a:t>
            </a:r>
            <a:r>
              <a:rPr kumimoji="0" lang="en-US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Participatory and culturally sensitive disaster response models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9104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259" y="207002"/>
            <a:ext cx="9144000" cy="635923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23139" y="2921169"/>
            <a:ext cx="474572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6000" b="1" dirty="0">
                <a:solidFill>
                  <a:srgbClr val="FFFFFF"/>
                </a:solidFill>
                <a:latin typeface="Arial"/>
                <a:cs typeface="Arial"/>
              </a:rPr>
              <a:t>THANK YOU</a:t>
            </a:r>
            <a:endParaRPr lang="en-ZA" sz="60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pic>
        <p:nvPicPr>
          <p:cNvPr id="4" name="Picture 3" descr="Untitled-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848" y="3832411"/>
            <a:ext cx="2736304" cy="204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89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474"/>
            <a:ext cx="10515600" cy="72007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Z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Z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ZA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Introduction/Background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ZA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Conceptual framework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ZA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ZA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Findings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ZA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ZA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ZA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 learned</a:t>
            </a:r>
          </a:p>
          <a:p>
            <a:pPr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ZA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Recommendations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/>
          <p:nvPr/>
        </p:nvSpPr>
        <p:spPr>
          <a:xfrm>
            <a:off x="278426" y="845910"/>
            <a:ext cx="10801950" cy="823031"/>
          </a:xfrm>
          <a:prstGeom prst="rect">
            <a:avLst/>
          </a:prstGeom>
          <a:solidFill>
            <a:srgbClr val="008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ZA" sz="28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PRESENTATION OUTLINE </a:t>
            </a:r>
            <a:endParaRPr kumimoji="0" lang="en-ZA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5" name="Picture 4" descr="Social Development Log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81474"/>
            <a:ext cx="2858804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3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en-US" sz="1600" b="1" dirty="0">
              <a:solidFill>
                <a:prstClr val="black"/>
              </a:solidFill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en-US" sz="1600" b="1" dirty="0">
              <a:solidFill>
                <a:prstClr val="black"/>
              </a:solidFill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altLang="en-US" sz="3200" dirty="0">
                <a:latin typeface="Arial" panose="020B0604020202020204" pitchFamily="34" charset="0"/>
              </a:rPr>
              <a:t>Marginalised and vulnerable communities are disproportionately affected by environmental </a:t>
            </a:r>
            <a:r>
              <a:rPr lang="en-US" altLang="en-US" sz="3200" dirty="0" smtClean="0">
                <a:latin typeface="Arial" panose="020B0604020202020204" pitchFamily="34" charset="0"/>
              </a:rPr>
              <a:t>disasters.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altLang="en-US" sz="3200" dirty="0" smtClean="0">
                <a:latin typeface="Arial" panose="020B0604020202020204" pitchFamily="34" charset="0"/>
              </a:rPr>
              <a:t>Disasters </a:t>
            </a:r>
            <a:r>
              <a:rPr lang="en-US" altLang="en-US" sz="3200" dirty="0">
                <a:latin typeface="Arial" panose="020B0604020202020204" pitchFamily="34" charset="0"/>
              </a:rPr>
              <a:t>include floods, droughts, and </a:t>
            </a:r>
            <a:r>
              <a:rPr lang="en-US" altLang="en-US" sz="3200" dirty="0" smtClean="0">
                <a:latin typeface="Arial" panose="020B0604020202020204" pitchFamily="34" charset="0"/>
              </a:rPr>
              <a:t>tornadoes.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altLang="en-US" sz="3200" dirty="0" smtClean="0">
                <a:latin typeface="Arial" panose="020B0604020202020204" pitchFamily="34" charset="0"/>
              </a:rPr>
              <a:t>Formal </a:t>
            </a:r>
            <a:r>
              <a:rPr lang="en-US" altLang="en-US" sz="3200" dirty="0">
                <a:latin typeface="Arial" panose="020B0604020202020204" pitchFamily="34" charset="0"/>
              </a:rPr>
              <a:t>disaster response systems often neglect these </a:t>
            </a:r>
            <a:r>
              <a:rPr lang="en-US" altLang="en-US" sz="3200" dirty="0" smtClean="0">
                <a:latin typeface="Arial" panose="020B0604020202020204" pitchFamily="34" charset="0"/>
              </a:rPr>
              <a:t>populations.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altLang="en-US" sz="3200" dirty="0" smtClean="0">
                <a:latin typeface="Arial" panose="020B0604020202020204" pitchFamily="34" charset="0"/>
              </a:rPr>
              <a:t>Low </a:t>
            </a:r>
            <a:r>
              <a:rPr lang="en-US" altLang="en-US" sz="3200" dirty="0">
                <a:latin typeface="Arial" panose="020B0604020202020204" pitchFamily="34" charset="0"/>
              </a:rPr>
              <a:t>adaptive capacity and structural inequalities intensify </a:t>
            </a:r>
            <a:r>
              <a:rPr lang="en-US" altLang="en-US" sz="3200" dirty="0" smtClean="0">
                <a:latin typeface="Arial" panose="020B0604020202020204" pitchFamily="34" charset="0"/>
              </a:rPr>
              <a:t>vulnerability.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n-US" altLang="en-US" sz="3200" dirty="0" smtClean="0">
                <a:latin typeface="Arial" panose="020B0604020202020204" pitchFamily="34" charset="0"/>
              </a:rPr>
              <a:t>Focus </a:t>
            </a:r>
            <a:r>
              <a:rPr lang="en-US" altLang="en-US" sz="3200" dirty="0">
                <a:latin typeface="Arial" panose="020B0604020202020204" pitchFamily="34" charset="0"/>
              </a:rPr>
              <a:t>area: KwaZulu-Natal (KZN), South Africa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9"/>
            <a:ext cx="10515600" cy="911226"/>
          </a:xfrm>
          <a:prstGeom prst="rect">
            <a:avLst/>
          </a:prstGeom>
          <a:solidFill>
            <a:srgbClr val="008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INTRODUCTION/BACKGROUND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en-ZA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5" name="Picture 4" descr="Social Development Log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81473"/>
            <a:ext cx="2858804" cy="83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165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7"/>
            <a:ext cx="10515600" cy="1129555"/>
          </a:xfrm>
          <a:prstGeom prst="rect">
            <a:avLst/>
          </a:prstGeom>
          <a:solidFill>
            <a:srgbClr val="008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en-ZA" sz="28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CONCEPTUAL FRAMEWORK </a:t>
            </a:r>
            <a:endParaRPr kumimoji="0" lang="en-ZA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5" name="Picture 4" descr="Social Development Log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81473"/>
            <a:ext cx="2858804" cy="832925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 noChangeArrowheads="1"/>
          </p:cNvSpPr>
          <p:nvPr>
            <p:ph idx="1"/>
          </p:nvPr>
        </p:nvSpPr>
        <p:spPr bwMode="auto">
          <a:xfrm>
            <a:off x="553156" y="2097388"/>
            <a:ext cx="11519210" cy="5109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Proposed approach: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Multi-layered, community-centered catastrophe governance.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Core components: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Local risk mapping.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Indigenous early-warning practices.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Community-based disaster response teams.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Embedded social services.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Interdisciplinary lens: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dirty="0" smtClean="0">
                <a:latin typeface="Arial" panose="020B0604020202020204" pitchFamily="34" charset="0"/>
              </a:rPr>
              <a:t>Community development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Participatory planning.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Cultural resilience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504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en-US" sz="16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Approach: Grounded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theory.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Collection:25 qualitative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interviews.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Community members and local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leaders.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Locations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Ntabamhlophe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and Loskop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Inkosi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Langalibalele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Local Municipality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Timeline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Focus on floods from 2019 to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2024.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Intersectionality – poverty, gender, disability, rurality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7"/>
            <a:ext cx="10515600" cy="911227"/>
          </a:xfrm>
          <a:prstGeom prst="rect">
            <a:avLst/>
          </a:prstGeom>
          <a:solidFill>
            <a:srgbClr val="008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METHODOLOGY  </a:t>
            </a:r>
            <a:r>
              <a:rPr lang="en-US" sz="3200" b="1" noProof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ZA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5" name="Picture 4" descr="Social Development Log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81473"/>
            <a:ext cx="2858804" cy="83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475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6824"/>
            <a:ext cx="10515600" cy="900952"/>
          </a:xfrm>
          <a:prstGeom prst="rect">
            <a:avLst/>
          </a:prstGeom>
          <a:solidFill>
            <a:srgbClr val="008000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FINDINGS</a:t>
            </a:r>
            <a:r>
              <a:rPr lang="en-US" sz="2800" b="1" noProof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ZA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5" name="Picture 4" descr="Social Development Log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4579"/>
            <a:ext cx="2858804" cy="752245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093079"/>
            <a:ext cx="11736546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 impacts: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Frequent relocation, health decline, livelihood loss.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Environmental health disparities: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Place-based marginalization</a:t>
            </a:r>
            <a:r>
              <a:rPr lang="en-US" altLang="en-US" dirty="0" smtClean="0">
                <a:latin typeface="Arial" panose="020B0604020202020204" pitchFamily="34" charset="0"/>
              </a:rPr>
              <a:t> (</a:t>
            </a:r>
            <a:r>
              <a:rPr lang="en-US" dirty="0"/>
              <a:t>social, economic, and political </a:t>
            </a:r>
            <a:r>
              <a:rPr lang="en-US" dirty="0" smtClean="0"/>
              <a:t>disadvantages)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disaster preparation increases isolation.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vulnerabilities: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 frequency of disasters weakens coping strategies.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People with disabilities excluded from planning and response.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135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0953"/>
            <a:ext cx="10515600" cy="789735"/>
          </a:xfrm>
          <a:prstGeom prst="rect">
            <a:avLst/>
          </a:prstGeom>
          <a:solidFill>
            <a:srgbClr val="008000"/>
          </a:solidFill>
          <a:ln w="25400" cap="flat" cmpd="sng" algn="ctr">
            <a:solidFill>
              <a:srgbClr val="4E8542"/>
            </a:solidFill>
            <a:prstDash val="solid"/>
          </a:ln>
          <a:effectLst/>
        </p:spPr>
        <p:txBody>
          <a:bodyPr rtlCol="0" anchor="ctr">
            <a:normAutofit fontScale="9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2800" b="1" kern="0" dirty="0" smtClean="0">
                <a:latin typeface="Calibri"/>
                <a:ea typeface="Times New Roman" panose="02020603050405020304" pitchFamily="18" charset="0"/>
                <a:cs typeface="Arial" panose="020B0604020202020204" pitchFamily="34" charset="0"/>
              </a:rPr>
              <a:t>FINDINGS CONT.. </a:t>
            </a:r>
            <a:endParaRPr kumimoji="0" lang="en-ZA" sz="2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pic>
        <p:nvPicPr>
          <p:cNvPr id="5" name="Picture 4" descr="Social Development Logo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4579"/>
            <a:ext cx="2858804" cy="752245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 noChangeArrowheads="1"/>
          </p:cNvSpPr>
          <p:nvPr>
            <p:ph idx="1"/>
          </p:nvPr>
        </p:nvSpPr>
        <p:spPr bwMode="auto">
          <a:xfrm>
            <a:off x="35496" y="2084244"/>
            <a:ext cx="15070905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Resilience mechanisms:</a:t>
            </a:r>
            <a:endParaRPr kumimoji="0" lang="en-US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Informal social networks: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Burial societies, savings groups, churches, traditional councils.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Indigenous coping strategies: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Communal rebuilding.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Rainwater harvesting.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Ancestral rituals.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Challenge: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These systems offer short-term support, not long-term resilience.</a:t>
            </a:r>
          </a:p>
        </p:txBody>
      </p:sp>
    </p:spTree>
    <p:extLst>
      <p:ext uri="{BB962C8B-B14F-4D97-AF65-F5344CB8AC3E}">
        <p14:creationId xmlns:p14="http://schemas.microsoft.com/office/powerpoint/2010/main" val="2763483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Neglect by formal systems exacerbates </a:t>
            </a: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vulnerability.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Community-led 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approaches show promise but need structural </a:t>
            </a: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support.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Intersectionality 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critical: Vulnerability is </a:t>
            </a: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multi-dimensional.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q"/>
              <a:defRPr/>
            </a:pPr>
            <a:r>
              <a:rPr lang="en-US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Mainstream 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systems often miss culturally embedded coping mechanisms.</a:t>
            </a:r>
            <a:endParaRPr lang="en-ZA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0953"/>
            <a:ext cx="10515600" cy="789735"/>
          </a:xfrm>
          <a:prstGeom prst="rect">
            <a:avLst/>
          </a:prstGeom>
          <a:solidFill>
            <a:srgbClr val="008000"/>
          </a:solidFill>
          <a:ln w="25400" cap="flat" cmpd="sng" algn="ctr">
            <a:solidFill>
              <a:srgbClr val="4E8542"/>
            </a:solidFill>
            <a:prstDash val="solid"/>
          </a:ln>
          <a:effectLst/>
        </p:spPr>
        <p:txBody>
          <a:bodyPr rtlCol="0" anchor="ctr">
            <a:normAutofit fontScale="9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3200" b="1" kern="0" dirty="0" smtClean="0">
                <a:latin typeface="Calibri"/>
                <a:ea typeface="Times New Roman" panose="02020603050405020304" pitchFamily="18" charset="0"/>
                <a:cs typeface="Arial" panose="020B0604020202020204" pitchFamily="34" charset="0"/>
              </a:rPr>
              <a:t>DISCUSSION  </a:t>
            </a:r>
            <a:r>
              <a:rPr kumimoji="0" lang="en-ZA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ZA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5983288"/>
            <a:ext cx="1295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ocial Development Log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4579"/>
            <a:ext cx="2858804" cy="75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958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lvl="0" indent="0">
              <a:buNone/>
            </a:pPr>
            <a:endParaRPr lang="en-ZA" b="1" u="sng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  <a:t>Static and universal vulnerability models are insufficient</a:t>
            </a:r>
            <a:r>
              <a:rPr lang="en-US" sz="6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6700" dirty="0" smtClean="0">
                <a:latin typeface="Arial" panose="020B0604020202020204" pitchFamily="34" charset="0"/>
                <a:cs typeface="Arial" panose="020B0604020202020204" pitchFamily="34" charset="0"/>
              </a:rPr>
              <a:t>Need </a:t>
            </a:r>
            <a: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  <a:t>for context-specific, dynamic, and inclusive disaster governance</a:t>
            </a:r>
            <a:r>
              <a:rPr lang="en-US" sz="6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6700" dirty="0" smtClean="0">
                <a:latin typeface="Arial" panose="020B0604020202020204" pitchFamily="34" charset="0"/>
                <a:cs typeface="Arial" panose="020B0604020202020204" pitchFamily="34" charset="0"/>
              </a:rPr>
              <a:t>Vulnerable </a:t>
            </a:r>
            <a: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  <a:t>communities require more than short-term aid</a:t>
            </a:r>
            <a:r>
              <a:rPr lang="en-US" sz="67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6700" dirty="0" smtClean="0">
                <a:latin typeface="Arial" panose="020B0604020202020204" pitchFamily="34" charset="0"/>
                <a:cs typeface="Arial" panose="020B0604020202020204" pitchFamily="34" charset="0"/>
              </a:rPr>
              <a:t>Long-term </a:t>
            </a:r>
            <a:r>
              <a:rPr lang="en-US" sz="6700" dirty="0">
                <a:latin typeface="Arial" panose="020B0604020202020204" pitchFamily="34" charset="0"/>
                <a:cs typeface="Arial" panose="020B0604020202020204" pitchFamily="34" charset="0"/>
              </a:rPr>
              <a:t>adaptive capacity and systemic support are essential.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B6C458E-5878-4668-9DD3-442E299D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6824"/>
            <a:ext cx="10515600" cy="883864"/>
          </a:xfrm>
          <a:prstGeom prst="rect">
            <a:avLst/>
          </a:prstGeom>
          <a:solidFill>
            <a:srgbClr val="008000"/>
          </a:solidFill>
          <a:ln w="25400" cap="flat" cmpd="sng" algn="ctr">
            <a:solidFill>
              <a:srgbClr val="4E8542"/>
            </a:solidFill>
            <a:prstDash val="solid"/>
          </a:ln>
          <a:effectLst/>
        </p:spPr>
        <p:txBody>
          <a:bodyPr rtlCol="0" anchor="ctr">
            <a:normAutofit fontScale="9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ZA" sz="3200" b="1" kern="0" dirty="0" smtClean="0">
                <a:latin typeface="Calibri"/>
                <a:ea typeface="Times New Roman" panose="02020603050405020304" pitchFamily="18" charset="0"/>
                <a:cs typeface="Arial" panose="020B0604020202020204" pitchFamily="34" charset="0"/>
              </a:rPr>
              <a:t>CONCLUSION  </a:t>
            </a:r>
            <a:r>
              <a:rPr kumimoji="0" lang="en-ZA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en-ZA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5983288"/>
            <a:ext cx="1295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ocial Development Logo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4579"/>
            <a:ext cx="2858804" cy="752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544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7915</TotalTime>
  <Words>513</Words>
  <Application>Microsoft Office PowerPoint</Application>
  <PresentationFormat>Widescreen</PresentationFormat>
  <Paragraphs>93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  </vt:lpstr>
      <vt:lpstr> INTRODUCTION/BACKGROUND  </vt:lpstr>
      <vt:lpstr> CONCEPTUAL FRAMEWORK  </vt:lpstr>
      <vt:lpstr> METHODOLOGY    </vt:lpstr>
      <vt:lpstr> FINDINGS  </vt:lpstr>
      <vt:lpstr> FINDINGS CONT..  </vt:lpstr>
      <vt:lpstr> DISCUSSION    </vt:lpstr>
      <vt:lpstr> CONCLUSION    </vt:lpstr>
      <vt:lpstr> LESSON LEARNED  </vt:lpstr>
      <vt:lpstr> RECOMMENDATIONS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Bonginkosi Ntshaba</dc:creator>
  <cp:lastModifiedBy>Bonginkosi Ntshaba</cp:lastModifiedBy>
  <cp:revision>26</cp:revision>
  <dcterms:created xsi:type="dcterms:W3CDTF">2025-06-18T12:29:19Z</dcterms:created>
  <dcterms:modified xsi:type="dcterms:W3CDTF">2025-09-11T21:12:37Z</dcterms:modified>
</cp:coreProperties>
</file>