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7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8"/>
            <a:ext cx="2851518" cy="68580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2880" y="0"/>
                </a:lnTo>
                <a:lnTo>
                  <a:pt x="182880" y="6858000"/>
                </a:lnTo>
                <a:close/>
              </a:path>
            </a:pathLst>
          </a:custGeom>
          <a:solidFill>
            <a:srgbClr val="63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323803"/>
            <a:ext cx="1742439" cy="779145"/>
          </a:xfrm>
          <a:custGeom>
            <a:avLst/>
            <a:gdLst/>
            <a:ahLst/>
            <a:cxnLst/>
            <a:rect l="l" t="t" r="r" b="b"/>
            <a:pathLst>
              <a:path w="1742439" h="779145">
                <a:moveTo>
                  <a:pt x="1346009" y="778598"/>
                </a:moveTo>
                <a:lnTo>
                  <a:pt x="0" y="778598"/>
                </a:lnTo>
                <a:lnTo>
                  <a:pt x="0" y="0"/>
                </a:lnTo>
                <a:lnTo>
                  <a:pt x="1346009" y="0"/>
                </a:lnTo>
                <a:lnTo>
                  <a:pt x="1355682" y="807"/>
                </a:lnTo>
                <a:lnTo>
                  <a:pt x="1363595" y="2935"/>
                </a:lnTo>
                <a:lnTo>
                  <a:pt x="1369751" y="5941"/>
                </a:lnTo>
                <a:lnTo>
                  <a:pt x="1374152" y="9385"/>
                </a:lnTo>
                <a:lnTo>
                  <a:pt x="1378839" y="9385"/>
                </a:lnTo>
                <a:lnTo>
                  <a:pt x="1378839" y="14071"/>
                </a:lnTo>
                <a:lnTo>
                  <a:pt x="1735277" y="365848"/>
                </a:lnTo>
                <a:lnTo>
                  <a:pt x="1740549" y="377061"/>
                </a:lnTo>
                <a:lnTo>
                  <a:pt x="1742306" y="388713"/>
                </a:lnTo>
                <a:lnTo>
                  <a:pt x="1740549" y="399487"/>
                </a:lnTo>
                <a:lnTo>
                  <a:pt x="1735277" y="408063"/>
                </a:lnTo>
                <a:lnTo>
                  <a:pt x="1378839" y="764527"/>
                </a:lnTo>
                <a:lnTo>
                  <a:pt x="1374152" y="764527"/>
                </a:lnTo>
                <a:lnTo>
                  <a:pt x="1374152" y="769213"/>
                </a:lnTo>
                <a:lnTo>
                  <a:pt x="1369751" y="772657"/>
                </a:lnTo>
                <a:lnTo>
                  <a:pt x="1363595" y="775663"/>
                </a:lnTo>
                <a:lnTo>
                  <a:pt x="1355682" y="777791"/>
                </a:lnTo>
                <a:lnTo>
                  <a:pt x="1346009" y="778598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342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2" y="1399019"/>
            <a:ext cx="2851785" cy="5459095"/>
          </a:xfrm>
          <a:custGeom>
            <a:avLst/>
            <a:gdLst/>
            <a:ahLst/>
            <a:cxnLst/>
            <a:rect l="l" t="t" r="r" b="b"/>
            <a:pathLst>
              <a:path w="2851785" h="5459095">
                <a:moveTo>
                  <a:pt x="100634" y="1802244"/>
                </a:moveTo>
                <a:lnTo>
                  <a:pt x="95618" y="1750237"/>
                </a:lnTo>
                <a:lnTo>
                  <a:pt x="82778" y="1596402"/>
                </a:lnTo>
                <a:lnTo>
                  <a:pt x="77762" y="1544383"/>
                </a:lnTo>
                <a:lnTo>
                  <a:pt x="66243" y="1492821"/>
                </a:lnTo>
                <a:lnTo>
                  <a:pt x="55143" y="1440751"/>
                </a:lnTo>
                <a:lnTo>
                  <a:pt x="22606" y="1282484"/>
                </a:lnTo>
                <a:lnTo>
                  <a:pt x="11506" y="1229296"/>
                </a:lnTo>
                <a:lnTo>
                  <a:pt x="0" y="1176020"/>
                </a:lnTo>
                <a:lnTo>
                  <a:pt x="0" y="1337183"/>
                </a:lnTo>
                <a:lnTo>
                  <a:pt x="10490" y="1387475"/>
                </a:lnTo>
                <a:lnTo>
                  <a:pt x="32562" y="1489113"/>
                </a:lnTo>
                <a:lnTo>
                  <a:pt x="55702" y="1591830"/>
                </a:lnTo>
                <a:lnTo>
                  <a:pt x="91490" y="1746986"/>
                </a:lnTo>
                <a:lnTo>
                  <a:pt x="92265" y="1760804"/>
                </a:lnTo>
                <a:lnTo>
                  <a:pt x="94348" y="1774621"/>
                </a:lnTo>
                <a:lnTo>
                  <a:pt x="97269" y="1788426"/>
                </a:lnTo>
                <a:lnTo>
                  <a:pt x="100634" y="1802244"/>
                </a:lnTo>
                <a:close/>
              </a:path>
              <a:path w="2851785" h="5459095">
                <a:moveTo>
                  <a:pt x="1411935" y="5458980"/>
                </a:moveTo>
                <a:lnTo>
                  <a:pt x="1329055" y="5288216"/>
                </a:lnTo>
                <a:lnTo>
                  <a:pt x="1286002" y="5197894"/>
                </a:lnTo>
                <a:lnTo>
                  <a:pt x="1243723" y="5107190"/>
                </a:lnTo>
                <a:lnTo>
                  <a:pt x="1222946" y="5061661"/>
                </a:lnTo>
                <a:lnTo>
                  <a:pt x="1202474" y="5015979"/>
                </a:lnTo>
                <a:lnTo>
                  <a:pt x="1182306" y="4970145"/>
                </a:lnTo>
                <a:lnTo>
                  <a:pt x="1162507" y="4924120"/>
                </a:lnTo>
                <a:lnTo>
                  <a:pt x="1119644" y="4828806"/>
                </a:lnTo>
                <a:lnTo>
                  <a:pt x="1077658" y="4733061"/>
                </a:lnTo>
                <a:lnTo>
                  <a:pt x="1036535" y="4636871"/>
                </a:lnTo>
                <a:lnTo>
                  <a:pt x="996289" y="4540262"/>
                </a:lnTo>
                <a:lnTo>
                  <a:pt x="956894" y="4443209"/>
                </a:lnTo>
                <a:lnTo>
                  <a:pt x="918375" y="4345737"/>
                </a:lnTo>
                <a:lnTo>
                  <a:pt x="880719" y="4247832"/>
                </a:lnTo>
                <a:lnTo>
                  <a:pt x="843927" y="4149483"/>
                </a:lnTo>
                <a:lnTo>
                  <a:pt x="833615" y="4125201"/>
                </a:lnTo>
                <a:lnTo>
                  <a:pt x="823722" y="4100499"/>
                </a:lnTo>
                <a:lnTo>
                  <a:pt x="814705" y="4074922"/>
                </a:lnTo>
                <a:lnTo>
                  <a:pt x="806996" y="4048036"/>
                </a:lnTo>
                <a:lnTo>
                  <a:pt x="806996" y="4048239"/>
                </a:lnTo>
                <a:lnTo>
                  <a:pt x="802335" y="4037901"/>
                </a:lnTo>
                <a:lnTo>
                  <a:pt x="802335" y="4163745"/>
                </a:lnTo>
                <a:lnTo>
                  <a:pt x="802335" y="4172216"/>
                </a:lnTo>
                <a:lnTo>
                  <a:pt x="802182" y="4172064"/>
                </a:lnTo>
                <a:lnTo>
                  <a:pt x="802182" y="4163339"/>
                </a:lnTo>
                <a:lnTo>
                  <a:pt x="802335" y="4163745"/>
                </a:lnTo>
                <a:lnTo>
                  <a:pt x="802335" y="4037901"/>
                </a:lnTo>
                <a:lnTo>
                  <a:pt x="797306" y="4026725"/>
                </a:lnTo>
                <a:lnTo>
                  <a:pt x="788936" y="4004348"/>
                </a:lnTo>
                <a:lnTo>
                  <a:pt x="781443" y="3981970"/>
                </a:lnTo>
                <a:lnTo>
                  <a:pt x="775068" y="3962565"/>
                </a:lnTo>
                <a:lnTo>
                  <a:pt x="775309" y="3959923"/>
                </a:lnTo>
                <a:lnTo>
                  <a:pt x="741527" y="3868178"/>
                </a:lnTo>
                <a:lnTo>
                  <a:pt x="708393" y="3775875"/>
                </a:lnTo>
                <a:lnTo>
                  <a:pt x="675919" y="3683114"/>
                </a:lnTo>
                <a:lnTo>
                  <a:pt x="644105" y="3589998"/>
                </a:lnTo>
                <a:lnTo>
                  <a:pt x="612940" y="3496640"/>
                </a:lnTo>
                <a:lnTo>
                  <a:pt x="582434" y="3403117"/>
                </a:lnTo>
                <a:lnTo>
                  <a:pt x="536651" y="3260737"/>
                </a:lnTo>
                <a:lnTo>
                  <a:pt x="506488" y="3164941"/>
                </a:lnTo>
                <a:lnTo>
                  <a:pt x="476897" y="3068942"/>
                </a:lnTo>
                <a:lnTo>
                  <a:pt x="447878" y="2972765"/>
                </a:lnTo>
                <a:lnTo>
                  <a:pt x="419430" y="2876423"/>
                </a:lnTo>
                <a:lnTo>
                  <a:pt x="391528" y="2779890"/>
                </a:lnTo>
                <a:lnTo>
                  <a:pt x="364159" y="2683205"/>
                </a:lnTo>
                <a:lnTo>
                  <a:pt x="337312" y="2586342"/>
                </a:lnTo>
                <a:lnTo>
                  <a:pt x="310984" y="2489339"/>
                </a:lnTo>
                <a:lnTo>
                  <a:pt x="285153" y="2392184"/>
                </a:lnTo>
                <a:lnTo>
                  <a:pt x="247319" y="2246198"/>
                </a:lnTo>
                <a:lnTo>
                  <a:pt x="210540" y="2099906"/>
                </a:lnTo>
                <a:lnTo>
                  <a:pt x="174777" y="1953336"/>
                </a:lnTo>
                <a:lnTo>
                  <a:pt x="139979" y="1806511"/>
                </a:lnTo>
                <a:lnTo>
                  <a:pt x="128600" y="1757514"/>
                </a:lnTo>
                <a:lnTo>
                  <a:pt x="156311" y="2038565"/>
                </a:lnTo>
                <a:lnTo>
                  <a:pt x="206222" y="2237181"/>
                </a:lnTo>
                <a:lnTo>
                  <a:pt x="244563" y="2386025"/>
                </a:lnTo>
                <a:lnTo>
                  <a:pt x="283768" y="2534704"/>
                </a:lnTo>
                <a:lnTo>
                  <a:pt x="323900" y="2683116"/>
                </a:lnTo>
                <a:lnTo>
                  <a:pt x="365061" y="2831211"/>
                </a:lnTo>
                <a:lnTo>
                  <a:pt x="393103" y="2929712"/>
                </a:lnTo>
                <a:lnTo>
                  <a:pt x="421640" y="3028023"/>
                </a:lnTo>
                <a:lnTo>
                  <a:pt x="450710" y="3126105"/>
                </a:lnTo>
                <a:lnTo>
                  <a:pt x="480339" y="3223933"/>
                </a:lnTo>
                <a:lnTo>
                  <a:pt x="510540" y="3321494"/>
                </a:lnTo>
                <a:lnTo>
                  <a:pt x="525868" y="3370161"/>
                </a:lnTo>
                <a:lnTo>
                  <a:pt x="588860" y="3560940"/>
                </a:lnTo>
                <a:lnTo>
                  <a:pt x="636739" y="3703053"/>
                </a:lnTo>
                <a:lnTo>
                  <a:pt x="669213" y="3797452"/>
                </a:lnTo>
                <a:lnTo>
                  <a:pt x="702271" y="3891648"/>
                </a:lnTo>
                <a:lnTo>
                  <a:pt x="736053" y="3985717"/>
                </a:lnTo>
                <a:lnTo>
                  <a:pt x="769721" y="4077106"/>
                </a:lnTo>
                <a:lnTo>
                  <a:pt x="769721" y="4079722"/>
                </a:lnTo>
                <a:lnTo>
                  <a:pt x="769721" y="4079976"/>
                </a:lnTo>
                <a:lnTo>
                  <a:pt x="769721" y="4080573"/>
                </a:lnTo>
                <a:lnTo>
                  <a:pt x="770140" y="4133405"/>
                </a:lnTo>
                <a:lnTo>
                  <a:pt x="771385" y="4187088"/>
                </a:lnTo>
                <a:lnTo>
                  <a:pt x="773379" y="4240758"/>
                </a:lnTo>
                <a:lnTo>
                  <a:pt x="776084" y="4294429"/>
                </a:lnTo>
                <a:lnTo>
                  <a:pt x="779449" y="4348111"/>
                </a:lnTo>
                <a:lnTo>
                  <a:pt x="783399" y="4401782"/>
                </a:lnTo>
                <a:lnTo>
                  <a:pt x="787908" y="4455465"/>
                </a:lnTo>
                <a:lnTo>
                  <a:pt x="792899" y="4509135"/>
                </a:lnTo>
                <a:lnTo>
                  <a:pt x="799147" y="4556887"/>
                </a:lnTo>
                <a:lnTo>
                  <a:pt x="805954" y="4605045"/>
                </a:lnTo>
                <a:lnTo>
                  <a:pt x="813333" y="4653445"/>
                </a:lnTo>
                <a:lnTo>
                  <a:pt x="821283" y="4701908"/>
                </a:lnTo>
                <a:lnTo>
                  <a:pt x="829805" y="4750308"/>
                </a:lnTo>
                <a:lnTo>
                  <a:pt x="838885" y="4798466"/>
                </a:lnTo>
                <a:lnTo>
                  <a:pt x="847940" y="4843259"/>
                </a:lnTo>
                <a:lnTo>
                  <a:pt x="829221" y="4796625"/>
                </a:lnTo>
                <a:lnTo>
                  <a:pt x="810158" y="4748212"/>
                </a:lnTo>
                <a:lnTo>
                  <a:pt x="791451" y="4699813"/>
                </a:lnTo>
                <a:lnTo>
                  <a:pt x="773074" y="4651400"/>
                </a:lnTo>
                <a:lnTo>
                  <a:pt x="755015" y="4603000"/>
                </a:lnTo>
                <a:lnTo>
                  <a:pt x="737260" y="4554588"/>
                </a:lnTo>
                <a:lnTo>
                  <a:pt x="719797" y="4506176"/>
                </a:lnTo>
                <a:lnTo>
                  <a:pt x="685685" y="4409364"/>
                </a:lnTo>
                <a:lnTo>
                  <a:pt x="652526" y="4312551"/>
                </a:lnTo>
                <a:lnTo>
                  <a:pt x="636270" y="4264139"/>
                </a:lnTo>
                <a:lnTo>
                  <a:pt x="620560" y="4216184"/>
                </a:lnTo>
                <a:lnTo>
                  <a:pt x="605091" y="4168102"/>
                </a:lnTo>
                <a:lnTo>
                  <a:pt x="589876" y="4119930"/>
                </a:lnTo>
                <a:lnTo>
                  <a:pt x="574903" y="4071670"/>
                </a:lnTo>
                <a:lnTo>
                  <a:pt x="560171" y="4023296"/>
                </a:lnTo>
                <a:lnTo>
                  <a:pt x="545680" y="3974846"/>
                </a:lnTo>
                <a:lnTo>
                  <a:pt x="517423" y="3877653"/>
                </a:lnTo>
                <a:lnTo>
                  <a:pt x="490105" y="3780129"/>
                </a:lnTo>
                <a:lnTo>
                  <a:pt x="463727" y="3682276"/>
                </a:lnTo>
                <a:lnTo>
                  <a:pt x="438289" y="3584117"/>
                </a:lnTo>
                <a:lnTo>
                  <a:pt x="413766" y="3485692"/>
                </a:lnTo>
                <a:lnTo>
                  <a:pt x="390144" y="3386988"/>
                </a:lnTo>
                <a:lnTo>
                  <a:pt x="367423" y="3288055"/>
                </a:lnTo>
                <a:lnTo>
                  <a:pt x="345592" y="3188893"/>
                </a:lnTo>
                <a:lnTo>
                  <a:pt x="324637" y="3089529"/>
                </a:lnTo>
                <a:lnTo>
                  <a:pt x="304558" y="2989973"/>
                </a:lnTo>
                <a:lnTo>
                  <a:pt x="285330" y="2890266"/>
                </a:lnTo>
                <a:lnTo>
                  <a:pt x="267779" y="2790825"/>
                </a:lnTo>
                <a:lnTo>
                  <a:pt x="250952" y="2691053"/>
                </a:lnTo>
                <a:lnTo>
                  <a:pt x="234797" y="2590977"/>
                </a:lnTo>
                <a:lnTo>
                  <a:pt x="219278" y="2490660"/>
                </a:lnTo>
                <a:lnTo>
                  <a:pt x="204343" y="2390140"/>
                </a:lnTo>
                <a:lnTo>
                  <a:pt x="189953" y="2289454"/>
                </a:lnTo>
                <a:lnTo>
                  <a:pt x="169278" y="2138248"/>
                </a:lnTo>
                <a:lnTo>
                  <a:pt x="156044" y="2037359"/>
                </a:lnTo>
                <a:lnTo>
                  <a:pt x="100634" y="1802244"/>
                </a:lnTo>
                <a:lnTo>
                  <a:pt x="111048" y="1901685"/>
                </a:lnTo>
                <a:lnTo>
                  <a:pt x="122148" y="2001278"/>
                </a:lnTo>
                <a:lnTo>
                  <a:pt x="133946" y="2100986"/>
                </a:lnTo>
                <a:lnTo>
                  <a:pt x="146418" y="2200732"/>
                </a:lnTo>
                <a:lnTo>
                  <a:pt x="159588" y="2300465"/>
                </a:lnTo>
                <a:lnTo>
                  <a:pt x="173443" y="2400096"/>
                </a:lnTo>
                <a:lnTo>
                  <a:pt x="187985" y="2499601"/>
                </a:lnTo>
                <a:lnTo>
                  <a:pt x="203200" y="2598890"/>
                </a:lnTo>
                <a:lnTo>
                  <a:pt x="219113" y="2697899"/>
                </a:lnTo>
                <a:lnTo>
                  <a:pt x="235712" y="2796590"/>
                </a:lnTo>
                <a:lnTo>
                  <a:pt x="262026" y="2945231"/>
                </a:lnTo>
                <a:lnTo>
                  <a:pt x="280822" y="3045714"/>
                </a:lnTo>
                <a:lnTo>
                  <a:pt x="300596" y="3145917"/>
                </a:lnTo>
                <a:lnTo>
                  <a:pt x="321335" y="3245840"/>
                </a:lnTo>
                <a:lnTo>
                  <a:pt x="343014" y="3345484"/>
                </a:lnTo>
                <a:lnTo>
                  <a:pt x="365645" y="3444837"/>
                </a:lnTo>
                <a:lnTo>
                  <a:pt x="389216" y="3543909"/>
                </a:lnTo>
                <a:lnTo>
                  <a:pt x="413702" y="3642703"/>
                </a:lnTo>
                <a:lnTo>
                  <a:pt x="439102" y="3741216"/>
                </a:lnTo>
                <a:lnTo>
                  <a:pt x="465404" y="3839438"/>
                </a:lnTo>
                <a:lnTo>
                  <a:pt x="492607" y="3937393"/>
                </a:lnTo>
                <a:lnTo>
                  <a:pt x="520687" y="4035056"/>
                </a:lnTo>
                <a:lnTo>
                  <a:pt x="549643" y="4132427"/>
                </a:lnTo>
                <a:lnTo>
                  <a:pt x="579462" y="4229532"/>
                </a:lnTo>
                <a:lnTo>
                  <a:pt x="594702" y="4277969"/>
                </a:lnTo>
                <a:lnTo>
                  <a:pt x="610666" y="4326306"/>
                </a:lnTo>
                <a:lnTo>
                  <a:pt x="626910" y="4374502"/>
                </a:lnTo>
                <a:lnTo>
                  <a:pt x="643420" y="4422559"/>
                </a:lnTo>
                <a:lnTo>
                  <a:pt x="660184" y="4470476"/>
                </a:lnTo>
                <a:lnTo>
                  <a:pt x="677176" y="4518241"/>
                </a:lnTo>
                <a:lnTo>
                  <a:pt x="694410" y="4565878"/>
                </a:lnTo>
                <a:lnTo>
                  <a:pt x="729538" y="4660722"/>
                </a:lnTo>
                <a:lnTo>
                  <a:pt x="765467" y="4754994"/>
                </a:lnTo>
                <a:lnTo>
                  <a:pt x="802119" y="4848707"/>
                </a:lnTo>
                <a:lnTo>
                  <a:pt x="839431" y="4941849"/>
                </a:lnTo>
                <a:lnTo>
                  <a:pt x="860209" y="4989538"/>
                </a:lnTo>
                <a:lnTo>
                  <a:pt x="901763" y="5083187"/>
                </a:lnTo>
                <a:lnTo>
                  <a:pt x="922553" y="5130863"/>
                </a:lnTo>
                <a:lnTo>
                  <a:pt x="916406" y="5114302"/>
                </a:lnTo>
                <a:lnTo>
                  <a:pt x="911580" y="5098593"/>
                </a:lnTo>
                <a:lnTo>
                  <a:pt x="907605" y="5082895"/>
                </a:lnTo>
                <a:lnTo>
                  <a:pt x="904074" y="5066322"/>
                </a:lnTo>
                <a:lnTo>
                  <a:pt x="887615" y="5011001"/>
                </a:lnTo>
                <a:lnTo>
                  <a:pt x="872896" y="4955679"/>
                </a:lnTo>
                <a:lnTo>
                  <a:pt x="859917" y="4900358"/>
                </a:lnTo>
                <a:lnTo>
                  <a:pt x="849337" y="4848352"/>
                </a:lnTo>
                <a:lnTo>
                  <a:pt x="851649" y="4854638"/>
                </a:lnTo>
                <a:lnTo>
                  <a:pt x="861034" y="4901057"/>
                </a:lnTo>
                <a:lnTo>
                  <a:pt x="873937" y="4956391"/>
                </a:lnTo>
                <a:lnTo>
                  <a:pt x="888568" y="5011725"/>
                </a:lnTo>
                <a:lnTo>
                  <a:pt x="904913" y="5067046"/>
                </a:lnTo>
                <a:lnTo>
                  <a:pt x="908418" y="5083619"/>
                </a:lnTo>
                <a:lnTo>
                  <a:pt x="923264" y="5131600"/>
                </a:lnTo>
                <a:lnTo>
                  <a:pt x="945159" y="5179288"/>
                </a:lnTo>
                <a:lnTo>
                  <a:pt x="967536" y="5227383"/>
                </a:lnTo>
                <a:lnTo>
                  <a:pt x="972235" y="5237391"/>
                </a:lnTo>
                <a:lnTo>
                  <a:pt x="967244" y="5226850"/>
                </a:lnTo>
                <a:lnTo>
                  <a:pt x="944651" y="5178653"/>
                </a:lnTo>
                <a:lnTo>
                  <a:pt x="922553" y="5130863"/>
                </a:lnTo>
                <a:lnTo>
                  <a:pt x="936993" y="5178653"/>
                </a:lnTo>
                <a:lnTo>
                  <a:pt x="952500" y="5226850"/>
                </a:lnTo>
                <a:lnTo>
                  <a:pt x="968971" y="5275288"/>
                </a:lnTo>
                <a:lnTo>
                  <a:pt x="986345" y="5323802"/>
                </a:lnTo>
                <a:lnTo>
                  <a:pt x="1004531" y="5372239"/>
                </a:lnTo>
                <a:lnTo>
                  <a:pt x="1023429" y="5420423"/>
                </a:lnTo>
                <a:lnTo>
                  <a:pt x="1039215" y="5458980"/>
                </a:lnTo>
                <a:lnTo>
                  <a:pt x="1079258" y="5458980"/>
                </a:lnTo>
                <a:lnTo>
                  <a:pt x="1080096" y="5458980"/>
                </a:lnTo>
                <a:lnTo>
                  <a:pt x="1084618" y="5458980"/>
                </a:lnTo>
                <a:lnTo>
                  <a:pt x="1069911" y="5423243"/>
                </a:lnTo>
                <a:lnTo>
                  <a:pt x="1052207" y="5378221"/>
                </a:lnTo>
                <a:lnTo>
                  <a:pt x="1035265" y="5333085"/>
                </a:lnTo>
                <a:lnTo>
                  <a:pt x="1019022" y="5287797"/>
                </a:lnTo>
                <a:lnTo>
                  <a:pt x="1003427" y="5242293"/>
                </a:lnTo>
                <a:lnTo>
                  <a:pt x="992784" y="5209857"/>
                </a:lnTo>
                <a:lnTo>
                  <a:pt x="1003731" y="5242814"/>
                </a:lnTo>
                <a:lnTo>
                  <a:pt x="1019479" y="5288216"/>
                </a:lnTo>
                <a:lnTo>
                  <a:pt x="1035888" y="5333403"/>
                </a:lnTo>
                <a:lnTo>
                  <a:pt x="1053007" y="5378424"/>
                </a:lnTo>
                <a:lnTo>
                  <a:pt x="1070889" y="5423344"/>
                </a:lnTo>
                <a:lnTo>
                  <a:pt x="1085735" y="5458980"/>
                </a:lnTo>
                <a:lnTo>
                  <a:pt x="1126680" y="5458980"/>
                </a:lnTo>
                <a:lnTo>
                  <a:pt x="1108900" y="5423344"/>
                </a:lnTo>
                <a:lnTo>
                  <a:pt x="1086891" y="5378424"/>
                </a:lnTo>
                <a:lnTo>
                  <a:pt x="1065212" y="5333403"/>
                </a:lnTo>
                <a:lnTo>
                  <a:pt x="1043813" y="5288216"/>
                </a:lnTo>
                <a:lnTo>
                  <a:pt x="1022616" y="5242814"/>
                </a:lnTo>
                <a:lnTo>
                  <a:pt x="980681" y="5151158"/>
                </a:lnTo>
                <a:lnTo>
                  <a:pt x="961009" y="5107419"/>
                </a:lnTo>
                <a:lnTo>
                  <a:pt x="959967" y="5103939"/>
                </a:lnTo>
                <a:lnTo>
                  <a:pt x="958773" y="5101323"/>
                </a:lnTo>
                <a:lnTo>
                  <a:pt x="945908" y="5058600"/>
                </a:lnTo>
                <a:lnTo>
                  <a:pt x="931189" y="5008232"/>
                </a:lnTo>
                <a:lnTo>
                  <a:pt x="917371" y="4957864"/>
                </a:lnTo>
                <a:lnTo>
                  <a:pt x="904430" y="4907496"/>
                </a:lnTo>
                <a:lnTo>
                  <a:pt x="892340" y="4857115"/>
                </a:lnTo>
                <a:lnTo>
                  <a:pt x="881100" y="4806747"/>
                </a:lnTo>
                <a:lnTo>
                  <a:pt x="870661" y="4756378"/>
                </a:lnTo>
                <a:lnTo>
                  <a:pt x="861021" y="4706010"/>
                </a:lnTo>
                <a:lnTo>
                  <a:pt x="852157" y="4655642"/>
                </a:lnTo>
                <a:lnTo>
                  <a:pt x="844042" y="4605274"/>
                </a:lnTo>
                <a:lnTo>
                  <a:pt x="836663" y="4554906"/>
                </a:lnTo>
                <a:lnTo>
                  <a:pt x="829995" y="4504525"/>
                </a:lnTo>
                <a:lnTo>
                  <a:pt x="820889" y="4395076"/>
                </a:lnTo>
                <a:lnTo>
                  <a:pt x="816660" y="4341190"/>
                </a:lnTo>
                <a:lnTo>
                  <a:pt x="812825" y="4287685"/>
                </a:lnTo>
                <a:lnTo>
                  <a:pt x="809498" y="4234434"/>
                </a:lnTo>
                <a:lnTo>
                  <a:pt x="806818" y="4181310"/>
                </a:lnTo>
                <a:lnTo>
                  <a:pt x="806818" y="4177449"/>
                </a:lnTo>
                <a:lnTo>
                  <a:pt x="806996" y="4177614"/>
                </a:lnTo>
                <a:lnTo>
                  <a:pt x="806996" y="4181754"/>
                </a:lnTo>
                <a:lnTo>
                  <a:pt x="843775" y="4278376"/>
                </a:lnTo>
                <a:lnTo>
                  <a:pt x="881367" y="4374553"/>
                </a:lnTo>
                <a:lnTo>
                  <a:pt x="919721" y="4470311"/>
                </a:lnTo>
                <a:lnTo>
                  <a:pt x="958773" y="4565624"/>
                </a:lnTo>
                <a:lnTo>
                  <a:pt x="998474" y="4660506"/>
                </a:lnTo>
                <a:lnTo>
                  <a:pt x="1038783" y="4754956"/>
                </a:lnTo>
                <a:lnTo>
                  <a:pt x="1079614" y="4848974"/>
                </a:lnTo>
                <a:lnTo>
                  <a:pt x="1120952" y="4942560"/>
                </a:lnTo>
                <a:lnTo>
                  <a:pt x="1142568" y="4990350"/>
                </a:lnTo>
                <a:lnTo>
                  <a:pt x="1164615" y="5038141"/>
                </a:lnTo>
                <a:lnTo>
                  <a:pt x="1187043" y="5085918"/>
                </a:lnTo>
                <a:lnTo>
                  <a:pt x="1209789" y="5133708"/>
                </a:lnTo>
                <a:lnTo>
                  <a:pt x="1256131" y="5229276"/>
                </a:lnTo>
                <a:lnTo>
                  <a:pt x="1327086" y="5372633"/>
                </a:lnTo>
                <a:lnTo>
                  <a:pt x="1370266" y="5458980"/>
                </a:lnTo>
                <a:lnTo>
                  <a:pt x="1411935" y="5458980"/>
                </a:lnTo>
                <a:close/>
              </a:path>
              <a:path w="2851785" h="5459095">
                <a:moveTo>
                  <a:pt x="2851518" y="0"/>
                </a:moveTo>
                <a:lnTo>
                  <a:pt x="2815310" y="32308"/>
                </a:lnTo>
                <a:lnTo>
                  <a:pt x="2780246" y="64731"/>
                </a:lnTo>
                <a:lnTo>
                  <a:pt x="2745968" y="97409"/>
                </a:lnTo>
                <a:lnTo>
                  <a:pt x="2712072" y="130467"/>
                </a:lnTo>
                <a:lnTo>
                  <a:pt x="2643898" y="198259"/>
                </a:lnTo>
                <a:lnTo>
                  <a:pt x="2611590" y="230924"/>
                </a:lnTo>
                <a:lnTo>
                  <a:pt x="2579293" y="264350"/>
                </a:lnTo>
                <a:lnTo>
                  <a:pt x="2546997" y="298538"/>
                </a:lnTo>
                <a:lnTo>
                  <a:pt x="2514701" y="333502"/>
                </a:lnTo>
                <a:lnTo>
                  <a:pt x="2482405" y="369239"/>
                </a:lnTo>
                <a:lnTo>
                  <a:pt x="2450122" y="405726"/>
                </a:lnTo>
                <a:lnTo>
                  <a:pt x="2415006" y="443572"/>
                </a:lnTo>
                <a:lnTo>
                  <a:pt x="2380132" y="481634"/>
                </a:lnTo>
                <a:lnTo>
                  <a:pt x="2345537" y="519925"/>
                </a:lnTo>
                <a:lnTo>
                  <a:pt x="2311235" y="558457"/>
                </a:lnTo>
                <a:lnTo>
                  <a:pt x="2277249" y="597204"/>
                </a:lnTo>
                <a:lnTo>
                  <a:pt x="2243582" y="636181"/>
                </a:lnTo>
                <a:lnTo>
                  <a:pt x="2210282" y="675386"/>
                </a:lnTo>
                <a:lnTo>
                  <a:pt x="2177351" y="714832"/>
                </a:lnTo>
                <a:lnTo>
                  <a:pt x="2144814" y="754494"/>
                </a:lnTo>
                <a:lnTo>
                  <a:pt x="2112695" y="794385"/>
                </a:lnTo>
                <a:lnTo>
                  <a:pt x="2081022" y="834504"/>
                </a:lnTo>
                <a:lnTo>
                  <a:pt x="2049043" y="875461"/>
                </a:lnTo>
                <a:lnTo>
                  <a:pt x="2017306" y="916597"/>
                </a:lnTo>
                <a:lnTo>
                  <a:pt x="1985822" y="957897"/>
                </a:lnTo>
                <a:lnTo>
                  <a:pt x="1954580" y="999375"/>
                </a:lnTo>
                <a:lnTo>
                  <a:pt x="1923605" y="1041044"/>
                </a:lnTo>
                <a:lnTo>
                  <a:pt x="1892896" y="1082890"/>
                </a:lnTo>
                <a:lnTo>
                  <a:pt x="1862455" y="1124927"/>
                </a:lnTo>
                <a:lnTo>
                  <a:pt x="1832305" y="1167155"/>
                </a:lnTo>
                <a:lnTo>
                  <a:pt x="1802447" y="1209573"/>
                </a:lnTo>
                <a:lnTo>
                  <a:pt x="1772881" y="1252181"/>
                </a:lnTo>
                <a:lnTo>
                  <a:pt x="1743633" y="1294993"/>
                </a:lnTo>
                <a:lnTo>
                  <a:pt x="1714690" y="1338008"/>
                </a:lnTo>
                <a:lnTo>
                  <a:pt x="1686064" y="1381213"/>
                </a:lnTo>
                <a:lnTo>
                  <a:pt x="1657781" y="1424635"/>
                </a:lnTo>
                <a:lnTo>
                  <a:pt x="1629829" y="1468259"/>
                </a:lnTo>
                <a:lnTo>
                  <a:pt x="1602232" y="1512087"/>
                </a:lnTo>
                <a:lnTo>
                  <a:pt x="1574977" y="1556143"/>
                </a:lnTo>
                <a:lnTo>
                  <a:pt x="1548091" y="1600403"/>
                </a:lnTo>
                <a:lnTo>
                  <a:pt x="1521574" y="1644891"/>
                </a:lnTo>
                <a:lnTo>
                  <a:pt x="1495425" y="1689595"/>
                </a:lnTo>
                <a:lnTo>
                  <a:pt x="1469669" y="1734515"/>
                </a:lnTo>
                <a:lnTo>
                  <a:pt x="1444307" y="1779663"/>
                </a:lnTo>
                <a:lnTo>
                  <a:pt x="1418704" y="1824443"/>
                </a:lnTo>
                <a:lnTo>
                  <a:pt x="1393520" y="1869503"/>
                </a:lnTo>
                <a:lnTo>
                  <a:pt x="1368742" y="1914829"/>
                </a:lnTo>
                <a:lnTo>
                  <a:pt x="1344383" y="1960422"/>
                </a:lnTo>
                <a:lnTo>
                  <a:pt x="1320444" y="2006269"/>
                </a:lnTo>
                <a:lnTo>
                  <a:pt x="1296924" y="2052358"/>
                </a:lnTo>
                <a:lnTo>
                  <a:pt x="1273848" y="2098687"/>
                </a:lnTo>
                <a:lnTo>
                  <a:pt x="1251191" y="2145258"/>
                </a:lnTo>
                <a:lnTo>
                  <a:pt x="1228991" y="2192045"/>
                </a:lnTo>
                <a:lnTo>
                  <a:pt x="1207236" y="2239035"/>
                </a:lnTo>
                <a:lnTo>
                  <a:pt x="1185938" y="2286254"/>
                </a:lnTo>
                <a:lnTo>
                  <a:pt x="1165085" y="2333663"/>
                </a:lnTo>
                <a:lnTo>
                  <a:pt x="1144701" y="2381262"/>
                </a:lnTo>
                <a:lnTo>
                  <a:pt x="1124788" y="2429040"/>
                </a:lnTo>
                <a:lnTo>
                  <a:pt x="1105344" y="2477008"/>
                </a:lnTo>
                <a:lnTo>
                  <a:pt x="1086383" y="2525141"/>
                </a:lnTo>
                <a:lnTo>
                  <a:pt x="1067892" y="2573426"/>
                </a:lnTo>
                <a:lnTo>
                  <a:pt x="1049909" y="2621877"/>
                </a:lnTo>
                <a:lnTo>
                  <a:pt x="1032408" y="2670467"/>
                </a:lnTo>
                <a:lnTo>
                  <a:pt x="1015403" y="2719197"/>
                </a:lnTo>
                <a:lnTo>
                  <a:pt x="998905" y="2768054"/>
                </a:lnTo>
                <a:lnTo>
                  <a:pt x="982929" y="2817025"/>
                </a:lnTo>
                <a:lnTo>
                  <a:pt x="967536" y="2864586"/>
                </a:lnTo>
                <a:lnTo>
                  <a:pt x="952690" y="2912262"/>
                </a:lnTo>
                <a:lnTo>
                  <a:pt x="938364" y="2960027"/>
                </a:lnTo>
                <a:lnTo>
                  <a:pt x="924598" y="3007906"/>
                </a:lnTo>
                <a:lnTo>
                  <a:pt x="911377" y="3055886"/>
                </a:lnTo>
                <a:lnTo>
                  <a:pt x="898715" y="3103969"/>
                </a:lnTo>
                <a:lnTo>
                  <a:pt x="886612" y="3152152"/>
                </a:lnTo>
                <a:lnTo>
                  <a:pt x="875080" y="3200450"/>
                </a:lnTo>
                <a:lnTo>
                  <a:pt x="864133" y="3248850"/>
                </a:lnTo>
                <a:lnTo>
                  <a:pt x="853757" y="3297351"/>
                </a:lnTo>
                <a:lnTo>
                  <a:pt x="843991" y="3345954"/>
                </a:lnTo>
                <a:lnTo>
                  <a:pt x="834809" y="3394672"/>
                </a:lnTo>
                <a:lnTo>
                  <a:pt x="826236" y="3443478"/>
                </a:lnTo>
                <a:lnTo>
                  <a:pt x="818273" y="3492398"/>
                </a:lnTo>
                <a:lnTo>
                  <a:pt x="810933" y="3541433"/>
                </a:lnTo>
                <a:lnTo>
                  <a:pt x="804214" y="3590556"/>
                </a:lnTo>
                <a:lnTo>
                  <a:pt x="798131" y="3639794"/>
                </a:lnTo>
                <a:lnTo>
                  <a:pt x="792695" y="3689134"/>
                </a:lnTo>
                <a:lnTo>
                  <a:pt x="787895" y="3738575"/>
                </a:lnTo>
                <a:lnTo>
                  <a:pt x="783755" y="3788118"/>
                </a:lnTo>
                <a:lnTo>
                  <a:pt x="780262" y="3837775"/>
                </a:lnTo>
                <a:lnTo>
                  <a:pt x="777443" y="3887520"/>
                </a:lnTo>
                <a:lnTo>
                  <a:pt x="775309" y="3937381"/>
                </a:lnTo>
                <a:lnTo>
                  <a:pt x="775309" y="3959923"/>
                </a:lnTo>
                <a:lnTo>
                  <a:pt x="775309" y="3960444"/>
                </a:lnTo>
                <a:lnTo>
                  <a:pt x="782294" y="3981920"/>
                </a:lnTo>
                <a:lnTo>
                  <a:pt x="789724" y="4004246"/>
                </a:lnTo>
                <a:lnTo>
                  <a:pt x="798017" y="4026573"/>
                </a:lnTo>
                <a:lnTo>
                  <a:pt x="807605" y="4048036"/>
                </a:lnTo>
                <a:lnTo>
                  <a:pt x="807605" y="3937381"/>
                </a:lnTo>
                <a:lnTo>
                  <a:pt x="809853" y="3885869"/>
                </a:lnTo>
                <a:lnTo>
                  <a:pt x="812850" y="3834396"/>
                </a:lnTo>
                <a:lnTo>
                  <a:pt x="816546" y="3783012"/>
                </a:lnTo>
                <a:lnTo>
                  <a:pt x="820966" y="3731691"/>
                </a:lnTo>
                <a:lnTo>
                  <a:pt x="826058" y="3680447"/>
                </a:lnTo>
                <a:lnTo>
                  <a:pt x="831837" y="3629279"/>
                </a:lnTo>
                <a:lnTo>
                  <a:pt x="838288" y="3578212"/>
                </a:lnTo>
                <a:lnTo>
                  <a:pt x="845388" y="3527234"/>
                </a:lnTo>
                <a:lnTo>
                  <a:pt x="853122" y="3476358"/>
                </a:lnTo>
                <a:lnTo>
                  <a:pt x="861491" y="3425583"/>
                </a:lnTo>
                <a:lnTo>
                  <a:pt x="870470" y="3374910"/>
                </a:lnTo>
                <a:lnTo>
                  <a:pt x="880046" y="3324352"/>
                </a:lnTo>
                <a:lnTo>
                  <a:pt x="890206" y="3273920"/>
                </a:lnTo>
                <a:lnTo>
                  <a:pt x="900950" y="3223615"/>
                </a:lnTo>
                <a:lnTo>
                  <a:pt x="912253" y="3173438"/>
                </a:lnTo>
                <a:lnTo>
                  <a:pt x="924102" y="3123400"/>
                </a:lnTo>
                <a:lnTo>
                  <a:pt x="936485" y="3073489"/>
                </a:lnTo>
                <a:lnTo>
                  <a:pt x="949401" y="3023730"/>
                </a:lnTo>
                <a:lnTo>
                  <a:pt x="962812" y="2974124"/>
                </a:lnTo>
                <a:lnTo>
                  <a:pt x="976731" y="2924683"/>
                </a:lnTo>
                <a:lnTo>
                  <a:pt x="991133" y="2875381"/>
                </a:lnTo>
                <a:lnTo>
                  <a:pt x="1006005" y="2826258"/>
                </a:lnTo>
                <a:lnTo>
                  <a:pt x="1021981" y="2777312"/>
                </a:lnTo>
                <a:lnTo>
                  <a:pt x="1038479" y="2728531"/>
                </a:lnTo>
                <a:lnTo>
                  <a:pt x="1055471" y="2679916"/>
                </a:lnTo>
                <a:lnTo>
                  <a:pt x="1072946" y="2631478"/>
                </a:lnTo>
                <a:lnTo>
                  <a:pt x="1090917" y="2583205"/>
                </a:lnTo>
                <a:lnTo>
                  <a:pt x="1109357" y="2535110"/>
                </a:lnTo>
                <a:lnTo>
                  <a:pt x="1128268" y="2487193"/>
                </a:lnTo>
                <a:lnTo>
                  <a:pt x="1147635" y="2439441"/>
                </a:lnTo>
                <a:lnTo>
                  <a:pt x="1167460" y="2391854"/>
                </a:lnTo>
                <a:lnTo>
                  <a:pt x="1187729" y="2344445"/>
                </a:lnTo>
                <a:lnTo>
                  <a:pt x="1208430" y="2297201"/>
                </a:lnTo>
                <a:lnTo>
                  <a:pt x="1229563" y="2250135"/>
                </a:lnTo>
                <a:lnTo>
                  <a:pt x="1251115" y="2203246"/>
                </a:lnTo>
                <a:lnTo>
                  <a:pt x="1273086" y="2156510"/>
                </a:lnTo>
                <a:lnTo>
                  <a:pt x="1295450" y="2109965"/>
                </a:lnTo>
                <a:lnTo>
                  <a:pt x="1318221" y="2063584"/>
                </a:lnTo>
                <a:lnTo>
                  <a:pt x="1341386" y="2017369"/>
                </a:lnTo>
                <a:lnTo>
                  <a:pt x="1364932" y="1971332"/>
                </a:lnTo>
                <a:lnTo>
                  <a:pt x="1388846" y="1925459"/>
                </a:lnTo>
                <a:lnTo>
                  <a:pt x="1413129" y="1879765"/>
                </a:lnTo>
                <a:lnTo>
                  <a:pt x="1437767" y="1834248"/>
                </a:lnTo>
                <a:lnTo>
                  <a:pt x="1462773" y="1788883"/>
                </a:lnTo>
                <a:lnTo>
                  <a:pt x="1488097" y="1743735"/>
                </a:lnTo>
                <a:lnTo>
                  <a:pt x="1513776" y="1698815"/>
                </a:lnTo>
                <a:lnTo>
                  <a:pt x="1539786" y="1654111"/>
                </a:lnTo>
                <a:lnTo>
                  <a:pt x="1566113" y="1609623"/>
                </a:lnTo>
                <a:lnTo>
                  <a:pt x="1592770" y="1565363"/>
                </a:lnTo>
                <a:lnTo>
                  <a:pt x="1619745" y="1521307"/>
                </a:lnTo>
                <a:lnTo>
                  <a:pt x="1647037" y="1477479"/>
                </a:lnTo>
                <a:lnTo>
                  <a:pt x="1674634" y="1433855"/>
                </a:lnTo>
                <a:lnTo>
                  <a:pt x="1702523" y="1390434"/>
                </a:lnTo>
                <a:lnTo>
                  <a:pt x="1730717" y="1347228"/>
                </a:lnTo>
                <a:lnTo>
                  <a:pt x="1759204" y="1304213"/>
                </a:lnTo>
                <a:lnTo>
                  <a:pt x="1787969" y="1261402"/>
                </a:lnTo>
                <a:lnTo>
                  <a:pt x="1817014" y="1218793"/>
                </a:lnTo>
                <a:lnTo>
                  <a:pt x="1846338" y="1176375"/>
                </a:lnTo>
                <a:lnTo>
                  <a:pt x="1875942" y="1134148"/>
                </a:lnTo>
                <a:lnTo>
                  <a:pt x="1905800" y="1092111"/>
                </a:lnTo>
                <a:lnTo>
                  <a:pt x="1935924" y="1050264"/>
                </a:lnTo>
                <a:lnTo>
                  <a:pt x="1966290" y="1008595"/>
                </a:lnTo>
                <a:lnTo>
                  <a:pt x="1996922" y="967117"/>
                </a:lnTo>
                <a:lnTo>
                  <a:pt x="2027783" y="925817"/>
                </a:lnTo>
                <a:lnTo>
                  <a:pt x="2058898" y="884682"/>
                </a:lnTo>
                <a:lnTo>
                  <a:pt x="2090242" y="843724"/>
                </a:lnTo>
                <a:lnTo>
                  <a:pt x="2121916" y="803503"/>
                </a:lnTo>
                <a:lnTo>
                  <a:pt x="2154009" y="763308"/>
                </a:lnTo>
                <a:lnTo>
                  <a:pt x="2186482" y="723201"/>
                </a:lnTo>
                <a:lnTo>
                  <a:pt x="2219287" y="683221"/>
                </a:lnTo>
                <a:lnTo>
                  <a:pt x="2252370" y="643407"/>
                </a:lnTo>
                <a:lnTo>
                  <a:pt x="2285720" y="603808"/>
                </a:lnTo>
                <a:lnTo>
                  <a:pt x="2319274" y="564451"/>
                </a:lnTo>
                <a:lnTo>
                  <a:pt x="2352992" y="525386"/>
                </a:lnTo>
                <a:lnTo>
                  <a:pt x="2386838" y="486651"/>
                </a:lnTo>
                <a:lnTo>
                  <a:pt x="2420759" y="448284"/>
                </a:lnTo>
                <a:lnTo>
                  <a:pt x="2454732" y="410337"/>
                </a:lnTo>
                <a:lnTo>
                  <a:pt x="2487028" y="375450"/>
                </a:lnTo>
                <a:lnTo>
                  <a:pt x="2551620" y="304876"/>
                </a:lnTo>
                <a:lnTo>
                  <a:pt x="2583916" y="269976"/>
                </a:lnTo>
                <a:lnTo>
                  <a:pt x="2616212" y="235851"/>
                </a:lnTo>
                <a:lnTo>
                  <a:pt x="2648508" y="202869"/>
                </a:lnTo>
                <a:lnTo>
                  <a:pt x="2750007" y="102019"/>
                </a:lnTo>
                <a:lnTo>
                  <a:pt x="2783509" y="69342"/>
                </a:lnTo>
                <a:lnTo>
                  <a:pt x="2817253" y="36918"/>
                </a:lnTo>
                <a:lnTo>
                  <a:pt x="2851518" y="4622"/>
                </a:lnTo>
                <a:lnTo>
                  <a:pt x="2851518" y="0"/>
                </a:lnTo>
                <a:close/>
              </a:path>
            </a:pathLst>
          </a:custGeom>
          <a:solidFill>
            <a:srgbClr val="63715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7952" y="2490342"/>
            <a:ext cx="7082790" cy="1817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67952" y="4218178"/>
            <a:ext cx="7791450" cy="1938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8"/>
            <a:ext cx="2851518" cy="68580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-38"/>
            <a:ext cx="2851531" cy="685803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2880" y="0"/>
                </a:lnTo>
                <a:lnTo>
                  <a:pt x="182880" y="6858000"/>
                </a:lnTo>
                <a:close/>
              </a:path>
            </a:pathLst>
          </a:custGeom>
          <a:solidFill>
            <a:srgbClr val="63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323803"/>
            <a:ext cx="1742439" cy="779145"/>
          </a:xfrm>
          <a:custGeom>
            <a:avLst/>
            <a:gdLst/>
            <a:ahLst/>
            <a:cxnLst/>
            <a:rect l="l" t="t" r="r" b="b"/>
            <a:pathLst>
              <a:path w="1742439" h="779145">
                <a:moveTo>
                  <a:pt x="1346009" y="778598"/>
                </a:moveTo>
                <a:lnTo>
                  <a:pt x="0" y="778598"/>
                </a:lnTo>
                <a:lnTo>
                  <a:pt x="0" y="0"/>
                </a:lnTo>
                <a:lnTo>
                  <a:pt x="1346009" y="0"/>
                </a:lnTo>
                <a:lnTo>
                  <a:pt x="1355682" y="807"/>
                </a:lnTo>
                <a:lnTo>
                  <a:pt x="1363595" y="2935"/>
                </a:lnTo>
                <a:lnTo>
                  <a:pt x="1369751" y="5941"/>
                </a:lnTo>
                <a:lnTo>
                  <a:pt x="1374152" y="9385"/>
                </a:lnTo>
                <a:lnTo>
                  <a:pt x="1378839" y="9385"/>
                </a:lnTo>
                <a:lnTo>
                  <a:pt x="1378839" y="14071"/>
                </a:lnTo>
                <a:lnTo>
                  <a:pt x="1735277" y="365848"/>
                </a:lnTo>
                <a:lnTo>
                  <a:pt x="1740549" y="377061"/>
                </a:lnTo>
                <a:lnTo>
                  <a:pt x="1742306" y="388713"/>
                </a:lnTo>
                <a:lnTo>
                  <a:pt x="1740549" y="399487"/>
                </a:lnTo>
                <a:lnTo>
                  <a:pt x="1735277" y="408063"/>
                </a:lnTo>
                <a:lnTo>
                  <a:pt x="1378839" y="764527"/>
                </a:lnTo>
                <a:lnTo>
                  <a:pt x="1374152" y="764527"/>
                </a:lnTo>
                <a:lnTo>
                  <a:pt x="1374152" y="769213"/>
                </a:lnTo>
                <a:lnTo>
                  <a:pt x="1369751" y="772657"/>
                </a:lnTo>
                <a:lnTo>
                  <a:pt x="1363595" y="775663"/>
                </a:lnTo>
                <a:lnTo>
                  <a:pt x="1355682" y="777791"/>
                </a:lnTo>
                <a:lnTo>
                  <a:pt x="1346009" y="778598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38"/>
            <a:ext cx="2851518" cy="68580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82880" y="0"/>
                </a:lnTo>
                <a:lnTo>
                  <a:pt x="182880" y="6858000"/>
                </a:lnTo>
                <a:close/>
              </a:path>
            </a:pathLst>
          </a:custGeom>
          <a:solidFill>
            <a:srgbClr val="63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91945" cy="507365"/>
          </a:xfrm>
          <a:custGeom>
            <a:avLst/>
            <a:gdLst/>
            <a:ahLst/>
            <a:cxnLst/>
            <a:rect l="l" t="t" r="r" b="b"/>
            <a:pathLst>
              <a:path w="1591945" h="507365">
                <a:moveTo>
                  <a:pt x="1345755" y="507301"/>
                </a:moveTo>
                <a:lnTo>
                  <a:pt x="1245438" y="507301"/>
                </a:lnTo>
                <a:lnTo>
                  <a:pt x="0" y="503757"/>
                </a:lnTo>
                <a:lnTo>
                  <a:pt x="0" y="0"/>
                </a:lnTo>
                <a:lnTo>
                  <a:pt x="1340942" y="1727"/>
                </a:lnTo>
                <a:lnTo>
                  <a:pt x="1345755" y="6489"/>
                </a:lnTo>
                <a:lnTo>
                  <a:pt x="1350391" y="6489"/>
                </a:lnTo>
                <a:lnTo>
                  <a:pt x="1350391" y="11264"/>
                </a:lnTo>
                <a:lnTo>
                  <a:pt x="1355369" y="11264"/>
                </a:lnTo>
                <a:lnTo>
                  <a:pt x="1584337" y="240207"/>
                </a:lnTo>
                <a:lnTo>
                  <a:pt x="1589652" y="247361"/>
                </a:lnTo>
                <a:lnTo>
                  <a:pt x="1591424" y="254514"/>
                </a:lnTo>
                <a:lnTo>
                  <a:pt x="1589652" y="261667"/>
                </a:lnTo>
                <a:lnTo>
                  <a:pt x="1584337" y="268820"/>
                </a:lnTo>
                <a:lnTo>
                  <a:pt x="1353820" y="499389"/>
                </a:lnTo>
                <a:lnTo>
                  <a:pt x="1351927" y="500900"/>
                </a:lnTo>
                <a:lnTo>
                  <a:pt x="1345755" y="507301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0594" y="646341"/>
            <a:ext cx="939081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952" y="2072163"/>
            <a:ext cx="8522335" cy="345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952" y="2490342"/>
            <a:ext cx="7082790" cy="176798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Harnessing</a:t>
            </a:r>
            <a:r>
              <a:rPr sz="3600" b="1" spc="-10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Technology</a:t>
            </a:r>
            <a:r>
              <a:rPr sz="3600" b="1" spc="-10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spc="-2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for </a:t>
            </a:r>
            <a:r>
              <a:rPr sz="3600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Justice: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  <a:cs typeface="Segoe Print"/>
            </a:endParaRPr>
          </a:p>
          <a:p>
            <a:pPr marL="12700">
              <a:lnSpc>
                <a:spcPts val="4460"/>
              </a:lnSpc>
            </a:pP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Ekupholeni’s</a:t>
            </a:r>
            <a:r>
              <a:rPr sz="3600" b="1" spc="-16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Approach</a:t>
            </a:r>
            <a:r>
              <a:rPr sz="3600" b="1" spc="-16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spc="-2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to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4218178"/>
            <a:ext cx="7791450" cy="19386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530"/>
              </a:lnSpc>
              <a:spcBef>
                <a:spcPts val="675"/>
              </a:spcBef>
            </a:pP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Digital</a:t>
            </a:r>
            <a:r>
              <a:rPr sz="3600" b="1" spc="-6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Equity</a:t>
            </a:r>
            <a:r>
              <a:rPr sz="3600" b="1" spc="-6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in</a:t>
            </a:r>
            <a:r>
              <a:rPr sz="3600" b="1" spc="-65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Social</a:t>
            </a:r>
            <a:r>
              <a:rPr sz="3600" b="1" spc="-6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3600" b="1" spc="-2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Work </a:t>
            </a:r>
            <a:r>
              <a:rPr sz="3600" b="1" spc="-10" dirty="0">
                <a:solidFill>
                  <a:srgbClr val="252525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Practice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  <a:cs typeface="Segoe Print"/>
            </a:endParaRPr>
          </a:p>
          <a:p>
            <a:pPr marL="12700" marR="5984875">
              <a:lnSpc>
                <a:spcPct val="173300"/>
              </a:lnSpc>
              <a:spcBef>
                <a:spcPts val="1265"/>
              </a:spcBef>
            </a:pPr>
            <a:r>
              <a:rPr sz="100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ASASWEI</a:t>
            </a:r>
            <a:r>
              <a:rPr sz="1000" spc="-5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 </a:t>
            </a:r>
            <a:r>
              <a:rPr sz="100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Conference</a:t>
            </a:r>
            <a:r>
              <a:rPr sz="1000" spc="-5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 </a:t>
            </a:r>
            <a:r>
              <a:rPr sz="1000" spc="-2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2025 </a:t>
            </a:r>
            <a:r>
              <a:rPr sz="100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Ms</a:t>
            </a:r>
            <a:r>
              <a:rPr sz="1000" spc="-6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 </a:t>
            </a:r>
            <a:r>
              <a:rPr sz="100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Nolusindiso</a:t>
            </a:r>
            <a:r>
              <a:rPr sz="1000" spc="-5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Sagona" panose="020F0502020204030204" pitchFamily="2" charset="0"/>
                <a:cs typeface="Segoe Print"/>
              </a:rPr>
              <a:t>Mhlauli</a:t>
            </a:r>
            <a:endParaRPr sz="1000" dirty="0">
              <a:latin typeface="Sagona" panose="020F0502020204030204" pitchFamily="2" charset="0"/>
              <a:cs typeface="Segoe Prin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353" y="6600342"/>
            <a:ext cx="120713" cy="2529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-787"/>
            <a:ext cx="12191491" cy="6859270"/>
            <a:chOff x="0" y="-787"/>
            <a:chExt cx="12191491" cy="6859270"/>
          </a:xfrm>
        </p:grpSpPr>
        <p:sp>
          <p:nvSpPr>
            <p:cNvPr id="6" name="object 6"/>
            <p:cNvSpPr/>
            <p:nvPr/>
          </p:nvSpPr>
          <p:spPr>
            <a:xfrm>
              <a:off x="0" y="-787"/>
              <a:ext cx="2384425" cy="6859270"/>
            </a:xfrm>
            <a:custGeom>
              <a:avLst/>
              <a:gdLst/>
              <a:ahLst/>
              <a:cxnLst/>
              <a:rect l="l" t="t" r="r" b="b"/>
              <a:pathLst>
                <a:path w="2384425" h="6859270">
                  <a:moveTo>
                    <a:pt x="520661" y="4390021"/>
                  </a:moveTo>
                  <a:lnTo>
                    <a:pt x="517194" y="4346486"/>
                  </a:lnTo>
                  <a:lnTo>
                    <a:pt x="506691" y="4235564"/>
                  </a:lnTo>
                  <a:lnTo>
                    <a:pt x="502348" y="4180992"/>
                  </a:lnTo>
                  <a:lnTo>
                    <a:pt x="502348" y="4142727"/>
                  </a:lnTo>
                  <a:lnTo>
                    <a:pt x="491236" y="4092549"/>
                  </a:lnTo>
                  <a:lnTo>
                    <a:pt x="480301" y="4042435"/>
                  </a:lnTo>
                  <a:lnTo>
                    <a:pt x="469544" y="3992397"/>
                  </a:lnTo>
                  <a:lnTo>
                    <a:pt x="458978" y="3942423"/>
                  </a:lnTo>
                  <a:lnTo>
                    <a:pt x="448576" y="3892486"/>
                  </a:lnTo>
                  <a:lnTo>
                    <a:pt x="438353" y="3842588"/>
                  </a:lnTo>
                  <a:lnTo>
                    <a:pt x="428307" y="3792728"/>
                  </a:lnTo>
                  <a:lnTo>
                    <a:pt x="418452" y="3742893"/>
                  </a:lnTo>
                  <a:lnTo>
                    <a:pt x="408762" y="3693058"/>
                  </a:lnTo>
                  <a:lnTo>
                    <a:pt x="399249" y="3643223"/>
                  </a:lnTo>
                  <a:lnTo>
                    <a:pt x="389915" y="3593388"/>
                  </a:lnTo>
                  <a:lnTo>
                    <a:pt x="380758" y="3543516"/>
                  </a:lnTo>
                  <a:lnTo>
                    <a:pt x="371792" y="3493630"/>
                  </a:lnTo>
                  <a:lnTo>
                    <a:pt x="362991" y="3443694"/>
                  </a:lnTo>
                  <a:lnTo>
                    <a:pt x="354368" y="3393719"/>
                  </a:lnTo>
                  <a:lnTo>
                    <a:pt x="345922" y="3343681"/>
                  </a:lnTo>
                  <a:lnTo>
                    <a:pt x="337654" y="3293567"/>
                  </a:lnTo>
                  <a:lnTo>
                    <a:pt x="329577" y="3243376"/>
                  </a:lnTo>
                  <a:lnTo>
                    <a:pt x="321119" y="3192526"/>
                  </a:lnTo>
                  <a:lnTo>
                    <a:pt x="312788" y="3141726"/>
                  </a:lnTo>
                  <a:lnTo>
                    <a:pt x="304584" y="3090976"/>
                  </a:lnTo>
                  <a:lnTo>
                    <a:pt x="296494" y="3040253"/>
                  </a:lnTo>
                  <a:lnTo>
                    <a:pt x="288518" y="2989554"/>
                  </a:lnTo>
                  <a:lnTo>
                    <a:pt x="280670" y="2938869"/>
                  </a:lnTo>
                  <a:lnTo>
                    <a:pt x="272935" y="2888208"/>
                  </a:lnTo>
                  <a:lnTo>
                    <a:pt x="265315" y="2837535"/>
                  </a:lnTo>
                  <a:lnTo>
                    <a:pt x="257822" y="2786875"/>
                  </a:lnTo>
                  <a:lnTo>
                    <a:pt x="250444" y="2736189"/>
                  </a:lnTo>
                  <a:lnTo>
                    <a:pt x="243192" y="2685478"/>
                  </a:lnTo>
                  <a:lnTo>
                    <a:pt x="236042" y="2634754"/>
                  </a:lnTo>
                  <a:lnTo>
                    <a:pt x="229031" y="2583980"/>
                  </a:lnTo>
                  <a:lnTo>
                    <a:pt x="222123" y="2533154"/>
                  </a:lnTo>
                  <a:lnTo>
                    <a:pt x="215341" y="2482291"/>
                  </a:lnTo>
                  <a:lnTo>
                    <a:pt x="208686" y="2431351"/>
                  </a:lnTo>
                  <a:lnTo>
                    <a:pt x="202133" y="2380348"/>
                  </a:lnTo>
                  <a:lnTo>
                    <a:pt x="195707" y="2329269"/>
                  </a:lnTo>
                  <a:lnTo>
                    <a:pt x="189407" y="2278100"/>
                  </a:lnTo>
                  <a:lnTo>
                    <a:pt x="183222" y="2226830"/>
                  </a:lnTo>
                  <a:lnTo>
                    <a:pt x="182880" y="2223935"/>
                  </a:lnTo>
                  <a:lnTo>
                    <a:pt x="182880" y="787"/>
                  </a:lnTo>
                  <a:lnTo>
                    <a:pt x="32029" y="787"/>
                  </a:lnTo>
                  <a:lnTo>
                    <a:pt x="32029" y="0"/>
                  </a:lnTo>
                  <a:lnTo>
                    <a:pt x="27228" y="0"/>
                  </a:lnTo>
                  <a:lnTo>
                    <a:pt x="27228" y="787"/>
                  </a:lnTo>
                  <a:lnTo>
                    <a:pt x="0" y="787"/>
                  </a:lnTo>
                  <a:lnTo>
                    <a:pt x="0" y="6858787"/>
                  </a:lnTo>
                  <a:lnTo>
                    <a:pt x="182880" y="6858787"/>
                  </a:lnTo>
                  <a:lnTo>
                    <a:pt x="182880" y="2410307"/>
                  </a:lnTo>
                  <a:lnTo>
                    <a:pt x="185648" y="2434056"/>
                  </a:lnTo>
                  <a:lnTo>
                    <a:pt x="191719" y="2484945"/>
                  </a:lnTo>
                  <a:lnTo>
                    <a:pt x="197916" y="2535821"/>
                  </a:lnTo>
                  <a:lnTo>
                    <a:pt x="204266" y="2586710"/>
                  </a:lnTo>
                  <a:lnTo>
                    <a:pt x="210756" y="2637586"/>
                  </a:lnTo>
                  <a:lnTo>
                    <a:pt x="217385" y="2688463"/>
                  </a:lnTo>
                  <a:lnTo>
                    <a:pt x="224167" y="2739352"/>
                  </a:lnTo>
                  <a:lnTo>
                    <a:pt x="231101" y="2790228"/>
                  </a:lnTo>
                  <a:lnTo>
                    <a:pt x="238201" y="2841117"/>
                  </a:lnTo>
                  <a:lnTo>
                    <a:pt x="245440" y="2891993"/>
                  </a:lnTo>
                  <a:lnTo>
                    <a:pt x="252844" y="2942882"/>
                  </a:lnTo>
                  <a:lnTo>
                    <a:pt x="260413" y="2993758"/>
                  </a:lnTo>
                  <a:lnTo>
                    <a:pt x="268147" y="3044647"/>
                  </a:lnTo>
                  <a:lnTo>
                    <a:pt x="276047" y="3095523"/>
                  </a:lnTo>
                  <a:lnTo>
                    <a:pt x="284111" y="3146412"/>
                  </a:lnTo>
                  <a:lnTo>
                    <a:pt x="292366" y="3197288"/>
                  </a:lnTo>
                  <a:lnTo>
                    <a:pt x="300786" y="3248164"/>
                  </a:lnTo>
                  <a:lnTo>
                    <a:pt x="308724" y="3299028"/>
                  </a:lnTo>
                  <a:lnTo>
                    <a:pt x="316839" y="3349815"/>
                  </a:lnTo>
                  <a:lnTo>
                    <a:pt x="325132" y="3400564"/>
                  </a:lnTo>
                  <a:lnTo>
                    <a:pt x="333590" y="3451250"/>
                  </a:lnTo>
                  <a:lnTo>
                    <a:pt x="342226" y="3501885"/>
                  </a:lnTo>
                  <a:lnTo>
                    <a:pt x="351015" y="3552482"/>
                  </a:lnTo>
                  <a:lnTo>
                    <a:pt x="359968" y="3603040"/>
                  </a:lnTo>
                  <a:lnTo>
                    <a:pt x="369087" y="3653548"/>
                  </a:lnTo>
                  <a:lnTo>
                    <a:pt x="378358" y="3704031"/>
                  </a:lnTo>
                  <a:lnTo>
                    <a:pt x="387781" y="3754463"/>
                  </a:lnTo>
                  <a:lnTo>
                    <a:pt x="397370" y="3804869"/>
                  </a:lnTo>
                  <a:lnTo>
                    <a:pt x="407098" y="3855250"/>
                  </a:lnTo>
                  <a:lnTo>
                    <a:pt x="416966" y="3905605"/>
                  </a:lnTo>
                  <a:lnTo>
                    <a:pt x="426986" y="3955935"/>
                  </a:lnTo>
                  <a:lnTo>
                    <a:pt x="437134" y="4006240"/>
                  </a:lnTo>
                  <a:lnTo>
                    <a:pt x="447433" y="4056519"/>
                  </a:lnTo>
                  <a:lnTo>
                    <a:pt x="457860" y="4106799"/>
                  </a:lnTo>
                  <a:lnTo>
                    <a:pt x="468426" y="4157053"/>
                  </a:lnTo>
                  <a:lnTo>
                    <a:pt x="479120" y="4207294"/>
                  </a:lnTo>
                  <a:lnTo>
                    <a:pt x="489940" y="4257535"/>
                  </a:lnTo>
                  <a:lnTo>
                    <a:pt x="500875" y="4307764"/>
                  </a:lnTo>
                  <a:lnTo>
                    <a:pt x="511949" y="4357992"/>
                  </a:lnTo>
                  <a:lnTo>
                    <a:pt x="515467" y="4368762"/>
                  </a:lnTo>
                  <a:lnTo>
                    <a:pt x="518541" y="4379519"/>
                  </a:lnTo>
                  <a:lnTo>
                    <a:pt x="520661" y="4390021"/>
                  </a:lnTo>
                  <a:close/>
                </a:path>
                <a:path w="2384425" h="6859270">
                  <a:moveTo>
                    <a:pt x="1437398" y="6854037"/>
                  </a:moveTo>
                  <a:lnTo>
                    <a:pt x="1415211" y="6810807"/>
                  </a:lnTo>
                  <a:lnTo>
                    <a:pt x="1393342" y="6767208"/>
                  </a:lnTo>
                  <a:lnTo>
                    <a:pt x="1371752" y="6723253"/>
                  </a:lnTo>
                  <a:lnTo>
                    <a:pt x="1350391" y="6678943"/>
                  </a:lnTo>
                  <a:lnTo>
                    <a:pt x="1329232" y="6634277"/>
                  </a:lnTo>
                  <a:lnTo>
                    <a:pt x="1308239" y="6589255"/>
                  </a:lnTo>
                  <a:lnTo>
                    <a:pt x="1266545" y="6498158"/>
                  </a:lnTo>
                  <a:lnTo>
                    <a:pt x="1225118" y="6406172"/>
                  </a:lnTo>
                  <a:lnTo>
                    <a:pt x="1204874" y="6359855"/>
                  </a:lnTo>
                  <a:lnTo>
                    <a:pt x="1185024" y="6313195"/>
                  </a:lnTo>
                  <a:lnTo>
                    <a:pt x="1165529" y="6266256"/>
                  </a:lnTo>
                  <a:lnTo>
                    <a:pt x="1146314" y="6219101"/>
                  </a:lnTo>
                  <a:lnTo>
                    <a:pt x="1108646" y="6124397"/>
                  </a:lnTo>
                  <a:lnTo>
                    <a:pt x="1035037" y="5935256"/>
                  </a:lnTo>
                  <a:lnTo>
                    <a:pt x="1007249" y="5865876"/>
                  </a:lnTo>
                  <a:lnTo>
                    <a:pt x="1007249" y="5863666"/>
                  </a:lnTo>
                  <a:lnTo>
                    <a:pt x="999985" y="5839549"/>
                  </a:lnTo>
                  <a:lnTo>
                    <a:pt x="992276" y="5816765"/>
                  </a:lnTo>
                  <a:lnTo>
                    <a:pt x="983678" y="5794870"/>
                  </a:lnTo>
                  <a:lnTo>
                    <a:pt x="973721" y="5773420"/>
                  </a:lnTo>
                  <a:lnTo>
                    <a:pt x="925258" y="5633313"/>
                  </a:lnTo>
                  <a:lnTo>
                    <a:pt x="893699" y="5539918"/>
                  </a:lnTo>
                  <a:lnTo>
                    <a:pt x="878319" y="5493207"/>
                  </a:lnTo>
                  <a:lnTo>
                    <a:pt x="863269" y="5446509"/>
                  </a:lnTo>
                  <a:lnTo>
                    <a:pt x="848626" y="5399798"/>
                  </a:lnTo>
                  <a:lnTo>
                    <a:pt x="817486" y="5302910"/>
                  </a:lnTo>
                  <a:lnTo>
                    <a:pt x="787082" y="5205577"/>
                  </a:lnTo>
                  <a:lnTo>
                    <a:pt x="757453" y="5107851"/>
                  </a:lnTo>
                  <a:lnTo>
                    <a:pt x="728586" y="5009781"/>
                  </a:lnTo>
                  <a:lnTo>
                    <a:pt x="700532" y="4911407"/>
                  </a:lnTo>
                  <a:lnTo>
                    <a:pt x="673303" y="4812779"/>
                  </a:lnTo>
                  <a:lnTo>
                    <a:pt x="646925" y="4713935"/>
                  </a:lnTo>
                  <a:lnTo>
                    <a:pt x="621411" y="4614926"/>
                  </a:lnTo>
                  <a:lnTo>
                    <a:pt x="596785" y="4515777"/>
                  </a:lnTo>
                  <a:lnTo>
                    <a:pt x="573062" y="4416539"/>
                  </a:lnTo>
                  <a:lnTo>
                    <a:pt x="551002" y="4320375"/>
                  </a:lnTo>
                  <a:lnTo>
                    <a:pt x="550849" y="4318787"/>
                  </a:lnTo>
                  <a:lnTo>
                    <a:pt x="550570" y="4318520"/>
                  </a:lnTo>
                  <a:lnTo>
                    <a:pt x="550291" y="4317263"/>
                  </a:lnTo>
                  <a:lnTo>
                    <a:pt x="550392" y="4318343"/>
                  </a:lnTo>
                  <a:lnTo>
                    <a:pt x="546011" y="4313999"/>
                  </a:lnTo>
                  <a:lnTo>
                    <a:pt x="545757" y="4312856"/>
                  </a:lnTo>
                  <a:lnTo>
                    <a:pt x="550240" y="4317263"/>
                  </a:lnTo>
                  <a:lnTo>
                    <a:pt x="543801" y="4274223"/>
                  </a:lnTo>
                  <a:lnTo>
                    <a:pt x="538734" y="4231183"/>
                  </a:lnTo>
                  <a:lnTo>
                    <a:pt x="534568" y="4188142"/>
                  </a:lnTo>
                  <a:lnTo>
                    <a:pt x="530860" y="4145089"/>
                  </a:lnTo>
                  <a:lnTo>
                    <a:pt x="527113" y="4094543"/>
                  </a:lnTo>
                  <a:lnTo>
                    <a:pt x="523532" y="4044061"/>
                  </a:lnTo>
                  <a:lnTo>
                    <a:pt x="520128" y="3993654"/>
                  </a:lnTo>
                  <a:lnTo>
                    <a:pt x="516902" y="3943312"/>
                  </a:lnTo>
                  <a:lnTo>
                    <a:pt x="513842" y="3893045"/>
                  </a:lnTo>
                  <a:lnTo>
                    <a:pt x="510971" y="3842816"/>
                  </a:lnTo>
                  <a:lnTo>
                    <a:pt x="508279" y="3792651"/>
                  </a:lnTo>
                  <a:lnTo>
                    <a:pt x="505790" y="3742537"/>
                  </a:lnTo>
                  <a:lnTo>
                    <a:pt x="503478" y="3692474"/>
                  </a:lnTo>
                  <a:lnTo>
                    <a:pt x="501383" y="3642449"/>
                  </a:lnTo>
                  <a:lnTo>
                    <a:pt x="499478" y="3592461"/>
                  </a:lnTo>
                  <a:lnTo>
                    <a:pt x="497789" y="3542500"/>
                  </a:lnTo>
                  <a:lnTo>
                    <a:pt x="496316" y="3492576"/>
                  </a:lnTo>
                  <a:lnTo>
                    <a:pt x="495046" y="3442678"/>
                  </a:lnTo>
                  <a:lnTo>
                    <a:pt x="494004" y="3392792"/>
                  </a:lnTo>
                  <a:lnTo>
                    <a:pt x="493191" y="3342932"/>
                  </a:lnTo>
                  <a:lnTo>
                    <a:pt x="492594" y="3293084"/>
                  </a:lnTo>
                  <a:lnTo>
                    <a:pt x="492239" y="3243656"/>
                  </a:lnTo>
                  <a:lnTo>
                    <a:pt x="492239" y="3142805"/>
                  </a:lnTo>
                  <a:lnTo>
                    <a:pt x="492594" y="3092221"/>
                  </a:lnTo>
                  <a:lnTo>
                    <a:pt x="493191" y="3041637"/>
                  </a:lnTo>
                  <a:lnTo>
                    <a:pt x="494017" y="2991066"/>
                  </a:lnTo>
                  <a:lnTo>
                    <a:pt x="495071" y="2940520"/>
                  </a:lnTo>
                  <a:lnTo>
                    <a:pt x="496341" y="2889986"/>
                  </a:lnTo>
                  <a:lnTo>
                    <a:pt x="497827" y="2839491"/>
                  </a:lnTo>
                  <a:lnTo>
                    <a:pt x="499541" y="2789009"/>
                  </a:lnTo>
                  <a:lnTo>
                    <a:pt x="501459" y="2738564"/>
                  </a:lnTo>
                  <a:lnTo>
                    <a:pt x="503567" y="2688158"/>
                  </a:lnTo>
                  <a:lnTo>
                    <a:pt x="505891" y="2637802"/>
                  </a:lnTo>
                  <a:lnTo>
                    <a:pt x="508393" y="2587485"/>
                  </a:lnTo>
                  <a:lnTo>
                    <a:pt x="511086" y="2537218"/>
                  </a:lnTo>
                  <a:lnTo>
                    <a:pt x="513969" y="2487003"/>
                  </a:lnTo>
                  <a:lnTo>
                    <a:pt x="517017" y="2436850"/>
                  </a:lnTo>
                  <a:lnTo>
                    <a:pt x="520242" y="2386761"/>
                  </a:lnTo>
                  <a:lnTo>
                    <a:pt x="523621" y="2336736"/>
                  </a:lnTo>
                  <a:lnTo>
                    <a:pt x="527164" y="2286787"/>
                  </a:lnTo>
                  <a:lnTo>
                    <a:pt x="530860" y="2236901"/>
                  </a:lnTo>
                  <a:lnTo>
                    <a:pt x="534263" y="2184298"/>
                  </a:lnTo>
                  <a:lnTo>
                    <a:pt x="538035" y="2131695"/>
                  </a:lnTo>
                  <a:lnTo>
                    <a:pt x="542163" y="2079091"/>
                  </a:lnTo>
                  <a:lnTo>
                    <a:pt x="546646" y="2026488"/>
                  </a:lnTo>
                  <a:lnTo>
                    <a:pt x="551484" y="1973884"/>
                  </a:lnTo>
                  <a:lnTo>
                    <a:pt x="556691" y="1921268"/>
                  </a:lnTo>
                  <a:lnTo>
                    <a:pt x="562254" y="1868665"/>
                  </a:lnTo>
                  <a:lnTo>
                    <a:pt x="568172" y="1816061"/>
                  </a:lnTo>
                  <a:lnTo>
                    <a:pt x="574459" y="1763445"/>
                  </a:lnTo>
                  <a:lnTo>
                    <a:pt x="580923" y="1710842"/>
                  </a:lnTo>
                  <a:lnTo>
                    <a:pt x="587476" y="1658239"/>
                  </a:lnTo>
                  <a:lnTo>
                    <a:pt x="594182" y="1605635"/>
                  </a:lnTo>
                  <a:lnTo>
                    <a:pt x="601129" y="1553019"/>
                  </a:lnTo>
                  <a:lnTo>
                    <a:pt x="608393" y="1500416"/>
                  </a:lnTo>
                  <a:lnTo>
                    <a:pt x="616064" y="1447812"/>
                  </a:lnTo>
                  <a:lnTo>
                    <a:pt x="624205" y="1395209"/>
                  </a:lnTo>
                  <a:lnTo>
                    <a:pt x="632917" y="1342605"/>
                  </a:lnTo>
                  <a:lnTo>
                    <a:pt x="642264" y="1289989"/>
                  </a:lnTo>
                  <a:lnTo>
                    <a:pt x="637413" y="1289989"/>
                  </a:lnTo>
                  <a:lnTo>
                    <a:pt x="627900" y="1342605"/>
                  </a:lnTo>
                  <a:lnTo>
                    <a:pt x="618756" y="1395209"/>
                  </a:lnTo>
                  <a:lnTo>
                    <a:pt x="609968" y="1447812"/>
                  </a:lnTo>
                  <a:lnTo>
                    <a:pt x="601535" y="1500416"/>
                  </a:lnTo>
                  <a:lnTo>
                    <a:pt x="593458" y="1553019"/>
                  </a:lnTo>
                  <a:lnTo>
                    <a:pt x="585749" y="1605635"/>
                  </a:lnTo>
                  <a:lnTo>
                    <a:pt x="578396" y="1658239"/>
                  </a:lnTo>
                  <a:lnTo>
                    <a:pt x="571398" y="1710842"/>
                  </a:lnTo>
                  <a:lnTo>
                    <a:pt x="564769" y="1763445"/>
                  </a:lnTo>
                  <a:lnTo>
                    <a:pt x="558469" y="1816061"/>
                  </a:lnTo>
                  <a:lnTo>
                    <a:pt x="552513" y="1868665"/>
                  </a:lnTo>
                  <a:lnTo>
                    <a:pt x="546823" y="1921268"/>
                  </a:lnTo>
                  <a:lnTo>
                    <a:pt x="541375" y="1973884"/>
                  </a:lnTo>
                  <a:lnTo>
                    <a:pt x="536117" y="2026488"/>
                  </a:lnTo>
                  <a:lnTo>
                    <a:pt x="531037" y="2079091"/>
                  </a:lnTo>
                  <a:lnTo>
                    <a:pt x="526059" y="2131695"/>
                  </a:lnTo>
                  <a:lnTo>
                    <a:pt x="521169" y="2184298"/>
                  </a:lnTo>
                  <a:lnTo>
                    <a:pt x="516331" y="2236901"/>
                  </a:lnTo>
                  <a:lnTo>
                    <a:pt x="511797" y="2287460"/>
                  </a:lnTo>
                  <a:lnTo>
                    <a:pt x="507530" y="2337943"/>
                  </a:lnTo>
                  <a:lnTo>
                    <a:pt x="503529" y="2388362"/>
                  </a:lnTo>
                  <a:lnTo>
                    <a:pt x="499910" y="2436850"/>
                  </a:lnTo>
                  <a:lnTo>
                    <a:pt x="496404" y="2487003"/>
                  </a:lnTo>
                  <a:lnTo>
                    <a:pt x="493141" y="2537218"/>
                  </a:lnTo>
                  <a:lnTo>
                    <a:pt x="490004" y="2589593"/>
                  </a:lnTo>
                  <a:lnTo>
                    <a:pt x="487248" y="2639822"/>
                  </a:lnTo>
                  <a:lnTo>
                    <a:pt x="484720" y="2690037"/>
                  </a:lnTo>
                  <a:lnTo>
                    <a:pt x="482447" y="2740266"/>
                  </a:lnTo>
                  <a:lnTo>
                    <a:pt x="480415" y="2790482"/>
                  </a:lnTo>
                  <a:lnTo>
                    <a:pt x="478612" y="2840710"/>
                  </a:lnTo>
                  <a:lnTo>
                    <a:pt x="477062" y="2890964"/>
                  </a:lnTo>
                  <a:lnTo>
                    <a:pt x="475742" y="2941243"/>
                  </a:lnTo>
                  <a:lnTo>
                    <a:pt x="474662" y="2991574"/>
                  </a:lnTo>
                  <a:lnTo>
                    <a:pt x="473824" y="3041942"/>
                  </a:lnTo>
                  <a:lnTo>
                    <a:pt x="473214" y="3092361"/>
                  </a:lnTo>
                  <a:lnTo>
                    <a:pt x="472859" y="3142805"/>
                  </a:lnTo>
                  <a:lnTo>
                    <a:pt x="472744" y="3193389"/>
                  </a:lnTo>
                  <a:lnTo>
                    <a:pt x="472071" y="3243656"/>
                  </a:lnTo>
                  <a:lnTo>
                    <a:pt x="471665" y="3293999"/>
                  </a:lnTo>
                  <a:lnTo>
                    <a:pt x="471538" y="3342932"/>
                  </a:lnTo>
                  <a:lnTo>
                    <a:pt x="471652" y="3392792"/>
                  </a:lnTo>
                  <a:lnTo>
                    <a:pt x="472071" y="3445472"/>
                  </a:lnTo>
                  <a:lnTo>
                    <a:pt x="472744" y="3496106"/>
                  </a:lnTo>
                  <a:lnTo>
                    <a:pt x="473684" y="3546792"/>
                  </a:lnTo>
                  <a:lnTo>
                    <a:pt x="474891" y="3597529"/>
                  </a:lnTo>
                  <a:lnTo>
                    <a:pt x="476377" y="3648329"/>
                  </a:lnTo>
                  <a:lnTo>
                    <a:pt x="478116" y="3699154"/>
                  </a:lnTo>
                  <a:lnTo>
                    <a:pt x="480136" y="3750030"/>
                  </a:lnTo>
                  <a:lnTo>
                    <a:pt x="482422" y="3800945"/>
                  </a:lnTo>
                  <a:lnTo>
                    <a:pt x="484974" y="3851884"/>
                  </a:lnTo>
                  <a:lnTo>
                    <a:pt x="487807" y="3902837"/>
                  </a:lnTo>
                  <a:lnTo>
                    <a:pt x="490893" y="3953827"/>
                  </a:lnTo>
                  <a:lnTo>
                    <a:pt x="494258" y="4004818"/>
                  </a:lnTo>
                  <a:lnTo>
                    <a:pt x="497890" y="4055834"/>
                  </a:lnTo>
                  <a:lnTo>
                    <a:pt x="501802" y="4106837"/>
                  </a:lnTo>
                  <a:lnTo>
                    <a:pt x="502386" y="4109580"/>
                  </a:lnTo>
                  <a:lnTo>
                    <a:pt x="502386" y="4146664"/>
                  </a:lnTo>
                  <a:lnTo>
                    <a:pt x="506780" y="4201198"/>
                  </a:lnTo>
                  <a:lnTo>
                    <a:pt x="517372" y="4312056"/>
                  </a:lnTo>
                  <a:lnTo>
                    <a:pt x="521716" y="4365891"/>
                  </a:lnTo>
                  <a:lnTo>
                    <a:pt x="526834" y="4417492"/>
                  </a:lnTo>
                  <a:lnTo>
                    <a:pt x="532409" y="4469803"/>
                  </a:lnTo>
                  <a:lnTo>
                    <a:pt x="538289" y="4522101"/>
                  </a:lnTo>
                  <a:lnTo>
                    <a:pt x="544461" y="4574362"/>
                  </a:lnTo>
                  <a:lnTo>
                    <a:pt x="550926" y="4626572"/>
                  </a:lnTo>
                  <a:lnTo>
                    <a:pt x="557682" y="4678743"/>
                  </a:lnTo>
                  <a:lnTo>
                    <a:pt x="564730" y="4730851"/>
                  </a:lnTo>
                  <a:lnTo>
                    <a:pt x="572071" y="4782883"/>
                  </a:lnTo>
                  <a:lnTo>
                    <a:pt x="579716" y="4834826"/>
                  </a:lnTo>
                  <a:lnTo>
                    <a:pt x="587641" y="4886680"/>
                  </a:lnTo>
                  <a:lnTo>
                    <a:pt x="595871" y="4938420"/>
                  </a:lnTo>
                  <a:lnTo>
                    <a:pt x="604393" y="4990058"/>
                  </a:lnTo>
                  <a:lnTo>
                    <a:pt x="613194" y="5041570"/>
                  </a:lnTo>
                  <a:lnTo>
                    <a:pt x="622312" y="5092928"/>
                  </a:lnTo>
                  <a:lnTo>
                    <a:pt x="631558" y="5142789"/>
                  </a:lnTo>
                  <a:lnTo>
                    <a:pt x="641134" y="5192560"/>
                  </a:lnTo>
                  <a:lnTo>
                    <a:pt x="651014" y="5242268"/>
                  </a:lnTo>
                  <a:lnTo>
                    <a:pt x="661225" y="5291874"/>
                  </a:lnTo>
                  <a:lnTo>
                    <a:pt x="671753" y="5341417"/>
                  </a:lnTo>
                  <a:lnTo>
                    <a:pt x="682599" y="5390870"/>
                  </a:lnTo>
                  <a:lnTo>
                    <a:pt x="693762" y="5440248"/>
                  </a:lnTo>
                  <a:lnTo>
                    <a:pt x="705243" y="5489549"/>
                  </a:lnTo>
                  <a:lnTo>
                    <a:pt x="717054" y="5538762"/>
                  </a:lnTo>
                  <a:lnTo>
                    <a:pt x="729170" y="5587911"/>
                  </a:lnTo>
                  <a:lnTo>
                    <a:pt x="741616" y="5636971"/>
                  </a:lnTo>
                  <a:lnTo>
                    <a:pt x="754380" y="5685942"/>
                  </a:lnTo>
                  <a:lnTo>
                    <a:pt x="767461" y="5734850"/>
                  </a:lnTo>
                  <a:lnTo>
                    <a:pt x="780859" y="5783669"/>
                  </a:lnTo>
                  <a:lnTo>
                    <a:pt x="794575" y="5832411"/>
                  </a:lnTo>
                  <a:lnTo>
                    <a:pt x="808609" y="5881078"/>
                  </a:lnTo>
                  <a:lnTo>
                    <a:pt x="822960" y="5929655"/>
                  </a:lnTo>
                  <a:lnTo>
                    <a:pt x="837641" y="5978169"/>
                  </a:lnTo>
                  <a:lnTo>
                    <a:pt x="852639" y="6026582"/>
                  </a:lnTo>
                  <a:lnTo>
                    <a:pt x="868807" y="6076226"/>
                  </a:lnTo>
                  <a:lnTo>
                    <a:pt x="885380" y="6126137"/>
                  </a:lnTo>
                  <a:lnTo>
                    <a:pt x="902398" y="6176251"/>
                  </a:lnTo>
                  <a:lnTo>
                    <a:pt x="919873" y="6226480"/>
                  </a:lnTo>
                  <a:lnTo>
                    <a:pt x="937869" y="6276759"/>
                  </a:lnTo>
                  <a:lnTo>
                    <a:pt x="956424" y="6326987"/>
                  </a:lnTo>
                  <a:lnTo>
                    <a:pt x="975563" y="6377102"/>
                  </a:lnTo>
                  <a:lnTo>
                    <a:pt x="995337" y="6427013"/>
                  </a:lnTo>
                  <a:lnTo>
                    <a:pt x="1015784" y="6476644"/>
                  </a:lnTo>
                  <a:lnTo>
                    <a:pt x="1030173" y="6506197"/>
                  </a:lnTo>
                  <a:lnTo>
                    <a:pt x="1044562" y="6537096"/>
                  </a:lnTo>
                  <a:lnTo>
                    <a:pt x="1073353" y="6601130"/>
                  </a:lnTo>
                  <a:lnTo>
                    <a:pt x="1058964" y="6558039"/>
                  </a:lnTo>
                  <a:lnTo>
                    <a:pt x="1047483" y="6511582"/>
                  </a:lnTo>
                  <a:lnTo>
                    <a:pt x="1036231" y="6464427"/>
                  </a:lnTo>
                  <a:lnTo>
                    <a:pt x="1025448" y="6417056"/>
                  </a:lnTo>
                  <a:lnTo>
                    <a:pt x="1015352" y="6369901"/>
                  </a:lnTo>
                  <a:lnTo>
                    <a:pt x="1006182" y="6323431"/>
                  </a:lnTo>
                  <a:lnTo>
                    <a:pt x="989736" y="6280074"/>
                  </a:lnTo>
                  <a:lnTo>
                    <a:pt x="973378" y="6236195"/>
                  </a:lnTo>
                  <a:lnTo>
                    <a:pt x="957199" y="6191897"/>
                  </a:lnTo>
                  <a:lnTo>
                    <a:pt x="941260" y="6147282"/>
                  </a:lnTo>
                  <a:lnTo>
                    <a:pt x="925664" y="6102401"/>
                  </a:lnTo>
                  <a:lnTo>
                    <a:pt x="910488" y="6057354"/>
                  </a:lnTo>
                  <a:lnTo>
                    <a:pt x="880097" y="5964517"/>
                  </a:lnTo>
                  <a:lnTo>
                    <a:pt x="864781" y="5916663"/>
                  </a:lnTo>
                  <a:lnTo>
                    <a:pt x="849858" y="5868657"/>
                  </a:lnTo>
                  <a:lnTo>
                    <a:pt x="835317" y="5820524"/>
                  </a:lnTo>
                  <a:lnTo>
                    <a:pt x="821156" y="5772264"/>
                  </a:lnTo>
                  <a:lnTo>
                    <a:pt x="807377" y="5723890"/>
                  </a:lnTo>
                  <a:lnTo>
                    <a:pt x="793978" y="5675401"/>
                  </a:lnTo>
                  <a:lnTo>
                    <a:pt x="780935" y="5626824"/>
                  </a:lnTo>
                  <a:lnTo>
                    <a:pt x="768261" y="5578145"/>
                  </a:lnTo>
                  <a:lnTo>
                    <a:pt x="755954" y="5529377"/>
                  </a:lnTo>
                  <a:lnTo>
                    <a:pt x="744004" y="5480545"/>
                  </a:lnTo>
                  <a:lnTo>
                    <a:pt x="732396" y="5431637"/>
                  </a:lnTo>
                  <a:lnTo>
                    <a:pt x="721144" y="5382679"/>
                  </a:lnTo>
                  <a:lnTo>
                    <a:pt x="710234" y="5333670"/>
                  </a:lnTo>
                  <a:lnTo>
                    <a:pt x="699668" y="5284609"/>
                  </a:lnTo>
                  <a:lnTo>
                    <a:pt x="689432" y="5235524"/>
                  </a:lnTo>
                  <a:lnTo>
                    <a:pt x="679526" y="5186413"/>
                  </a:lnTo>
                  <a:lnTo>
                    <a:pt x="669950" y="5137289"/>
                  </a:lnTo>
                  <a:lnTo>
                    <a:pt x="660704" y="5088140"/>
                  </a:lnTo>
                  <a:lnTo>
                    <a:pt x="649846" y="5036909"/>
                  </a:lnTo>
                  <a:lnTo>
                    <a:pt x="639673" y="4985347"/>
                  </a:lnTo>
                  <a:lnTo>
                    <a:pt x="630135" y="4933518"/>
                  </a:lnTo>
                  <a:lnTo>
                    <a:pt x="621182" y="4881448"/>
                  </a:lnTo>
                  <a:lnTo>
                    <a:pt x="612775" y="4829175"/>
                  </a:lnTo>
                  <a:lnTo>
                    <a:pt x="604888" y="4776762"/>
                  </a:lnTo>
                  <a:lnTo>
                    <a:pt x="597484" y="4724209"/>
                  </a:lnTo>
                  <a:lnTo>
                    <a:pt x="590511" y="4671593"/>
                  </a:lnTo>
                  <a:lnTo>
                    <a:pt x="583933" y="4618926"/>
                  </a:lnTo>
                  <a:lnTo>
                    <a:pt x="571906" y="4567720"/>
                  </a:lnTo>
                  <a:lnTo>
                    <a:pt x="559193" y="4517199"/>
                  </a:lnTo>
                  <a:lnTo>
                    <a:pt x="546265" y="4466907"/>
                  </a:lnTo>
                  <a:lnTo>
                    <a:pt x="533552" y="4416374"/>
                  </a:lnTo>
                  <a:lnTo>
                    <a:pt x="530783" y="4404614"/>
                  </a:lnTo>
                  <a:lnTo>
                    <a:pt x="533908" y="4417733"/>
                  </a:lnTo>
                  <a:lnTo>
                    <a:pt x="546735" y="4468190"/>
                  </a:lnTo>
                  <a:lnTo>
                    <a:pt x="559803" y="4518406"/>
                  </a:lnTo>
                  <a:lnTo>
                    <a:pt x="572643" y="4568863"/>
                  </a:lnTo>
                  <a:lnTo>
                    <a:pt x="583184" y="4613275"/>
                  </a:lnTo>
                  <a:lnTo>
                    <a:pt x="583971" y="4619028"/>
                  </a:lnTo>
                  <a:lnTo>
                    <a:pt x="609460" y="4719409"/>
                  </a:lnTo>
                  <a:lnTo>
                    <a:pt x="635469" y="4819383"/>
                  </a:lnTo>
                  <a:lnTo>
                    <a:pt x="662038" y="4919040"/>
                  </a:lnTo>
                  <a:lnTo>
                    <a:pt x="689229" y="5018392"/>
                  </a:lnTo>
                  <a:lnTo>
                    <a:pt x="717092" y="5117541"/>
                  </a:lnTo>
                  <a:lnTo>
                    <a:pt x="745693" y="5216512"/>
                  </a:lnTo>
                  <a:lnTo>
                    <a:pt x="775081" y="5315369"/>
                  </a:lnTo>
                  <a:lnTo>
                    <a:pt x="805319" y="5414175"/>
                  </a:lnTo>
                  <a:lnTo>
                    <a:pt x="853198" y="5560619"/>
                  </a:lnTo>
                  <a:lnTo>
                    <a:pt x="869442" y="5609298"/>
                  </a:lnTo>
                  <a:lnTo>
                    <a:pt x="885901" y="5657862"/>
                  </a:lnTo>
                  <a:lnTo>
                    <a:pt x="902652" y="5706288"/>
                  </a:lnTo>
                  <a:lnTo>
                    <a:pt x="919759" y="5754535"/>
                  </a:lnTo>
                  <a:lnTo>
                    <a:pt x="937260" y="5802592"/>
                  </a:lnTo>
                  <a:lnTo>
                    <a:pt x="955230" y="5850407"/>
                  </a:lnTo>
                  <a:lnTo>
                    <a:pt x="973721" y="5897956"/>
                  </a:lnTo>
                  <a:lnTo>
                    <a:pt x="973721" y="5896915"/>
                  </a:lnTo>
                  <a:lnTo>
                    <a:pt x="981506" y="5921273"/>
                  </a:lnTo>
                  <a:lnTo>
                    <a:pt x="986523" y="5935002"/>
                  </a:lnTo>
                  <a:lnTo>
                    <a:pt x="992886" y="5949175"/>
                  </a:lnTo>
                  <a:lnTo>
                    <a:pt x="997216" y="5962688"/>
                  </a:lnTo>
                  <a:lnTo>
                    <a:pt x="1007694" y="5987923"/>
                  </a:lnTo>
                  <a:lnTo>
                    <a:pt x="1010678" y="5997194"/>
                  </a:lnTo>
                  <a:lnTo>
                    <a:pt x="1010945" y="6000585"/>
                  </a:lnTo>
                  <a:lnTo>
                    <a:pt x="1007465" y="5989586"/>
                  </a:lnTo>
                  <a:lnTo>
                    <a:pt x="997064" y="5964186"/>
                  </a:lnTo>
                  <a:lnTo>
                    <a:pt x="992759" y="5950572"/>
                  </a:lnTo>
                  <a:lnTo>
                    <a:pt x="986434" y="5936310"/>
                  </a:lnTo>
                  <a:lnTo>
                    <a:pt x="981443" y="5922480"/>
                  </a:lnTo>
                  <a:lnTo>
                    <a:pt x="973721" y="5897956"/>
                  </a:lnTo>
                  <a:lnTo>
                    <a:pt x="974166" y="5951766"/>
                  </a:lnTo>
                  <a:lnTo>
                    <a:pt x="975575" y="6005512"/>
                  </a:lnTo>
                  <a:lnTo>
                    <a:pt x="977976" y="6059144"/>
                  </a:lnTo>
                  <a:lnTo>
                    <a:pt x="981443" y="6112611"/>
                  </a:lnTo>
                  <a:lnTo>
                    <a:pt x="986028" y="6165850"/>
                  </a:lnTo>
                  <a:lnTo>
                    <a:pt x="991781" y="6218809"/>
                  </a:lnTo>
                  <a:lnTo>
                    <a:pt x="998753" y="6271438"/>
                  </a:lnTo>
                  <a:lnTo>
                    <a:pt x="1007021" y="6323660"/>
                  </a:lnTo>
                  <a:lnTo>
                    <a:pt x="1020546" y="6356705"/>
                  </a:lnTo>
                  <a:lnTo>
                    <a:pt x="1045819" y="6424562"/>
                  </a:lnTo>
                  <a:lnTo>
                    <a:pt x="1059345" y="6457594"/>
                  </a:lnTo>
                  <a:lnTo>
                    <a:pt x="1072870" y="6486296"/>
                  </a:lnTo>
                  <a:lnTo>
                    <a:pt x="1083665" y="6510833"/>
                  </a:lnTo>
                  <a:lnTo>
                    <a:pt x="1072603" y="6485877"/>
                  </a:lnTo>
                  <a:lnTo>
                    <a:pt x="1058989" y="6457188"/>
                  </a:lnTo>
                  <a:lnTo>
                    <a:pt x="1045362" y="6424181"/>
                  </a:lnTo>
                  <a:lnTo>
                    <a:pt x="1019911" y="6356337"/>
                  </a:lnTo>
                  <a:lnTo>
                    <a:pt x="1006297" y="6323304"/>
                  </a:lnTo>
                  <a:lnTo>
                    <a:pt x="1015453" y="6369710"/>
                  </a:lnTo>
                  <a:lnTo>
                    <a:pt x="1025525" y="6416802"/>
                  </a:lnTo>
                  <a:lnTo>
                    <a:pt x="1036294" y="6464109"/>
                  </a:lnTo>
                  <a:lnTo>
                    <a:pt x="1047521" y="6511201"/>
                  </a:lnTo>
                  <a:lnTo>
                    <a:pt x="1058989" y="6557594"/>
                  </a:lnTo>
                  <a:lnTo>
                    <a:pt x="1073353" y="6600634"/>
                  </a:lnTo>
                  <a:lnTo>
                    <a:pt x="1092530" y="6643649"/>
                  </a:lnTo>
                  <a:lnTo>
                    <a:pt x="1111846" y="6686524"/>
                  </a:lnTo>
                  <a:lnTo>
                    <a:pt x="1131430" y="6729133"/>
                  </a:lnTo>
                  <a:lnTo>
                    <a:pt x="1151407" y="6771348"/>
                  </a:lnTo>
                  <a:lnTo>
                    <a:pt x="1171930" y="6813029"/>
                  </a:lnTo>
                  <a:lnTo>
                    <a:pt x="1193114" y="6854037"/>
                  </a:lnTo>
                  <a:lnTo>
                    <a:pt x="1217053" y="6854037"/>
                  </a:lnTo>
                  <a:lnTo>
                    <a:pt x="1245793" y="6854037"/>
                  </a:lnTo>
                  <a:lnTo>
                    <a:pt x="1222222" y="6808317"/>
                  </a:lnTo>
                  <a:lnTo>
                    <a:pt x="1199311" y="6761924"/>
                  </a:lnTo>
                  <a:lnTo>
                    <a:pt x="1176934" y="6715011"/>
                  </a:lnTo>
                  <a:lnTo>
                    <a:pt x="1154963" y="6667690"/>
                  </a:lnTo>
                  <a:lnTo>
                    <a:pt x="1112100" y="6573342"/>
                  </a:lnTo>
                  <a:lnTo>
                    <a:pt x="1111681" y="6571945"/>
                  </a:lnTo>
                  <a:lnTo>
                    <a:pt x="1110627" y="6569748"/>
                  </a:lnTo>
                  <a:lnTo>
                    <a:pt x="1108849" y="6565227"/>
                  </a:lnTo>
                  <a:lnTo>
                    <a:pt x="1104988" y="6550863"/>
                  </a:lnTo>
                  <a:lnTo>
                    <a:pt x="1102169" y="6543688"/>
                  </a:lnTo>
                  <a:lnTo>
                    <a:pt x="1088478" y="6495313"/>
                  </a:lnTo>
                  <a:lnTo>
                    <a:pt x="1075944" y="6446710"/>
                  </a:lnTo>
                  <a:lnTo>
                    <a:pt x="1064552" y="6397930"/>
                  </a:lnTo>
                  <a:lnTo>
                    <a:pt x="1054277" y="6348958"/>
                  </a:lnTo>
                  <a:lnTo>
                    <a:pt x="1045095" y="6299847"/>
                  </a:lnTo>
                  <a:lnTo>
                    <a:pt x="1036993" y="6250597"/>
                  </a:lnTo>
                  <a:lnTo>
                    <a:pt x="1029931" y="6201245"/>
                  </a:lnTo>
                  <a:lnTo>
                    <a:pt x="1023899" y="6151816"/>
                  </a:lnTo>
                  <a:lnTo>
                    <a:pt x="1018882" y="6102312"/>
                  </a:lnTo>
                  <a:lnTo>
                    <a:pt x="1014844" y="6052756"/>
                  </a:lnTo>
                  <a:lnTo>
                    <a:pt x="1011834" y="6004166"/>
                  </a:lnTo>
                  <a:lnTo>
                    <a:pt x="1067384" y="6144247"/>
                  </a:lnTo>
                  <a:lnTo>
                    <a:pt x="1086421" y="6191453"/>
                  </a:lnTo>
                  <a:lnTo>
                    <a:pt x="1105687" y="6238532"/>
                  </a:lnTo>
                  <a:lnTo>
                    <a:pt x="1125232" y="6285471"/>
                  </a:lnTo>
                  <a:lnTo>
                    <a:pt x="1145133" y="6332233"/>
                  </a:lnTo>
                  <a:lnTo>
                    <a:pt x="1165440" y="6378803"/>
                  </a:lnTo>
                  <a:lnTo>
                    <a:pt x="1186192" y="6425133"/>
                  </a:lnTo>
                  <a:lnTo>
                    <a:pt x="1207477" y="6471209"/>
                  </a:lnTo>
                  <a:lnTo>
                    <a:pt x="1229245" y="6519659"/>
                  </a:lnTo>
                  <a:lnTo>
                    <a:pt x="1251407" y="6568046"/>
                  </a:lnTo>
                  <a:lnTo>
                    <a:pt x="1273898" y="6616319"/>
                  </a:lnTo>
                  <a:lnTo>
                    <a:pt x="1296682" y="6664426"/>
                  </a:lnTo>
                  <a:lnTo>
                    <a:pt x="1319695" y="6712305"/>
                  </a:lnTo>
                  <a:lnTo>
                    <a:pt x="1366151" y="6807174"/>
                  </a:lnTo>
                  <a:lnTo>
                    <a:pt x="1389494" y="6854037"/>
                  </a:lnTo>
                  <a:lnTo>
                    <a:pt x="1437398" y="6854037"/>
                  </a:lnTo>
                  <a:close/>
                </a:path>
                <a:path w="2384425" h="6859270">
                  <a:moveTo>
                    <a:pt x="2383904" y="3146590"/>
                  </a:moveTo>
                  <a:lnTo>
                    <a:pt x="2379103" y="3146590"/>
                  </a:lnTo>
                  <a:lnTo>
                    <a:pt x="2343200" y="3178873"/>
                  </a:lnTo>
                  <a:lnTo>
                    <a:pt x="2307742" y="3211169"/>
                  </a:lnTo>
                  <a:lnTo>
                    <a:pt x="2273198" y="3243453"/>
                  </a:lnTo>
                  <a:lnTo>
                    <a:pt x="2240000" y="3275736"/>
                  </a:lnTo>
                  <a:lnTo>
                    <a:pt x="2207615" y="3311537"/>
                  </a:lnTo>
                  <a:lnTo>
                    <a:pt x="2175243" y="3346894"/>
                  </a:lnTo>
                  <a:lnTo>
                    <a:pt x="2142871" y="3381349"/>
                  </a:lnTo>
                  <a:lnTo>
                    <a:pt x="2110498" y="3414445"/>
                  </a:lnTo>
                  <a:lnTo>
                    <a:pt x="2076754" y="3450336"/>
                  </a:lnTo>
                  <a:lnTo>
                    <a:pt x="2043861" y="3486277"/>
                  </a:lnTo>
                  <a:lnTo>
                    <a:pt x="2011756" y="3522332"/>
                  </a:lnTo>
                  <a:lnTo>
                    <a:pt x="1980387" y="3558552"/>
                  </a:lnTo>
                  <a:lnTo>
                    <a:pt x="1949691" y="3595001"/>
                  </a:lnTo>
                  <a:lnTo>
                    <a:pt x="1919605" y="3631717"/>
                  </a:lnTo>
                  <a:lnTo>
                    <a:pt x="1890090" y="3668788"/>
                  </a:lnTo>
                  <a:lnTo>
                    <a:pt x="1861083" y="3706228"/>
                  </a:lnTo>
                  <a:lnTo>
                    <a:pt x="1828711" y="3746538"/>
                  </a:lnTo>
                  <a:lnTo>
                    <a:pt x="1796872" y="3787102"/>
                  </a:lnTo>
                  <a:lnTo>
                    <a:pt x="1765528" y="3827919"/>
                  </a:lnTo>
                  <a:lnTo>
                    <a:pt x="1734705" y="3868991"/>
                  </a:lnTo>
                  <a:lnTo>
                    <a:pt x="1704390" y="3910317"/>
                  </a:lnTo>
                  <a:lnTo>
                    <a:pt x="1674583" y="3951897"/>
                  </a:lnTo>
                  <a:lnTo>
                    <a:pt x="1645297" y="3993731"/>
                  </a:lnTo>
                  <a:lnTo>
                    <a:pt x="1616519" y="4035831"/>
                  </a:lnTo>
                  <a:lnTo>
                    <a:pt x="1588249" y="4078173"/>
                  </a:lnTo>
                  <a:lnTo>
                    <a:pt x="1560487" y="4120781"/>
                  </a:lnTo>
                  <a:lnTo>
                    <a:pt x="1533245" y="4163631"/>
                  </a:lnTo>
                  <a:lnTo>
                    <a:pt x="1506512" y="4206748"/>
                  </a:lnTo>
                  <a:lnTo>
                    <a:pt x="1480299" y="4250118"/>
                  </a:lnTo>
                  <a:lnTo>
                    <a:pt x="1454581" y="4293743"/>
                  </a:lnTo>
                  <a:lnTo>
                    <a:pt x="1429397" y="4337609"/>
                  </a:lnTo>
                  <a:lnTo>
                    <a:pt x="1403807" y="4382706"/>
                  </a:lnTo>
                  <a:lnTo>
                    <a:pt x="1378877" y="4428045"/>
                  </a:lnTo>
                  <a:lnTo>
                    <a:pt x="1354607" y="4473651"/>
                  </a:lnTo>
                  <a:lnTo>
                    <a:pt x="1330985" y="4519511"/>
                  </a:lnTo>
                  <a:lnTo>
                    <a:pt x="1308049" y="4565624"/>
                  </a:lnTo>
                  <a:lnTo>
                    <a:pt x="1285798" y="4611979"/>
                  </a:lnTo>
                  <a:lnTo>
                    <a:pt x="1264234" y="4658601"/>
                  </a:lnTo>
                  <a:lnTo>
                    <a:pt x="1243368" y="4705477"/>
                  </a:lnTo>
                  <a:lnTo>
                    <a:pt x="1223213" y="4752619"/>
                  </a:lnTo>
                  <a:lnTo>
                    <a:pt x="1203782" y="4800003"/>
                  </a:lnTo>
                  <a:lnTo>
                    <a:pt x="1185062" y="4847641"/>
                  </a:lnTo>
                  <a:lnTo>
                    <a:pt x="1167079" y="4895545"/>
                  </a:lnTo>
                  <a:lnTo>
                    <a:pt x="1149845" y="4943691"/>
                  </a:lnTo>
                  <a:lnTo>
                    <a:pt x="1133348" y="4992103"/>
                  </a:lnTo>
                  <a:lnTo>
                    <a:pt x="1117625" y="5040757"/>
                  </a:lnTo>
                  <a:lnTo>
                    <a:pt x="1101763" y="5087823"/>
                  </a:lnTo>
                  <a:lnTo>
                    <a:pt x="1086789" y="5135245"/>
                  </a:lnTo>
                  <a:lnTo>
                    <a:pt x="1072718" y="5182997"/>
                  </a:lnTo>
                  <a:lnTo>
                    <a:pt x="1059548" y="5231054"/>
                  </a:lnTo>
                  <a:lnTo>
                    <a:pt x="1047267" y="5279390"/>
                  </a:lnTo>
                  <a:lnTo>
                    <a:pt x="1035875" y="5327993"/>
                  </a:lnTo>
                  <a:lnTo>
                    <a:pt x="1025398" y="5376811"/>
                  </a:lnTo>
                  <a:lnTo>
                    <a:pt x="1015796" y="5425833"/>
                  </a:lnTo>
                  <a:lnTo>
                    <a:pt x="1007097" y="5475046"/>
                  </a:lnTo>
                  <a:lnTo>
                    <a:pt x="999299" y="5524398"/>
                  </a:lnTo>
                  <a:lnTo>
                    <a:pt x="992390" y="5573890"/>
                  </a:lnTo>
                  <a:lnTo>
                    <a:pt x="986383" y="5623484"/>
                  </a:lnTo>
                  <a:lnTo>
                    <a:pt x="981265" y="5673141"/>
                  </a:lnTo>
                  <a:lnTo>
                    <a:pt x="977036" y="5722861"/>
                  </a:lnTo>
                  <a:lnTo>
                    <a:pt x="973721" y="5772594"/>
                  </a:lnTo>
                  <a:lnTo>
                    <a:pt x="983678" y="5794197"/>
                  </a:lnTo>
                  <a:lnTo>
                    <a:pt x="992301" y="5816244"/>
                  </a:lnTo>
                  <a:lnTo>
                    <a:pt x="1000023" y="5839193"/>
                  </a:lnTo>
                  <a:lnTo>
                    <a:pt x="1007300" y="5863475"/>
                  </a:lnTo>
                  <a:lnTo>
                    <a:pt x="1007364" y="5845543"/>
                  </a:lnTo>
                  <a:lnTo>
                    <a:pt x="1007897" y="5827598"/>
                  </a:lnTo>
                  <a:lnTo>
                    <a:pt x="1009319" y="5809666"/>
                  </a:lnTo>
                  <a:lnTo>
                    <a:pt x="1012101" y="5791720"/>
                  </a:lnTo>
                  <a:lnTo>
                    <a:pt x="1013625" y="5741924"/>
                  </a:lnTo>
                  <a:lnTo>
                    <a:pt x="1016279" y="5692013"/>
                  </a:lnTo>
                  <a:lnTo>
                    <a:pt x="1020038" y="5642026"/>
                  </a:lnTo>
                  <a:lnTo>
                    <a:pt x="1024864" y="5592000"/>
                  </a:lnTo>
                  <a:lnTo>
                    <a:pt x="1030744" y="5541937"/>
                  </a:lnTo>
                  <a:lnTo>
                    <a:pt x="1037640" y="5491873"/>
                  </a:lnTo>
                  <a:lnTo>
                    <a:pt x="1045540" y="5441835"/>
                  </a:lnTo>
                  <a:lnTo>
                    <a:pt x="1054417" y="5391861"/>
                  </a:lnTo>
                  <a:lnTo>
                    <a:pt x="1064234" y="5341950"/>
                  </a:lnTo>
                  <a:lnTo>
                    <a:pt x="1074978" y="5292141"/>
                  </a:lnTo>
                  <a:lnTo>
                    <a:pt x="1086612" y="5242471"/>
                  </a:lnTo>
                  <a:lnTo>
                    <a:pt x="1099121" y="5192941"/>
                  </a:lnTo>
                  <a:lnTo>
                    <a:pt x="1112469" y="5143601"/>
                  </a:lnTo>
                  <a:lnTo>
                    <a:pt x="1126629" y="5094452"/>
                  </a:lnTo>
                  <a:lnTo>
                    <a:pt x="1141603" y="5045532"/>
                  </a:lnTo>
                  <a:lnTo>
                    <a:pt x="1157325" y="4997780"/>
                  </a:lnTo>
                  <a:lnTo>
                    <a:pt x="1173810" y="4950155"/>
                  </a:lnTo>
                  <a:lnTo>
                    <a:pt x="1191018" y="4902695"/>
                  </a:lnTo>
                  <a:lnTo>
                    <a:pt x="1208951" y="4855413"/>
                  </a:lnTo>
                  <a:lnTo>
                    <a:pt x="1227582" y="4808334"/>
                  </a:lnTo>
                  <a:lnTo>
                    <a:pt x="1246886" y="4761458"/>
                  </a:lnTo>
                  <a:lnTo>
                    <a:pt x="1266863" y="4714811"/>
                  </a:lnTo>
                  <a:lnTo>
                    <a:pt x="1287487" y="4668418"/>
                  </a:lnTo>
                  <a:lnTo>
                    <a:pt x="1308747" y="4622279"/>
                  </a:lnTo>
                  <a:lnTo>
                    <a:pt x="1330617" y="4576432"/>
                  </a:lnTo>
                  <a:lnTo>
                    <a:pt x="1353083" y="4530877"/>
                  </a:lnTo>
                  <a:lnTo>
                    <a:pt x="1376121" y="4485640"/>
                  </a:lnTo>
                  <a:lnTo>
                    <a:pt x="1399730" y="4440720"/>
                  </a:lnTo>
                  <a:lnTo>
                    <a:pt x="1423885" y="4396168"/>
                  </a:lnTo>
                  <a:lnTo>
                    <a:pt x="1448574" y="4351960"/>
                  </a:lnTo>
                  <a:lnTo>
                    <a:pt x="1472869" y="4307192"/>
                  </a:lnTo>
                  <a:lnTo>
                    <a:pt x="1497787" y="4262793"/>
                  </a:lnTo>
                  <a:lnTo>
                    <a:pt x="1523314" y="4218762"/>
                  </a:lnTo>
                  <a:lnTo>
                    <a:pt x="1549438" y="4175087"/>
                  </a:lnTo>
                  <a:lnTo>
                    <a:pt x="1576120" y="4131767"/>
                  </a:lnTo>
                  <a:lnTo>
                    <a:pt x="1603362" y="4088777"/>
                  </a:lnTo>
                  <a:lnTo>
                    <a:pt x="1631149" y="4046131"/>
                  </a:lnTo>
                  <a:lnTo>
                    <a:pt x="1659445" y="4003789"/>
                  </a:lnTo>
                  <a:lnTo>
                    <a:pt x="1688249" y="3961777"/>
                  </a:lnTo>
                  <a:lnTo>
                    <a:pt x="1717535" y="3920058"/>
                  </a:lnTo>
                  <a:lnTo>
                    <a:pt x="1747291" y="3878643"/>
                  </a:lnTo>
                  <a:lnTo>
                    <a:pt x="1777504" y="3837521"/>
                  </a:lnTo>
                  <a:lnTo>
                    <a:pt x="1808137" y="3796677"/>
                  </a:lnTo>
                  <a:lnTo>
                    <a:pt x="1839201" y="3756101"/>
                  </a:lnTo>
                  <a:lnTo>
                    <a:pt x="1870671" y="3715791"/>
                  </a:lnTo>
                  <a:lnTo>
                    <a:pt x="1899666" y="3678148"/>
                  </a:lnTo>
                  <a:lnTo>
                    <a:pt x="1929117" y="3640620"/>
                  </a:lnTo>
                  <a:lnTo>
                    <a:pt x="1959025" y="3603307"/>
                  </a:lnTo>
                  <a:lnTo>
                    <a:pt x="1989378" y="3566325"/>
                  </a:lnTo>
                  <a:lnTo>
                    <a:pt x="2020176" y="3529800"/>
                  </a:lnTo>
                  <a:lnTo>
                    <a:pt x="2051431" y="3493833"/>
                  </a:lnTo>
                  <a:lnTo>
                    <a:pt x="2083142" y="3458540"/>
                  </a:lnTo>
                  <a:lnTo>
                    <a:pt x="2115299" y="3424021"/>
                  </a:lnTo>
                  <a:lnTo>
                    <a:pt x="2244801" y="3280511"/>
                  </a:lnTo>
                  <a:lnTo>
                    <a:pt x="2277999" y="3247491"/>
                  </a:lnTo>
                  <a:lnTo>
                    <a:pt x="2312543" y="3213557"/>
                  </a:lnTo>
                  <a:lnTo>
                    <a:pt x="2348001" y="3179622"/>
                  </a:lnTo>
                  <a:lnTo>
                    <a:pt x="2383904" y="3146590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2007" y="806396"/>
              <a:ext cx="4160094" cy="1611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0" y="1078021"/>
              <a:ext cx="4375404" cy="10314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4588979"/>
              <a:ext cx="1742439" cy="779145"/>
            </a:xfrm>
            <a:custGeom>
              <a:avLst/>
              <a:gdLst/>
              <a:ahLst/>
              <a:cxnLst/>
              <a:rect l="l" t="t" r="r" b="b"/>
              <a:pathLst>
                <a:path w="1742439" h="779145">
                  <a:moveTo>
                    <a:pt x="1346009" y="778598"/>
                  </a:moveTo>
                  <a:lnTo>
                    <a:pt x="0" y="778598"/>
                  </a:lnTo>
                  <a:lnTo>
                    <a:pt x="0" y="0"/>
                  </a:lnTo>
                  <a:lnTo>
                    <a:pt x="1346009" y="0"/>
                  </a:lnTo>
                  <a:lnTo>
                    <a:pt x="1355682" y="807"/>
                  </a:lnTo>
                  <a:lnTo>
                    <a:pt x="1363595" y="2935"/>
                  </a:lnTo>
                  <a:lnTo>
                    <a:pt x="1369751" y="5941"/>
                  </a:lnTo>
                  <a:lnTo>
                    <a:pt x="1374152" y="9385"/>
                  </a:lnTo>
                  <a:lnTo>
                    <a:pt x="1378839" y="9385"/>
                  </a:lnTo>
                  <a:lnTo>
                    <a:pt x="1378839" y="14071"/>
                  </a:lnTo>
                  <a:lnTo>
                    <a:pt x="1735277" y="365848"/>
                  </a:lnTo>
                  <a:lnTo>
                    <a:pt x="1740549" y="377061"/>
                  </a:lnTo>
                  <a:lnTo>
                    <a:pt x="1742306" y="388713"/>
                  </a:lnTo>
                  <a:lnTo>
                    <a:pt x="1740549" y="399487"/>
                  </a:lnTo>
                  <a:lnTo>
                    <a:pt x="1735277" y="408063"/>
                  </a:lnTo>
                  <a:lnTo>
                    <a:pt x="1378839" y="764527"/>
                  </a:lnTo>
                  <a:lnTo>
                    <a:pt x="1374152" y="764527"/>
                  </a:lnTo>
                  <a:lnTo>
                    <a:pt x="1374152" y="769213"/>
                  </a:lnTo>
                  <a:lnTo>
                    <a:pt x="1369751" y="772657"/>
                  </a:lnTo>
                  <a:lnTo>
                    <a:pt x="1363595" y="775663"/>
                  </a:lnTo>
                  <a:lnTo>
                    <a:pt x="1355682" y="777791"/>
                  </a:lnTo>
                  <a:lnTo>
                    <a:pt x="1346009" y="778598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1" y="762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59321"/>
            <a:ext cx="661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Methodology</a:t>
            </a:r>
            <a:r>
              <a:rPr spc="185" dirty="0"/>
              <a:t> </a:t>
            </a:r>
            <a:r>
              <a:rPr spc="55" dirty="0"/>
              <a:t>continued……..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127575"/>
            <a:ext cx="9676130" cy="5084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0815" indent="-342900" algn="l">
              <a:lnSpc>
                <a:spcPct val="997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1800" b="1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Policy</a:t>
            </a:r>
            <a:r>
              <a:rPr sz="18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reviews</a:t>
            </a:r>
            <a:r>
              <a:rPr sz="18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encompassing</a:t>
            </a:r>
            <a:r>
              <a:rPr sz="18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both</a:t>
            </a:r>
            <a:r>
              <a:rPr sz="18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South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national</a:t>
            </a:r>
            <a:r>
              <a:rPr sz="18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policies</a:t>
            </a:r>
            <a:r>
              <a:rPr sz="18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ZA" sz="18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NGO sector 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guidelines</a:t>
            </a:r>
            <a:r>
              <a:rPr sz="18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1800" spc="-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understand</a:t>
            </a:r>
            <a:r>
              <a:rPr sz="18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18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regulatory</a:t>
            </a:r>
            <a:r>
              <a:rPr sz="18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1800" spc="-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organizational</a:t>
            </a:r>
            <a:r>
              <a:rPr sz="18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context</a:t>
            </a:r>
            <a:r>
              <a:rPr sz="18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shaping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18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integration.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738505" indent="-342900" algn="l">
              <a:lnSpc>
                <a:spcPts val="2150"/>
              </a:lnSpc>
              <a:spcBef>
                <a:spcPts val="1095"/>
              </a:spcBef>
              <a:buFont typeface="Wingdings" panose="05000000000000000000" pitchFamily="2" charset="2"/>
              <a:buChar char="Ø"/>
            </a:pPr>
            <a:r>
              <a:rPr sz="1800" spc="-3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1.</a:t>
            </a:r>
            <a:r>
              <a:rPr sz="1800" spc="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b="1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Draft</a:t>
            </a:r>
            <a:r>
              <a:rPr sz="1800" b="1"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Digital</a:t>
            </a:r>
            <a:r>
              <a:rPr sz="18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Government</a:t>
            </a:r>
            <a:r>
              <a:rPr sz="1800" b="1"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Policy</a:t>
            </a:r>
            <a:r>
              <a:rPr sz="18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Framework</a:t>
            </a:r>
            <a:r>
              <a:rPr sz="18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(2024)-</a:t>
            </a:r>
            <a:r>
              <a:rPr lang="en-ZA" sz="1800" b="1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establishes</a:t>
            </a:r>
            <a:r>
              <a:rPr sz="18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lang="en-ZA"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African’s 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aspiration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transformation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public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244475" indent="-342900" algn="l">
              <a:lnSpc>
                <a:spcPct val="100000"/>
              </a:lnSpc>
              <a:spcBef>
                <a:spcPts val="925"/>
              </a:spcBef>
              <a:buFont typeface="Wingdings" panose="05000000000000000000" pitchFamily="2" charset="2"/>
              <a:buChar char="Ø"/>
            </a:pP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aims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guide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transformation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public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services,</a:t>
            </a:r>
            <a:r>
              <a:rPr sz="18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focusing</a:t>
            </a:r>
            <a:r>
              <a:rPr sz="18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ZA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 enhancing 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</a:t>
            </a:r>
            <a:r>
              <a:rPr sz="18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delivery,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improving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government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efficiency,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centering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governance</a:t>
            </a:r>
            <a:r>
              <a:rPr sz="18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</a:t>
            </a:r>
            <a:r>
              <a:rPr sz="1800" spc="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citizen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needs.</a:t>
            </a:r>
            <a:endParaRPr lang="en-ZA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244475" indent="-342900" algn="l">
              <a:lnSpc>
                <a:spcPct val="100000"/>
              </a:lnSpc>
              <a:spcBef>
                <a:spcPts val="925"/>
              </a:spcBef>
              <a:buFont typeface="Wingdings" panose="05000000000000000000" pitchFamily="2" charset="2"/>
              <a:buChar char="Ø"/>
            </a:pPr>
            <a:r>
              <a:rPr lang="en-ZA" sz="18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It </a:t>
            </a:r>
            <a:r>
              <a:rPr sz="18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promotes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'digital-</a:t>
            </a:r>
            <a:r>
              <a:rPr sz="1800" spc="-1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first'</a:t>
            </a:r>
            <a:r>
              <a:rPr sz="18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mindset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across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government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departments,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fosters collaboration,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aligns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initiatives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government's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strategic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objectives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98450" indent="-28575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1800" spc="-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This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draft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without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gaps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 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implementation-</a:t>
            </a:r>
            <a:r>
              <a:rPr sz="18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DGPF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essentially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provides</a:t>
            </a:r>
            <a:r>
              <a:rPr sz="18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algn="l">
              <a:lnSpc>
                <a:spcPct val="100000"/>
              </a:lnSpc>
              <a:spcBef>
                <a:spcPts val="15"/>
              </a:spcBef>
            </a:pPr>
            <a:r>
              <a:rPr sz="1800" b="1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"what</a:t>
            </a:r>
            <a:r>
              <a:rPr sz="1800" b="1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should</a:t>
            </a:r>
            <a:r>
              <a:rPr sz="1800" b="1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be"</a:t>
            </a:r>
            <a:r>
              <a:rPr sz="1800" b="1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context,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603250" indent="-342900" algn="l">
              <a:lnSpc>
                <a:spcPct val="99700"/>
              </a:lnSpc>
              <a:spcBef>
                <a:spcPts val="1005"/>
              </a:spcBef>
              <a:buFont typeface="Wingdings" panose="05000000000000000000" pitchFamily="2" charset="2"/>
              <a:buChar char="Ø"/>
              <a:tabLst>
                <a:tab pos="418465" algn="l"/>
              </a:tabLst>
            </a:pP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while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your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Ekupholeni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case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study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examines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b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"what</a:t>
            </a:r>
            <a:r>
              <a:rPr sz="1800" b="1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is</a:t>
            </a:r>
            <a:r>
              <a:rPr sz="1800" b="1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b="1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possible"</a:t>
            </a:r>
            <a:r>
              <a:rPr sz="18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within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current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constraints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5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–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making</a:t>
            </a:r>
            <a:r>
              <a:rPr sz="1800" spc="3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our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research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highly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relevant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ongoing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policy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discussions</a:t>
            </a:r>
            <a:r>
              <a:rPr sz="18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about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transformation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18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services.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1238" cy="6857238"/>
            <a:chOff x="761" y="761"/>
            <a:chExt cx="12191238" cy="685723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0" y="5867400"/>
              <a:ext cx="3733799" cy="9905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dirty="0"/>
              <a:t>Methodology</a:t>
            </a:r>
            <a:r>
              <a:rPr spc="-105" dirty="0"/>
              <a:t> </a:t>
            </a:r>
            <a:r>
              <a:rPr spc="-505" dirty="0"/>
              <a:t>–</a:t>
            </a:r>
            <a:r>
              <a:rPr spc="-100" dirty="0"/>
              <a:t> </a:t>
            </a:r>
            <a:r>
              <a:rPr spc="-50" dirty="0"/>
              <a:t>Policy</a:t>
            </a:r>
            <a:r>
              <a:rPr spc="-105" dirty="0"/>
              <a:t> </a:t>
            </a:r>
            <a:r>
              <a:rPr spc="-65" dirty="0"/>
              <a:t>Reviews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222" y="2162810"/>
            <a:ext cx="9638030" cy="2860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3830" indent="-342900" algn="l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ZA" sz="2000" b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2. </a:t>
            </a:r>
            <a:r>
              <a:rPr sz="2000" b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South</a:t>
            </a:r>
            <a:r>
              <a:rPr sz="20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African</a:t>
            </a:r>
            <a:r>
              <a:rPr sz="2000" b="1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Council</a:t>
            </a:r>
            <a:r>
              <a:rPr sz="20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for</a:t>
            </a:r>
            <a:r>
              <a:rPr sz="20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Social</a:t>
            </a:r>
            <a:r>
              <a:rPr sz="2000" b="1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Service</a:t>
            </a:r>
            <a:r>
              <a:rPr sz="20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Professions</a:t>
            </a:r>
            <a:r>
              <a:rPr sz="20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(SACSSP)</a:t>
            </a:r>
            <a:r>
              <a:rPr sz="2000" b="1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3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registration</a:t>
            </a:r>
            <a:r>
              <a:rPr lang="en-ZA" sz="2000" b="1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requirements</a:t>
            </a:r>
            <a:r>
              <a:rPr sz="2000" b="1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and</a:t>
            </a:r>
            <a:r>
              <a:rPr sz="2000" b="1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professional</a:t>
            </a:r>
            <a:r>
              <a:rPr sz="2000" b="1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guidelines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5600" marR="59055" indent="-342900" algn="l">
              <a:lnSpc>
                <a:spcPct val="100000"/>
              </a:lnSpc>
              <a:spcBef>
                <a:spcPts val="980"/>
              </a:spcBef>
              <a:buFont typeface="Wingdings" panose="05000000000000000000" pitchFamily="2" charset="2"/>
              <a:buChar char="Ø"/>
              <a:tabLst>
                <a:tab pos="425450" algn="l"/>
              </a:tabLst>
            </a:pPr>
            <a:r>
              <a:rPr sz="2000"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recent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move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toward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online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registration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illustrates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how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our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profession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itself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2000"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being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reshaped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technology.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2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This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aligns</a:t>
            </a:r>
            <a:r>
              <a:rPr sz="20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directly</a:t>
            </a:r>
            <a:r>
              <a:rPr sz="20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0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ASASWEI</a:t>
            </a:r>
            <a:r>
              <a:rPr sz="20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conference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theme</a:t>
            </a:r>
            <a:r>
              <a:rPr sz="20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advancing</a:t>
            </a:r>
            <a:r>
              <a:rPr lang="en-ZA" sz="20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 social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through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innovation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469265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425450" algn="l"/>
              </a:tabLst>
            </a:pP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equity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governance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mirrors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same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goals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pursue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practice,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exemplified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Ekupholeni’s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community-</a:t>
            </a:r>
            <a:r>
              <a:rPr sz="2000"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based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work."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1365" cy="6857365"/>
            <a:chOff x="761" y="761"/>
            <a:chExt cx="12191365" cy="6857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5745479"/>
              <a:ext cx="4114800" cy="11125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0" y="646341"/>
            <a:ext cx="4275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A</a:t>
            </a:r>
            <a:r>
              <a:rPr lang="en-ZA" spc="-380" dirty="0" err="1"/>
              <a:t>ssessment</a:t>
            </a:r>
            <a:r>
              <a:rPr lang="en-ZA" spc="-380" dirty="0"/>
              <a:t> tools </a:t>
            </a:r>
            <a:endParaRPr spc="-180"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1524000"/>
            <a:ext cx="10135235" cy="421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0" indent="-342900" algn="l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</a:pPr>
            <a:r>
              <a:rPr sz="2000"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2000" spc="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workers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use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combination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standardized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tools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(BDI,</a:t>
            </a:r>
            <a:r>
              <a:rPr sz="2000"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PHQ-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9,</a:t>
            </a:r>
            <a:r>
              <a:rPr lang="en-ZA" sz="2000"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HITS, </a:t>
            </a:r>
            <a:r>
              <a:rPr sz="2000"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Danger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Assessment)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practice-</a:t>
            </a:r>
            <a:r>
              <a:rPr sz="2000"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based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frameworks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(genograms,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BPSS,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RAF).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69215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2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0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Africa,</a:t>
            </a:r>
            <a:r>
              <a:rPr sz="20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tools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are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often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adapted</a:t>
            </a:r>
            <a:r>
              <a:rPr sz="2000"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align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Children’s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Act,</a:t>
            </a:r>
            <a:r>
              <a:rPr lang="en-ZA" sz="20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GBV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protocols,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HIV/AIDS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psychosocial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models.</a:t>
            </a: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69215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Increasingly,</a:t>
            </a:r>
            <a:r>
              <a:rPr sz="20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these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tools</a:t>
            </a:r>
            <a:r>
              <a:rPr sz="20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are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moving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into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formats—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which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links</a:t>
            </a:r>
            <a:r>
              <a:rPr sz="20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directly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000" spc="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your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theme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harnessing</a:t>
            </a:r>
            <a:r>
              <a:rPr sz="2000" i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technology</a:t>
            </a:r>
            <a:r>
              <a:rPr sz="2000" i="1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</a:t>
            </a:r>
            <a:r>
              <a:rPr sz="2000" i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69215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2000"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about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fairness,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equity,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rights,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lang="en-ZA"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 dignity for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all.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tools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either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advance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hinder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depending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access</a:t>
            </a:r>
            <a:r>
              <a:rPr lang="en-ZA"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 design </a:t>
            </a:r>
            <a:r>
              <a:rPr sz="2000" spc="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ethical</a:t>
            </a:r>
            <a:r>
              <a:rPr sz="2000"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use.</a:t>
            </a:r>
            <a:r>
              <a:rPr sz="2000" spc="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key</a:t>
            </a:r>
            <a:r>
              <a:rPr sz="2000"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question:</a:t>
            </a:r>
            <a:r>
              <a:rPr sz="2000"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</a:t>
            </a:r>
            <a:r>
              <a:rPr sz="2000" i="1" spc="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i="1"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technologies</a:t>
            </a:r>
            <a:r>
              <a:rPr sz="2000" i="1" spc="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bridge</a:t>
            </a:r>
            <a:r>
              <a:rPr sz="2000" i="1"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gaps </a:t>
            </a:r>
            <a:r>
              <a:rPr sz="2000" i="1" spc="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i="1"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empower</a:t>
            </a:r>
            <a:r>
              <a:rPr sz="2000" i="1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marginalized</a:t>
            </a:r>
            <a:r>
              <a:rPr sz="2000" i="1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groups,</a:t>
            </a:r>
            <a:r>
              <a:rPr sz="2000" i="1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</a:t>
            </a:r>
            <a:r>
              <a:rPr sz="2000" i="1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</a:t>
            </a:r>
            <a:r>
              <a:rPr sz="2000" i="1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they</a:t>
            </a:r>
            <a:r>
              <a:rPr sz="2000" i="1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reproduce</a:t>
            </a:r>
            <a:r>
              <a:rPr sz="2000" i="1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i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inequalities?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1239" cy="6857239"/>
            <a:chOff x="761" y="761"/>
            <a:chExt cx="12191239" cy="68572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5867400"/>
              <a:ext cx="4114800" cy="990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"/>
            <a:ext cx="12192000" cy="6858634"/>
            <a:chOff x="0" y="-38"/>
            <a:chExt cx="12192000" cy="68586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8"/>
              <a:ext cx="2851518" cy="68580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12192000" cy="2307590"/>
            <a:chOff x="0" y="0"/>
            <a:chExt cx="12192000" cy="230759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192000" cy="2307590"/>
            </a:xfrm>
            <a:custGeom>
              <a:avLst/>
              <a:gdLst/>
              <a:ahLst/>
              <a:cxnLst/>
              <a:rect l="l" t="t" r="r" b="b"/>
              <a:pathLst>
                <a:path w="12192000" h="2307590">
                  <a:moveTo>
                    <a:pt x="12192000" y="2307336"/>
                  </a:moveTo>
                  <a:lnTo>
                    <a:pt x="0" y="230733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2307336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8629" y="619353"/>
              <a:ext cx="9393555" cy="1111250"/>
            </a:xfrm>
            <a:custGeom>
              <a:avLst/>
              <a:gdLst/>
              <a:ahLst/>
              <a:cxnLst/>
              <a:rect l="l" t="t" r="r" b="b"/>
              <a:pathLst>
                <a:path w="9393555" h="1111250">
                  <a:moveTo>
                    <a:pt x="9388170" y="1110691"/>
                  </a:moveTo>
                  <a:lnTo>
                    <a:pt x="4762" y="1110691"/>
                  </a:lnTo>
                  <a:lnTo>
                    <a:pt x="3289" y="1110462"/>
                  </a:lnTo>
                  <a:lnTo>
                    <a:pt x="1955" y="1109776"/>
                  </a:lnTo>
                  <a:lnTo>
                    <a:pt x="914" y="1108722"/>
                  </a:lnTo>
                  <a:lnTo>
                    <a:pt x="228" y="1107401"/>
                  </a:lnTo>
                  <a:lnTo>
                    <a:pt x="0" y="1105928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9388170" y="0"/>
                  </a:lnTo>
                  <a:lnTo>
                    <a:pt x="9392932" y="4762"/>
                  </a:lnTo>
                  <a:lnTo>
                    <a:pt x="9525" y="4762"/>
                  </a:lnTo>
                  <a:lnTo>
                    <a:pt x="4762" y="9524"/>
                  </a:lnTo>
                  <a:lnTo>
                    <a:pt x="9525" y="9524"/>
                  </a:lnTo>
                  <a:lnTo>
                    <a:pt x="9525" y="1101166"/>
                  </a:lnTo>
                  <a:lnTo>
                    <a:pt x="4762" y="1101166"/>
                  </a:lnTo>
                  <a:lnTo>
                    <a:pt x="9525" y="1105928"/>
                  </a:lnTo>
                  <a:lnTo>
                    <a:pt x="9392932" y="1105928"/>
                  </a:lnTo>
                  <a:lnTo>
                    <a:pt x="9392704" y="1107401"/>
                  </a:lnTo>
                  <a:lnTo>
                    <a:pt x="9392018" y="1108722"/>
                  </a:lnTo>
                  <a:lnTo>
                    <a:pt x="9390964" y="1109776"/>
                  </a:lnTo>
                  <a:lnTo>
                    <a:pt x="9389643" y="1110462"/>
                  </a:lnTo>
                  <a:lnTo>
                    <a:pt x="9388170" y="1110691"/>
                  </a:lnTo>
                  <a:close/>
                </a:path>
                <a:path w="9393555" h="1111250">
                  <a:moveTo>
                    <a:pt x="9525" y="9524"/>
                  </a:moveTo>
                  <a:lnTo>
                    <a:pt x="4762" y="9524"/>
                  </a:lnTo>
                  <a:lnTo>
                    <a:pt x="9525" y="4762"/>
                  </a:lnTo>
                  <a:lnTo>
                    <a:pt x="9525" y="9524"/>
                  </a:lnTo>
                  <a:close/>
                </a:path>
                <a:path w="9393555" h="1111250">
                  <a:moveTo>
                    <a:pt x="9383407" y="9524"/>
                  </a:moveTo>
                  <a:lnTo>
                    <a:pt x="9525" y="9524"/>
                  </a:lnTo>
                  <a:lnTo>
                    <a:pt x="9525" y="4762"/>
                  </a:lnTo>
                  <a:lnTo>
                    <a:pt x="9383407" y="4762"/>
                  </a:lnTo>
                  <a:lnTo>
                    <a:pt x="9383407" y="9524"/>
                  </a:lnTo>
                  <a:close/>
                </a:path>
                <a:path w="9393555" h="1111250">
                  <a:moveTo>
                    <a:pt x="9383407" y="1105928"/>
                  </a:moveTo>
                  <a:lnTo>
                    <a:pt x="9383407" y="4762"/>
                  </a:lnTo>
                  <a:lnTo>
                    <a:pt x="9388170" y="9524"/>
                  </a:lnTo>
                  <a:lnTo>
                    <a:pt x="9392932" y="9524"/>
                  </a:lnTo>
                  <a:lnTo>
                    <a:pt x="9392932" y="1101166"/>
                  </a:lnTo>
                  <a:lnTo>
                    <a:pt x="9388170" y="1101166"/>
                  </a:lnTo>
                  <a:lnTo>
                    <a:pt x="9383407" y="1105928"/>
                  </a:lnTo>
                  <a:close/>
                </a:path>
                <a:path w="9393555" h="1111250">
                  <a:moveTo>
                    <a:pt x="9392932" y="9524"/>
                  </a:moveTo>
                  <a:lnTo>
                    <a:pt x="9388170" y="9524"/>
                  </a:lnTo>
                  <a:lnTo>
                    <a:pt x="9383407" y="4762"/>
                  </a:lnTo>
                  <a:lnTo>
                    <a:pt x="9392932" y="4762"/>
                  </a:lnTo>
                  <a:lnTo>
                    <a:pt x="9392932" y="9524"/>
                  </a:lnTo>
                  <a:close/>
                </a:path>
                <a:path w="9393555" h="1111250">
                  <a:moveTo>
                    <a:pt x="9525" y="1105928"/>
                  </a:moveTo>
                  <a:lnTo>
                    <a:pt x="4762" y="1101166"/>
                  </a:lnTo>
                  <a:lnTo>
                    <a:pt x="9525" y="1101166"/>
                  </a:lnTo>
                  <a:lnTo>
                    <a:pt x="9525" y="1105928"/>
                  </a:lnTo>
                  <a:close/>
                </a:path>
                <a:path w="9393555" h="1111250">
                  <a:moveTo>
                    <a:pt x="9383407" y="1105928"/>
                  </a:moveTo>
                  <a:lnTo>
                    <a:pt x="9525" y="1105928"/>
                  </a:lnTo>
                  <a:lnTo>
                    <a:pt x="9525" y="1101166"/>
                  </a:lnTo>
                  <a:lnTo>
                    <a:pt x="9383407" y="1101166"/>
                  </a:lnTo>
                  <a:lnTo>
                    <a:pt x="9383407" y="1105928"/>
                  </a:lnTo>
                  <a:close/>
                </a:path>
                <a:path w="9393555" h="1111250">
                  <a:moveTo>
                    <a:pt x="9392932" y="1105928"/>
                  </a:moveTo>
                  <a:lnTo>
                    <a:pt x="9383407" y="1105928"/>
                  </a:lnTo>
                  <a:lnTo>
                    <a:pt x="9388170" y="1101166"/>
                  </a:lnTo>
                  <a:lnTo>
                    <a:pt x="9392932" y="1101166"/>
                  </a:lnTo>
                  <a:lnTo>
                    <a:pt x="9392932" y="1105928"/>
                  </a:lnTo>
                  <a:close/>
                </a:path>
              </a:pathLst>
            </a:custGeom>
            <a:solidFill>
              <a:srgbClr val="882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100"/>
              </a:spcBef>
            </a:pPr>
            <a:r>
              <a:rPr spc="-105" dirty="0">
                <a:solidFill>
                  <a:srgbClr val="FFFFFF"/>
                </a:solidFill>
              </a:rPr>
              <a:t>Ekupholeni</a:t>
            </a:r>
            <a:r>
              <a:rPr spc="-245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Approach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714375"/>
            <a:ext cx="3110457" cy="3334644"/>
            <a:chOff x="0" y="714375"/>
            <a:chExt cx="3110457" cy="3334644"/>
          </a:xfrm>
        </p:grpSpPr>
        <p:sp>
          <p:nvSpPr>
            <p:cNvPr id="11" name="object 11"/>
            <p:cNvSpPr/>
            <p:nvPr/>
          </p:nvSpPr>
          <p:spPr>
            <a:xfrm>
              <a:off x="0" y="714375"/>
              <a:ext cx="1591945" cy="507365"/>
            </a:xfrm>
            <a:custGeom>
              <a:avLst/>
              <a:gdLst/>
              <a:ahLst/>
              <a:cxnLst/>
              <a:rect l="l" t="t" r="r" b="b"/>
              <a:pathLst>
                <a:path w="1591945" h="507365">
                  <a:moveTo>
                    <a:pt x="1345755" y="507301"/>
                  </a:moveTo>
                  <a:lnTo>
                    <a:pt x="1245438" y="507301"/>
                  </a:lnTo>
                  <a:lnTo>
                    <a:pt x="0" y="503757"/>
                  </a:lnTo>
                  <a:lnTo>
                    <a:pt x="0" y="0"/>
                  </a:lnTo>
                  <a:lnTo>
                    <a:pt x="1340942" y="1727"/>
                  </a:lnTo>
                  <a:lnTo>
                    <a:pt x="1345755" y="6489"/>
                  </a:lnTo>
                  <a:lnTo>
                    <a:pt x="1350391" y="6489"/>
                  </a:lnTo>
                  <a:lnTo>
                    <a:pt x="1350391" y="11264"/>
                  </a:lnTo>
                  <a:lnTo>
                    <a:pt x="1355369" y="11264"/>
                  </a:lnTo>
                  <a:lnTo>
                    <a:pt x="1584337" y="240207"/>
                  </a:lnTo>
                  <a:lnTo>
                    <a:pt x="1589652" y="247361"/>
                  </a:lnTo>
                  <a:lnTo>
                    <a:pt x="1591424" y="254514"/>
                  </a:lnTo>
                  <a:lnTo>
                    <a:pt x="1589652" y="261667"/>
                  </a:lnTo>
                  <a:lnTo>
                    <a:pt x="1584337" y="268820"/>
                  </a:lnTo>
                  <a:lnTo>
                    <a:pt x="1353820" y="499389"/>
                  </a:lnTo>
                  <a:lnTo>
                    <a:pt x="1351927" y="500900"/>
                  </a:lnTo>
                  <a:lnTo>
                    <a:pt x="1345755" y="507301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5482" y="3304297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83" y="68256"/>
                  </a:moveTo>
                  <a:lnTo>
                    <a:pt x="347980" y="8420"/>
                  </a:lnTo>
                  <a:lnTo>
                    <a:pt x="346913" y="7150"/>
                  </a:lnTo>
                  <a:lnTo>
                    <a:pt x="346341" y="5600"/>
                  </a:lnTo>
                  <a:lnTo>
                    <a:pt x="346329" y="3949"/>
                  </a:lnTo>
                  <a:lnTo>
                    <a:pt x="346887" y="2387"/>
                  </a:lnTo>
                  <a:lnTo>
                    <a:pt x="347998" y="1092"/>
                  </a:lnTo>
                  <a:lnTo>
                    <a:pt x="349448" y="279"/>
                  </a:lnTo>
                  <a:lnTo>
                    <a:pt x="351015" y="0"/>
                  </a:lnTo>
                  <a:lnTo>
                    <a:pt x="352640" y="279"/>
                  </a:lnTo>
                  <a:lnTo>
                    <a:pt x="354075" y="1092"/>
                  </a:lnTo>
                  <a:lnTo>
                    <a:pt x="428955" y="63500"/>
                  </a:lnTo>
                  <a:lnTo>
                    <a:pt x="427227" y="63500"/>
                  </a:lnTo>
                  <a:lnTo>
                    <a:pt x="427227" y="64592"/>
                  </a:lnTo>
                  <a:lnTo>
                    <a:pt x="424180" y="64592"/>
                  </a:lnTo>
                  <a:lnTo>
                    <a:pt x="419783" y="68256"/>
                  </a:lnTo>
                  <a:close/>
                </a:path>
                <a:path w="434975" h="136525">
                  <a:moveTo>
                    <a:pt x="414060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71" y="70637"/>
                  </a:lnTo>
                  <a:lnTo>
                    <a:pt x="0" y="69087"/>
                  </a:lnTo>
                  <a:lnTo>
                    <a:pt x="0" y="67424"/>
                  </a:lnTo>
                  <a:lnTo>
                    <a:pt x="571" y="65874"/>
                  </a:lnTo>
                  <a:lnTo>
                    <a:pt x="1647" y="64592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75" y="63500"/>
                  </a:lnTo>
                  <a:lnTo>
                    <a:pt x="419783" y="68256"/>
                  </a:lnTo>
                  <a:lnTo>
                    <a:pt x="414060" y="73025"/>
                  </a:lnTo>
                  <a:close/>
                </a:path>
                <a:path w="434975" h="136525">
                  <a:moveTo>
                    <a:pt x="428954" y="73025"/>
                  </a:moveTo>
                  <a:lnTo>
                    <a:pt x="427227" y="73025"/>
                  </a:lnTo>
                  <a:lnTo>
                    <a:pt x="427227" y="63500"/>
                  </a:lnTo>
                  <a:lnTo>
                    <a:pt x="428955" y="63500"/>
                  </a:lnTo>
                  <a:lnTo>
                    <a:pt x="434662" y="68256"/>
                  </a:lnTo>
                  <a:lnTo>
                    <a:pt x="428954" y="73025"/>
                  </a:lnTo>
                  <a:close/>
                </a:path>
                <a:path w="434975" h="136525">
                  <a:moveTo>
                    <a:pt x="424180" y="71907"/>
                  </a:moveTo>
                  <a:lnTo>
                    <a:pt x="419783" y="68256"/>
                  </a:lnTo>
                  <a:lnTo>
                    <a:pt x="424180" y="64592"/>
                  </a:lnTo>
                  <a:lnTo>
                    <a:pt x="424180" y="71907"/>
                  </a:lnTo>
                  <a:close/>
                </a:path>
                <a:path w="434975" h="136525">
                  <a:moveTo>
                    <a:pt x="427227" y="71907"/>
                  </a:moveTo>
                  <a:lnTo>
                    <a:pt x="424180" y="71907"/>
                  </a:lnTo>
                  <a:lnTo>
                    <a:pt x="424180" y="64592"/>
                  </a:lnTo>
                  <a:lnTo>
                    <a:pt x="427227" y="64592"/>
                  </a:lnTo>
                  <a:lnTo>
                    <a:pt x="427227" y="71907"/>
                  </a:lnTo>
                  <a:close/>
                </a:path>
                <a:path w="434975" h="136525">
                  <a:moveTo>
                    <a:pt x="351015" y="136525"/>
                  </a:moveTo>
                  <a:lnTo>
                    <a:pt x="349377" y="136232"/>
                  </a:lnTo>
                  <a:lnTo>
                    <a:pt x="347954" y="135394"/>
                  </a:lnTo>
                  <a:lnTo>
                    <a:pt x="346887" y="134124"/>
                  </a:lnTo>
                  <a:lnTo>
                    <a:pt x="346329" y="132562"/>
                  </a:lnTo>
                  <a:lnTo>
                    <a:pt x="346341" y="130911"/>
                  </a:lnTo>
                  <a:lnTo>
                    <a:pt x="346913" y="129362"/>
                  </a:lnTo>
                  <a:lnTo>
                    <a:pt x="347980" y="128092"/>
                  </a:lnTo>
                  <a:lnTo>
                    <a:pt x="419783" y="68256"/>
                  </a:lnTo>
                  <a:lnTo>
                    <a:pt x="424164" y="71907"/>
                  </a:lnTo>
                  <a:lnTo>
                    <a:pt x="427227" y="71907"/>
                  </a:lnTo>
                  <a:lnTo>
                    <a:pt x="427227" y="73025"/>
                  </a:lnTo>
                  <a:lnTo>
                    <a:pt x="428954" y="73025"/>
                  </a:lnTo>
                  <a:lnTo>
                    <a:pt x="354106" y="135394"/>
                  </a:lnTo>
                  <a:lnTo>
                    <a:pt x="352640" y="136232"/>
                  </a:lnTo>
                  <a:lnTo>
                    <a:pt x="351015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807" y="2832626"/>
              <a:ext cx="1964169" cy="121639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66999" y="3077096"/>
            <a:ext cx="1678939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community-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sz="10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digital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interventions: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Tiko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Platform: International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06815" y="2866238"/>
            <a:ext cx="2346960" cy="1216660"/>
            <a:chOff x="3228238" y="3420135"/>
            <a:chExt cx="2346960" cy="1216660"/>
          </a:xfrm>
        </p:grpSpPr>
        <p:sp>
          <p:nvSpPr>
            <p:cNvPr id="16" name="object 16"/>
            <p:cNvSpPr/>
            <p:nvPr/>
          </p:nvSpPr>
          <p:spPr>
            <a:xfrm>
              <a:off x="5140363" y="3934675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70" y="68256"/>
                  </a:moveTo>
                  <a:lnTo>
                    <a:pt x="347967" y="8420"/>
                  </a:lnTo>
                  <a:lnTo>
                    <a:pt x="346900" y="7150"/>
                  </a:lnTo>
                  <a:lnTo>
                    <a:pt x="346329" y="5600"/>
                  </a:lnTo>
                  <a:lnTo>
                    <a:pt x="346329" y="3949"/>
                  </a:lnTo>
                  <a:lnTo>
                    <a:pt x="346887" y="2387"/>
                  </a:lnTo>
                  <a:lnTo>
                    <a:pt x="347986" y="1092"/>
                  </a:lnTo>
                  <a:lnTo>
                    <a:pt x="349447" y="279"/>
                  </a:lnTo>
                  <a:lnTo>
                    <a:pt x="351002" y="0"/>
                  </a:lnTo>
                  <a:lnTo>
                    <a:pt x="352628" y="279"/>
                  </a:lnTo>
                  <a:lnTo>
                    <a:pt x="354063" y="1092"/>
                  </a:lnTo>
                  <a:lnTo>
                    <a:pt x="428943" y="63500"/>
                  </a:lnTo>
                  <a:lnTo>
                    <a:pt x="427215" y="63500"/>
                  </a:lnTo>
                  <a:lnTo>
                    <a:pt x="427215" y="64592"/>
                  </a:lnTo>
                  <a:lnTo>
                    <a:pt x="424167" y="64592"/>
                  </a:lnTo>
                  <a:lnTo>
                    <a:pt x="419770" y="68256"/>
                  </a:lnTo>
                  <a:close/>
                </a:path>
                <a:path w="434975" h="136525">
                  <a:moveTo>
                    <a:pt x="414047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58" y="70637"/>
                  </a:lnTo>
                  <a:lnTo>
                    <a:pt x="0" y="69087"/>
                  </a:lnTo>
                  <a:lnTo>
                    <a:pt x="0" y="67424"/>
                  </a:lnTo>
                  <a:lnTo>
                    <a:pt x="558" y="65874"/>
                  </a:lnTo>
                  <a:lnTo>
                    <a:pt x="1647" y="64592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63" y="63500"/>
                  </a:lnTo>
                  <a:lnTo>
                    <a:pt x="419770" y="68256"/>
                  </a:lnTo>
                  <a:lnTo>
                    <a:pt x="414047" y="73025"/>
                  </a:lnTo>
                  <a:close/>
                </a:path>
                <a:path w="434975" h="136525">
                  <a:moveTo>
                    <a:pt x="428942" y="73025"/>
                  </a:moveTo>
                  <a:lnTo>
                    <a:pt x="427215" y="73025"/>
                  </a:lnTo>
                  <a:lnTo>
                    <a:pt x="427215" y="63500"/>
                  </a:lnTo>
                  <a:lnTo>
                    <a:pt x="428943" y="63500"/>
                  </a:lnTo>
                  <a:lnTo>
                    <a:pt x="434649" y="68256"/>
                  </a:lnTo>
                  <a:lnTo>
                    <a:pt x="428942" y="73025"/>
                  </a:lnTo>
                  <a:close/>
                </a:path>
                <a:path w="434975" h="136525">
                  <a:moveTo>
                    <a:pt x="424167" y="71907"/>
                  </a:moveTo>
                  <a:lnTo>
                    <a:pt x="419770" y="68256"/>
                  </a:lnTo>
                  <a:lnTo>
                    <a:pt x="424167" y="64592"/>
                  </a:lnTo>
                  <a:lnTo>
                    <a:pt x="424167" y="71907"/>
                  </a:lnTo>
                  <a:close/>
                </a:path>
                <a:path w="434975" h="136525">
                  <a:moveTo>
                    <a:pt x="427215" y="71907"/>
                  </a:moveTo>
                  <a:lnTo>
                    <a:pt x="424167" y="71907"/>
                  </a:lnTo>
                  <a:lnTo>
                    <a:pt x="424167" y="64592"/>
                  </a:lnTo>
                  <a:lnTo>
                    <a:pt x="427215" y="64592"/>
                  </a:lnTo>
                  <a:lnTo>
                    <a:pt x="427215" y="71907"/>
                  </a:lnTo>
                  <a:close/>
                </a:path>
                <a:path w="434975" h="136525">
                  <a:moveTo>
                    <a:pt x="351002" y="136525"/>
                  </a:moveTo>
                  <a:lnTo>
                    <a:pt x="349376" y="136232"/>
                  </a:lnTo>
                  <a:lnTo>
                    <a:pt x="347941" y="135394"/>
                  </a:lnTo>
                  <a:lnTo>
                    <a:pt x="346887" y="134124"/>
                  </a:lnTo>
                  <a:lnTo>
                    <a:pt x="346329" y="132562"/>
                  </a:lnTo>
                  <a:lnTo>
                    <a:pt x="346329" y="130911"/>
                  </a:lnTo>
                  <a:lnTo>
                    <a:pt x="346900" y="129362"/>
                  </a:lnTo>
                  <a:lnTo>
                    <a:pt x="347967" y="128092"/>
                  </a:lnTo>
                  <a:lnTo>
                    <a:pt x="419770" y="68256"/>
                  </a:lnTo>
                  <a:lnTo>
                    <a:pt x="424152" y="71907"/>
                  </a:lnTo>
                  <a:lnTo>
                    <a:pt x="427215" y="71907"/>
                  </a:lnTo>
                  <a:lnTo>
                    <a:pt x="427215" y="73025"/>
                  </a:lnTo>
                  <a:lnTo>
                    <a:pt x="428942" y="73025"/>
                  </a:lnTo>
                  <a:lnTo>
                    <a:pt x="354093" y="135394"/>
                  </a:lnTo>
                  <a:lnTo>
                    <a:pt x="352628" y="136232"/>
                  </a:lnTo>
                  <a:lnTo>
                    <a:pt x="351002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8238" y="3420135"/>
              <a:ext cx="1964169" cy="121639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237838" y="3070985"/>
            <a:ext cx="162687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 used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Ekupholeni</a:t>
            </a:r>
            <a:r>
              <a:rPr sz="10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assessing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needs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beneficiaries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between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ages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10" dirty="0">
                <a:solidFill>
                  <a:srgbClr val="FFFFFF"/>
                </a:solidFill>
                <a:latin typeface="Verdana"/>
                <a:cs typeface="Verdana"/>
              </a:rPr>
              <a:t>15-</a:t>
            </a:r>
            <a:r>
              <a:rPr sz="1000" spc="-90" dirty="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38688" y="2913037"/>
            <a:ext cx="2346960" cy="1216660"/>
            <a:chOff x="5527662" y="3420135"/>
            <a:chExt cx="2346960" cy="1216660"/>
          </a:xfrm>
        </p:grpSpPr>
        <p:sp>
          <p:nvSpPr>
            <p:cNvPr id="20" name="object 20"/>
            <p:cNvSpPr/>
            <p:nvPr/>
          </p:nvSpPr>
          <p:spPr>
            <a:xfrm>
              <a:off x="7439786" y="3934675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83" y="68256"/>
                  </a:moveTo>
                  <a:lnTo>
                    <a:pt x="347980" y="8420"/>
                  </a:lnTo>
                  <a:lnTo>
                    <a:pt x="346913" y="7150"/>
                  </a:lnTo>
                  <a:lnTo>
                    <a:pt x="346341" y="5600"/>
                  </a:lnTo>
                  <a:lnTo>
                    <a:pt x="346329" y="3949"/>
                  </a:lnTo>
                  <a:lnTo>
                    <a:pt x="346900" y="2387"/>
                  </a:lnTo>
                  <a:lnTo>
                    <a:pt x="347998" y="1092"/>
                  </a:lnTo>
                  <a:lnTo>
                    <a:pt x="349448" y="279"/>
                  </a:lnTo>
                  <a:lnTo>
                    <a:pt x="351015" y="0"/>
                  </a:lnTo>
                  <a:lnTo>
                    <a:pt x="352640" y="279"/>
                  </a:lnTo>
                  <a:lnTo>
                    <a:pt x="354076" y="1092"/>
                  </a:lnTo>
                  <a:lnTo>
                    <a:pt x="428955" y="63500"/>
                  </a:lnTo>
                  <a:lnTo>
                    <a:pt x="427228" y="63500"/>
                  </a:lnTo>
                  <a:lnTo>
                    <a:pt x="427228" y="64592"/>
                  </a:lnTo>
                  <a:lnTo>
                    <a:pt x="424180" y="64592"/>
                  </a:lnTo>
                  <a:lnTo>
                    <a:pt x="419783" y="68256"/>
                  </a:lnTo>
                  <a:close/>
                </a:path>
                <a:path w="434975" h="136525">
                  <a:moveTo>
                    <a:pt x="414060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71" y="70637"/>
                  </a:lnTo>
                  <a:lnTo>
                    <a:pt x="0" y="69087"/>
                  </a:lnTo>
                  <a:lnTo>
                    <a:pt x="0" y="67424"/>
                  </a:lnTo>
                  <a:lnTo>
                    <a:pt x="571" y="65874"/>
                  </a:lnTo>
                  <a:lnTo>
                    <a:pt x="1647" y="64592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75" y="63500"/>
                  </a:lnTo>
                  <a:lnTo>
                    <a:pt x="419783" y="68256"/>
                  </a:lnTo>
                  <a:lnTo>
                    <a:pt x="414060" y="73025"/>
                  </a:lnTo>
                  <a:close/>
                </a:path>
                <a:path w="434975" h="136525">
                  <a:moveTo>
                    <a:pt x="428954" y="73025"/>
                  </a:moveTo>
                  <a:lnTo>
                    <a:pt x="427228" y="73025"/>
                  </a:lnTo>
                  <a:lnTo>
                    <a:pt x="427228" y="63500"/>
                  </a:lnTo>
                  <a:lnTo>
                    <a:pt x="428955" y="63500"/>
                  </a:lnTo>
                  <a:lnTo>
                    <a:pt x="434662" y="68256"/>
                  </a:lnTo>
                  <a:lnTo>
                    <a:pt x="428954" y="73025"/>
                  </a:lnTo>
                  <a:close/>
                </a:path>
                <a:path w="434975" h="136525">
                  <a:moveTo>
                    <a:pt x="424180" y="71907"/>
                  </a:moveTo>
                  <a:lnTo>
                    <a:pt x="419783" y="68256"/>
                  </a:lnTo>
                  <a:lnTo>
                    <a:pt x="424180" y="64592"/>
                  </a:lnTo>
                  <a:lnTo>
                    <a:pt x="424180" y="71907"/>
                  </a:lnTo>
                  <a:close/>
                </a:path>
                <a:path w="434975" h="136525">
                  <a:moveTo>
                    <a:pt x="427228" y="71907"/>
                  </a:moveTo>
                  <a:lnTo>
                    <a:pt x="424180" y="71907"/>
                  </a:lnTo>
                  <a:lnTo>
                    <a:pt x="424180" y="64592"/>
                  </a:lnTo>
                  <a:lnTo>
                    <a:pt x="427228" y="64592"/>
                  </a:lnTo>
                  <a:lnTo>
                    <a:pt x="427228" y="71907"/>
                  </a:lnTo>
                  <a:close/>
                </a:path>
                <a:path w="434975" h="136525">
                  <a:moveTo>
                    <a:pt x="351015" y="136525"/>
                  </a:moveTo>
                  <a:lnTo>
                    <a:pt x="349377" y="136232"/>
                  </a:lnTo>
                  <a:lnTo>
                    <a:pt x="347954" y="135394"/>
                  </a:lnTo>
                  <a:lnTo>
                    <a:pt x="346900" y="134124"/>
                  </a:lnTo>
                  <a:lnTo>
                    <a:pt x="346329" y="132562"/>
                  </a:lnTo>
                  <a:lnTo>
                    <a:pt x="346341" y="130911"/>
                  </a:lnTo>
                  <a:lnTo>
                    <a:pt x="346913" y="129362"/>
                  </a:lnTo>
                  <a:lnTo>
                    <a:pt x="347980" y="128092"/>
                  </a:lnTo>
                  <a:lnTo>
                    <a:pt x="419783" y="68256"/>
                  </a:lnTo>
                  <a:lnTo>
                    <a:pt x="424164" y="71907"/>
                  </a:lnTo>
                  <a:lnTo>
                    <a:pt x="427228" y="71907"/>
                  </a:lnTo>
                  <a:lnTo>
                    <a:pt x="427228" y="73025"/>
                  </a:lnTo>
                  <a:lnTo>
                    <a:pt x="428954" y="73025"/>
                  </a:lnTo>
                  <a:lnTo>
                    <a:pt x="354106" y="135394"/>
                  </a:lnTo>
                  <a:lnTo>
                    <a:pt x="352640" y="136232"/>
                  </a:lnTo>
                  <a:lnTo>
                    <a:pt x="351015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7662" y="3420135"/>
              <a:ext cx="1964169" cy="121639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741309" y="3254856"/>
            <a:ext cx="155892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en-GB" sz="1000" spc="-114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lang="en-GB"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000" spc="-11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lang="en-GB"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0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GB"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000" spc="-20" dirty="0">
                <a:solidFill>
                  <a:srgbClr val="FFFFFF"/>
                </a:solidFill>
                <a:latin typeface="Verdana"/>
                <a:cs typeface="Verdana"/>
              </a:rPr>
              <a:t>school</a:t>
            </a:r>
            <a:r>
              <a:rPr lang="en-GB"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000" spc="-20" dirty="0">
                <a:solidFill>
                  <a:srgbClr val="FFFFFF"/>
                </a:solidFill>
                <a:latin typeface="Verdana"/>
                <a:cs typeface="Verdana"/>
              </a:rPr>
              <a:t>based </a:t>
            </a:r>
            <a:r>
              <a:rPr lang="en-GB" sz="1000" spc="-40" dirty="0">
                <a:solidFill>
                  <a:srgbClr val="FFFFFF"/>
                </a:solidFill>
                <a:latin typeface="Verdana"/>
                <a:cs typeface="Verdana"/>
              </a:rPr>
              <a:t>intervention</a:t>
            </a:r>
            <a:r>
              <a:rPr lang="en-GB"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resident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workers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96532" y="2887508"/>
            <a:ext cx="2346960" cy="1216660"/>
            <a:chOff x="7827098" y="3420135"/>
            <a:chExt cx="2346960" cy="1216660"/>
          </a:xfrm>
        </p:grpSpPr>
        <p:sp>
          <p:nvSpPr>
            <p:cNvPr id="24" name="object 24"/>
            <p:cNvSpPr/>
            <p:nvPr/>
          </p:nvSpPr>
          <p:spPr>
            <a:xfrm>
              <a:off x="9739223" y="3934675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70" y="68256"/>
                  </a:moveTo>
                  <a:lnTo>
                    <a:pt x="347967" y="8420"/>
                  </a:lnTo>
                  <a:lnTo>
                    <a:pt x="346900" y="7150"/>
                  </a:lnTo>
                  <a:lnTo>
                    <a:pt x="346328" y="5600"/>
                  </a:lnTo>
                  <a:lnTo>
                    <a:pt x="346328" y="3949"/>
                  </a:lnTo>
                  <a:lnTo>
                    <a:pt x="346887" y="2387"/>
                  </a:lnTo>
                  <a:lnTo>
                    <a:pt x="347986" y="1092"/>
                  </a:lnTo>
                  <a:lnTo>
                    <a:pt x="349447" y="279"/>
                  </a:lnTo>
                  <a:lnTo>
                    <a:pt x="351002" y="0"/>
                  </a:lnTo>
                  <a:lnTo>
                    <a:pt x="352640" y="279"/>
                  </a:lnTo>
                  <a:lnTo>
                    <a:pt x="354063" y="1092"/>
                  </a:lnTo>
                  <a:lnTo>
                    <a:pt x="428943" y="63500"/>
                  </a:lnTo>
                  <a:lnTo>
                    <a:pt x="427215" y="63500"/>
                  </a:lnTo>
                  <a:lnTo>
                    <a:pt x="427215" y="64592"/>
                  </a:lnTo>
                  <a:lnTo>
                    <a:pt x="424167" y="64592"/>
                  </a:lnTo>
                  <a:lnTo>
                    <a:pt x="419770" y="68256"/>
                  </a:lnTo>
                  <a:close/>
                </a:path>
                <a:path w="434975" h="136525">
                  <a:moveTo>
                    <a:pt x="414047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58" y="70637"/>
                  </a:lnTo>
                  <a:lnTo>
                    <a:pt x="0" y="69087"/>
                  </a:lnTo>
                  <a:lnTo>
                    <a:pt x="0" y="67424"/>
                  </a:lnTo>
                  <a:lnTo>
                    <a:pt x="558" y="65874"/>
                  </a:lnTo>
                  <a:lnTo>
                    <a:pt x="1647" y="64592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63" y="63500"/>
                  </a:lnTo>
                  <a:lnTo>
                    <a:pt x="419770" y="68256"/>
                  </a:lnTo>
                  <a:lnTo>
                    <a:pt x="414047" y="73025"/>
                  </a:lnTo>
                  <a:close/>
                </a:path>
                <a:path w="434975" h="136525">
                  <a:moveTo>
                    <a:pt x="428942" y="73025"/>
                  </a:moveTo>
                  <a:lnTo>
                    <a:pt x="427215" y="73025"/>
                  </a:lnTo>
                  <a:lnTo>
                    <a:pt x="427215" y="63500"/>
                  </a:lnTo>
                  <a:lnTo>
                    <a:pt x="428943" y="63500"/>
                  </a:lnTo>
                  <a:lnTo>
                    <a:pt x="434649" y="68256"/>
                  </a:lnTo>
                  <a:lnTo>
                    <a:pt x="428942" y="73025"/>
                  </a:lnTo>
                  <a:close/>
                </a:path>
                <a:path w="434975" h="136525">
                  <a:moveTo>
                    <a:pt x="424167" y="71907"/>
                  </a:moveTo>
                  <a:lnTo>
                    <a:pt x="419770" y="68256"/>
                  </a:lnTo>
                  <a:lnTo>
                    <a:pt x="424167" y="64592"/>
                  </a:lnTo>
                  <a:lnTo>
                    <a:pt x="424167" y="71907"/>
                  </a:lnTo>
                  <a:close/>
                </a:path>
                <a:path w="434975" h="136525">
                  <a:moveTo>
                    <a:pt x="427215" y="71907"/>
                  </a:moveTo>
                  <a:lnTo>
                    <a:pt x="424167" y="71907"/>
                  </a:lnTo>
                  <a:lnTo>
                    <a:pt x="424167" y="64592"/>
                  </a:lnTo>
                  <a:lnTo>
                    <a:pt x="427215" y="64592"/>
                  </a:lnTo>
                  <a:lnTo>
                    <a:pt x="427215" y="71907"/>
                  </a:lnTo>
                  <a:close/>
                </a:path>
                <a:path w="434975" h="136525">
                  <a:moveTo>
                    <a:pt x="351002" y="136525"/>
                  </a:moveTo>
                  <a:lnTo>
                    <a:pt x="349376" y="136232"/>
                  </a:lnTo>
                  <a:lnTo>
                    <a:pt x="347941" y="135394"/>
                  </a:lnTo>
                  <a:lnTo>
                    <a:pt x="346887" y="134124"/>
                  </a:lnTo>
                  <a:lnTo>
                    <a:pt x="346328" y="132562"/>
                  </a:lnTo>
                  <a:lnTo>
                    <a:pt x="346328" y="130911"/>
                  </a:lnTo>
                  <a:lnTo>
                    <a:pt x="346900" y="129362"/>
                  </a:lnTo>
                  <a:lnTo>
                    <a:pt x="347967" y="128092"/>
                  </a:lnTo>
                  <a:lnTo>
                    <a:pt x="419770" y="68256"/>
                  </a:lnTo>
                  <a:lnTo>
                    <a:pt x="424152" y="71907"/>
                  </a:lnTo>
                  <a:lnTo>
                    <a:pt x="427215" y="71907"/>
                  </a:lnTo>
                  <a:lnTo>
                    <a:pt x="427215" y="73025"/>
                  </a:lnTo>
                  <a:lnTo>
                    <a:pt x="428942" y="73025"/>
                  </a:lnTo>
                  <a:lnTo>
                    <a:pt x="354093" y="135394"/>
                  </a:lnTo>
                  <a:lnTo>
                    <a:pt x="352640" y="136232"/>
                  </a:lnTo>
                  <a:lnTo>
                    <a:pt x="351002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7098" y="3420135"/>
              <a:ext cx="1964169" cy="121639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113137" y="3200120"/>
            <a:ext cx="147891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Tiko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0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mobilisation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smart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phones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 and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card-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Mobilisers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28605" y="2937328"/>
            <a:ext cx="10248265" cy="1572260"/>
            <a:chOff x="1842630" y="3420135"/>
            <a:chExt cx="10248265" cy="1572260"/>
          </a:xfrm>
        </p:grpSpPr>
        <p:sp>
          <p:nvSpPr>
            <p:cNvPr id="28" name="object 28"/>
            <p:cNvSpPr/>
            <p:nvPr/>
          </p:nvSpPr>
          <p:spPr>
            <a:xfrm>
              <a:off x="1842630" y="4559084"/>
              <a:ext cx="9271000" cy="433070"/>
            </a:xfrm>
            <a:custGeom>
              <a:avLst/>
              <a:gdLst/>
              <a:ahLst/>
              <a:cxnLst/>
              <a:rect l="l" t="t" r="r" b="b"/>
              <a:pathLst>
                <a:path w="9271000" h="433070">
                  <a:moveTo>
                    <a:pt x="9261221" y="218859"/>
                  </a:moveTo>
                  <a:lnTo>
                    <a:pt x="9261221" y="4686"/>
                  </a:lnTo>
                  <a:lnTo>
                    <a:pt x="9261500" y="3060"/>
                  </a:lnTo>
                  <a:lnTo>
                    <a:pt x="9262338" y="1625"/>
                  </a:lnTo>
                  <a:lnTo>
                    <a:pt x="9263595" y="558"/>
                  </a:lnTo>
                  <a:lnTo>
                    <a:pt x="9265158" y="0"/>
                  </a:lnTo>
                  <a:lnTo>
                    <a:pt x="9266809" y="0"/>
                  </a:lnTo>
                  <a:lnTo>
                    <a:pt x="9268358" y="558"/>
                  </a:lnTo>
                  <a:lnTo>
                    <a:pt x="9269628" y="1625"/>
                  </a:lnTo>
                  <a:lnTo>
                    <a:pt x="9270453" y="3060"/>
                  </a:lnTo>
                  <a:lnTo>
                    <a:pt x="9270746" y="4686"/>
                  </a:lnTo>
                  <a:lnTo>
                    <a:pt x="9270746" y="214096"/>
                  </a:lnTo>
                  <a:lnTo>
                    <a:pt x="9265983" y="214096"/>
                  </a:lnTo>
                  <a:lnTo>
                    <a:pt x="9261221" y="218859"/>
                  </a:lnTo>
                  <a:close/>
                </a:path>
                <a:path w="9271000" h="433070">
                  <a:moveTo>
                    <a:pt x="68262" y="418165"/>
                  </a:moveTo>
                  <a:lnTo>
                    <a:pt x="63500" y="412450"/>
                  </a:lnTo>
                  <a:lnTo>
                    <a:pt x="63500" y="218859"/>
                  </a:lnTo>
                  <a:lnTo>
                    <a:pt x="68262" y="214096"/>
                  </a:lnTo>
                  <a:lnTo>
                    <a:pt x="9261221" y="214096"/>
                  </a:lnTo>
                  <a:lnTo>
                    <a:pt x="9261221" y="218859"/>
                  </a:lnTo>
                  <a:lnTo>
                    <a:pt x="73025" y="218859"/>
                  </a:lnTo>
                  <a:lnTo>
                    <a:pt x="68262" y="223621"/>
                  </a:lnTo>
                  <a:lnTo>
                    <a:pt x="73025" y="223621"/>
                  </a:lnTo>
                  <a:lnTo>
                    <a:pt x="73025" y="412450"/>
                  </a:lnTo>
                  <a:lnTo>
                    <a:pt x="68262" y="418165"/>
                  </a:lnTo>
                  <a:close/>
                </a:path>
                <a:path w="9271000" h="433070">
                  <a:moveTo>
                    <a:pt x="9265983" y="223621"/>
                  </a:moveTo>
                  <a:lnTo>
                    <a:pt x="73025" y="223621"/>
                  </a:lnTo>
                  <a:lnTo>
                    <a:pt x="73025" y="218859"/>
                  </a:lnTo>
                  <a:lnTo>
                    <a:pt x="9261221" y="218859"/>
                  </a:lnTo>
                  <a:lnTo>
                    <a:pt x="9265983" y="214096"/>
                  </a:lnTo>
                  <a:lnTo>
                    <a:pt x="9270746" y="214096"/>
                  </a:lnTo>
                  <a:lnTo>
                    <a:pt x="9270746" y="218859"/>
                  </a:lnTo>
                  <a:lnTo>
                    <a:pt x="9270504" y="220332"/>
                  </a:lnTo>
                  <a:lnTo>
                    <a:pt x="9269831" y="221665"/>
                  </a:lnTo>
                  <a:lnTo>
                    <a:pt x="9268777" y="222719"/>
                  </a:lnTo>
                  <a:lnTo>
                    <a:pt x="9267456" y="223392"/>
                  </a:lnTo>
                  <a:lnTo>
                    <a:pt x="9265983" y="223621"/>
                  </a:lnTo>
                  <a:close/>
                </a:path>
                <a:path w="9271000" h="433070">
                  <a:moveTo>
                    <a:pt x="73025" y="223621"/>
                  </a:moveTo>
                  <a:lnTo>
                    <a:pt x="68262" y="223621"/>
                  </a:lnTo>
                  <a:lnTo>
                    <a:pt x="73025" y="218859"/>
                  </a:lnTo>
                  <a:lnTo>
                    <a:pt x="73025" y="223621"/>
                  </a:lnTo>
                  <a:close/>
                </a:path>
                <a:path w="9271000" h="433070">
                  <a:moveTo>
                    <a:pt x="68262" y="433031"/>
                  </a:moveTo>
                  <a:lnTo>
                    <a:pt x="1104" y="352450"/>
                  </a:lnTo>
                  <a:lnTo>
                    <a:pt x="279" y="351015"/>
                  </a:lnTo>
                  <a:lnTo>
                    <a:pt x="0" y="349376"/>
                  </a:lnTo>
                  <a:lnTo>
                    <a:pt x="292" y="347751"/>
                  </a:lnTo>
                  <a:lnTo>
                    <a:pt x="1117" y="346328"/>
                  </a:lnTo>
                  <a:lnTo>
                    <a:pt x="2387" y="345262"/>
                  </a:lnTo>
                  <a:lnTo>
                    <a:pt x="3949" y="344703"/>
                  </a:lnTo>
                  <a:lnTo>
                    <a:pt x="5566" y="344703"/>
                  </a:lnTo>
                  <a:lnTo>
                    <a:pt x="7081" y="345262"/>
                  </a:lnTo>
                  <a:lnTo>
                    <a:pt x="8389" y="346328"/>
                  </a:lnTo>
                  <a:lnTo>
                    <a:pt x="63500" y="412450"/>
                  </a:lnTo>
                  <a:lnTo>
                    <a:pt x="63500" y="425602"/>
                  </a:lnTo>
                  <a:lnTo>
                    <a:pt x="74454" y="425602"/>
                  </a:lnTo>
                  <a:lnTo>
                    <a:pt x="68262" y="433031"/>
                  </a:lnTo>
                  <a:close/>
                </a:path>
                <a:path w="9271000" h="433070">
                  <a:moveTo>
                    <a:pt x="74454" y="425602"/>
                  </a:moveTo>
                  <a:lnTo>
                    <a:pt x="73025" y="425602"/>
                  </a:lnTo>
                  <a:lnTo>
                    <a:pt x="73025" y="412450"/>
                  </a:lnTo>
                  <a:lnTo>
                    <a:pt x="128134" y="346328"/>
                  </a:lnTo>
                  <a:lnTo>
                    <a:pt x="129431" y="345262"/>
                  </a:lnTo>
                  <a:lnTo>
                    <a:pt x="130946" y="344703"/>
                  </a:lnTo>
                  <a:lnTo>
                    <a:pt x="132575" y="344703"/>
                  </a:lnTo>
                  <a:lnTo>
                    <a:pt x="134124" y="345262"/>
                  </a:lnTo>
                  <a:lnTo>
                    <a:pt x="135394" y="346328"/>
                  </a:lnTo>
                  <a:lnTo>
                    <a:pt x="136232" y="347751"/>
                  </a:lnTo>
                  <a:lnTo>
                    <a:pt x="136525" y="349376"/>
                  </a:lnTo>
                  <a:lnTo>
                    <a:pt x="136245" y="351015"/>
                  </a:lnTo>
                  <a:lnTo>
                    <a:pt x="135420" y="352450"/>
                  </a:lnTo>
                  <a:lnTo>
                    <a:pt x="74454" y="425602"/>
                  </a:lnTo>
                  <a:close/>
                </a:path>
                <a:path w="9271000" h="433070">
                  <a:moveTo>
                    <a:pt x="73025" y="425602"/>
                  </a:moveTo>
                  <a:lnTo>
                    <a:pt x="63500" y="425602"/>
                  </a:lnTo>
                  <a:lnTo>
                    <a:pt x="63500" y="412450"/>
                  </a:lnTo>
                  <a:lnTo>
                    <a:pt x="68262" y="418165"/>
                  </a:lnTo>
                  <a:lnTo>
                    <a:pt x="64604" y="422554"/>
                  </a:lnTo>
                  <a:lnTo>
                    <a:pt x="73025" y="422554"/>
                  </a:lnTo>
                  <a:lnTo>
                    <a:pt x="73025" y="425602"/>
                  </a:lnTo>
                  <a:close/>
                </a:path>
                <a:path w="9271000" h="433070">
                  <a:moveTo>
                    <a:pt x="73025" y="422554"/>
                  </a:moveTo>
                  <a:lnTo>
                    <a:pt x="71920" y="422554"/>
                  </a:lnTo>
                  <a:lnTo>
                    <a:pt x="68262" y="418165"/>
                  </a:lnTo>
                  <a:lnTo>
                    <a:pt x="73025" y="412450"/>
                  </a:lnTo>
                  <a:lnTo>
                    <a:pt x="73025" y="422554"/>
                  </a:lnTo>
                  <a:close/>
                </a:path>
                <a:path w="9271000" h="433070">
                  <a:moveTo>
                    <a:pt x="71920" y="422554"/>
                  </a:moveTo>
                  <a:lnTo>
                    <a:pt x="64604" y="422554"/>
                  </a:lnTo>
                  <a:lnTo>
                    <a:pt x="68262" y="418165"/>
                  </a:lnTo>
                  <a:lnTo>
                    <a:pt x="71920" y="422554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6523" y="3420135"/>
              <a:ext cx="1964169" cy="121639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360519" y="3119784"/>
            <a:ext cx="169926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Enrolled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clients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referred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SW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000" spc="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pre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assessment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beneficiaries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score</a:t>
            </a:r>
            <a:r>
              <a:rPr sz="10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above</a:t>
            </a:r>
            <a:r>
              <a:rPr sz="1000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eligible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pss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0854" y="4511905"/>
            <a:ext cx="2346960" cy="1216660"/>
            <a:chOff x="928801" y="4970157"/>
            <a:chExt cx="2346960" cy="1216660"/>
          </a:xfrm>
        </p:grpSpPr>
        <p:sp>
          <p:nvSpPr>
            <p:cNvPr id="32" name="object 32"/>
            <p:cNvSpPr/>
            <p:nvPr/>
          </p:nvSpPr>
          <p:spPr>
            <a:xfrm>
              <a:off x="2840926" y="5484698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90" y="68262"/>
                  </a:moveTo>
                  <a:lnTo>
                    <a:pt x="347980" y="8420"/>
                  </a:lnTo>
                  <a:lnTo>
                    <a:pt x="346913" y="7150"/>
                  </a:lnTo>
                  <a:lnTo>
                    <a:pt x="346341" y="5600"/>
                  </a:lnTo>
                  <a:lnTo>
                    <a:pt x="346329" y="3949"/>
                  </a:lnTo>
                  <a:lnTo>
                    <a:pt x="346887" y="2387"/>
                  </a:lnTo>
                  <a:lnTo>
                    <a:pt x="347976" y="1104"/>
                  </a:lnTo>
                  <a:lnTo>
                    <a:pt x="349448" y="279"/>
                  </a:lnTo>
                  <a:lnTo>
                    <a:pt x="351015" y="0"/>
                  </a:lnTo>
                  <a:lnTo>
                    <a:pt x="352640" y="279"/>
                  </a:lnTo>
                  <a:lnTo>
                    <a:pt x="354075" y="1104"/>
                  </a:lnTo>
                  <a:lnTo>
                    <a:pt x="428954" y="63500"/>
                  </a:lnTo>
                  <a:lnTo>
                    <a:pt x="427227" y="63500"/>
                  </a:lnTo>
                  <a:lnTo>
                    <a:pt x="427227" y="64604"/>
                  </a:lnTo>
                  <a:lnTo>
                    <a:pt x="424180" y="64604"/>
                  </a:lnTo>
                  <a:lnTo>
                    <a:pt x="419790" y="68262"/>
                  </a:lnTo>
                  <a:close/>
                </a:path>
                <a:path w="434975" h="136525">
                  <a:moveTo>
                    <a:pt x="414075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71" y="70637"/>
                  </a:lnTo>
                  <a:lnTo>
                    <a:pt x="0" y="69087"/>
                  </a:lnTo>
                  <a:lnTo>
                    <a:pt x="0" y="67437"/>
                  </a:lnTo>
                  <a:lnTo>
                    <a:pt x="571" y="65874"/>
                  </a:lnTo>
                  <a:lnTo>
                    <a:pt x="1647" y="64604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75" y="63500"/>
                  </a:lnTo>
                  <a:lnTo>
                    <a:pt x="419790" y="68262"/>
                  </a:lnTo>
                  <a:lnTo>
                    <a:pt x="414075" y="73025"/>
                  </a:lnTo>
                  <a:close/>
                </a:path>
                <a:path w="434975" h="136525">
                  <a:moveTo>
                    <a:pt x="428954" y="73025"/>
                  </a:moveTo>
                  <a:lnTo>
                    <a:pt x="427227" y="73025"/>
                  </a:lnTo>
                  <a:lnTo>
                    <a:pt x="427227" y="63500"/>
                  </a:lnTo>
                  <a:lnTo>
                    <a:pt x="428954" y="63500"/>
                  </a:lnTo>
                  <a:lnTo>
                    <a:pt x="434670" y="68262"/>
                  </a:lnTo>
                  <a:lnTo>
                    <a:pt x="428954" y="73025"/>
                  </a:lnTo>
                  <a:close/>
                </a:path>
                <a:path w="434975" h="136525">
                  <a:moveTo>
                    <a:pt x="424180" y="71907"/>
                  </a:moveTo>
                  <a:lnTo>
                    <a:pt x="419790" y="68262"/>
                  </a:lnTo>
                  <a:lnTo>
                    <a:pt x="424180" y="64604"/>
                  </a:lnTo>
                  <a:lnTo>
                    <a:pt x="424180" y="71907"/>
                  </a:lnTo>
                  <a:close/>
                </a:path>
                <a:path w="434975" h="136525">
                  <a:moveTo>
                    <a:pt x="427227" y="71907"/>
                  </a:moveTo>
                  <a:lnTo>
                    <a:pt x="424180" y="71907"/>
                  </a:lnTo>
                  <a:lnTo>
                    <a:pt x="424180" y="64604"/>
                  </a:lnTo>
                  <a:lnTo>
                    <a:pt x="427227" y="64604"/>
                  </a:lnTo>
                  <a:lnTo>
                    <a:pt x="427227" y="71907"/>
                  </a:lnTo>
                  <a:close/>
                </a:path>
                <a:path w="434975" h="136525">
                  <a:moveTo>
                    <a:pt x="351015" y="136525"/>
                  </a:moveTo>
                  <a:lnTo>
                    <a:pt x="349377" y="136232"/>
                  </a:lnTo>
                  <a:lnTo>
                    <a:pt x="347954" y="135394"/>
                  </a:lnTo>
                  <a:lnTo>
                    <a:pt x="346887" y="134124"/>
                  </a:lnTo>
                  <a:lnTo>
                    <a:pt x="346329" y="132575"/>
                  </a:lnTo>
                  <a:lnTo>
                    <a:pt x="346341" y="130911"/>
                  </a:lnTo>
                  <a:lnTo>
                    <a:pt x="346913" y="129362"/>
                  </a:lnTo>
                  <a:lnTo>
                    <a:pt x="347980" y="128104"/>
                  </a:lnTo>
                  <a:lnTo>
                    <a:pt x="419790" y="68262"/>
                  </a:lnTo>
                  <a:lnTo>
                    <a:pt x="424164" y="71907"/>
                  </a:lnTo>
                  <a:lnTo>
                    <a:pt x="427227" y="71907"/>
                  </a:lnTo>
                  <a:lnTo>
                    <a:pt x="427227" y="73025"/>
                  </a:lnTo>
                  <a:lnTo>
                    <a:pt x="428954" y="73025"/>
                  </a:lnTo>
                  <a:lnTo>
                    <a:pt x="354106" y="135394"/>
                  </a:lnTo>
                  <a:lnTo>
                    <a:pt x="352662" y="136232"/>
                  </a:lnTo>
                  <a:lnTo>
                    <a:pt x="351015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801" y="4970157"/>
              <a:ext cx="1964169" cy="121639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66156" y="4706282"/>
            <a:ext cx="161798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Sessions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face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Verdana"/>
                <a:cs typeface="Verdana"/>
              </a:rPr>
              <a:t>face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validated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through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app</a:t>
            </a: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both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beneficiary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SW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51479" y="4554641"/>
            <a:ext cx="2346960" cy="1216660"/>
            <a:chOff x="3228238" y="4970157"/>
            <a:chExt cx="2346960" cy="1216660"/>
          </a:xfrm>
        </p:grpSpPr>
        <p:sp>
          <p:nvSpPr>
            <p:cNvPr id="36" name="object 36"/>
            <p:cNvSpPr/>
            <p:nvPr/>
          </p:nvSpPr>
          <p:spPr>
            <a:xfrm>
              <a:off x="5140363" y="5484698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78" y="68262"/>
                  </a:moveTo>
                  <a:lnTo>
                    <a:pt x="347967" y="8420"/>
                  </a:lnTo>
                  <a:lnTo>
                    <a:pt x="346900" y="7150"/>
                  </a:lnTo>
                  <a:lnTo>
                    <a:pt x="346329" y="5600"/>
                  </a:lnTo>
                  <a:lnTo>
                    <a:pt x="346329" y="3949"/>
                  </a:lnTo>
                  <a:lnTo>
                    <a:pt x="346887" y="2387"/>
                  </a:lnTo>
                  <a:lnTo>
                    <a:pt x="347963" y="1104"/>
                  </a:lnTo>
                  <a:lnTo>
                    <a:pt x="349447" y="279"/>
                  </a:lnTo>
                  <a:lnTo>
                    <a:pt x="351002" y="0"/>
                  </a:lnTo>
                  <a:lnTo>
                    <a:pt x="352628" y="279"/>
                  </a:lnTo>
                  <a:lnTo>
                    <a:pt x="354063" y="1104"/>
                  </a:lnTo>
                  <a:lnTo>
                    <a:pt x="428942" y="63500"/>
                  </a:lnTo>
                  <a:lnTo>
                    <a:pt x="427215" y="63500"/>
                  </a:lnTo>
                  <a:lnTo>
                    <a:pt x="427215" y="64604"/>
                  </a:lnTo>
                  <a:lnTo>
                    <a:pt x="424167" y="64604"/>
                  </a:lnTo>
                  <a:lnTo>
                    <a:pt x="419778" y="68262"/>
                  </a:lnTo>
                  <a:close/>
                </a:path>
                <a:path w="434975" h="136525">
                  <a:moveTo>
                    <a:pt x="414063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58" y="70637"/>
                  </a:lnTo>
                  <a:lnTo>
                    <a:pt x="0" y="69087"/>
                  </a:lnTo>
                  <a:lnTo>
                    <a:pt x="0" y="67437"/>
                  </a:lnTo>
                  <a:lnTo>
                    <a:pt x="558" y="65874"/>
                  </a:lnTo>
                  <a:lnTo>
                    <a:pt x="1647" y="64604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63" y="63500"/>
                  </a:lnTo>
                  <a:lnTo>
                    <a:pt x="419778" y="68262"/>
                  </a:lnTo>
                  <a:lnTo>
                    <a:pt x="414063" y="73025"/>
                  </a:lnTo>
                  <a:close/>
                </a:path>
                <a:path w="434975" h="136525">
                  <a:moveTo>
                    <a:pt x="428942" y="73025"/>
                  </a:moveTo>
                  <a:lnTo>
                    <a:pt x="427215" y="73025"/>
                  </a:lnTo>
                  <a:lnTo>
                    <a:pt x="427215" y="63500"/>
                  </a:lnTo>
                  <a:lnTo>
                    <a:pt x="428942" y="63500"/>
                  </a:lnTo>
                  <a:lnTo>
                    <a:pt x="434657" y="68262"/>
                  </a:lnTo>
                  <a:lnTo>
                    <a:pt x="428942" y="73025"/>
                  </a:lnTo>
                  <a:close/>
                </a:path>
                <a:path w="434975" h="136525">
                  <a:moveTo>
                    <a:pt x="424167" y="71907"/>
                  </a:moveTo>
                  <a:lnTo>
                    <a:pt x="419778" y="68262"/>
                  </a:lnTo>
                  <a:lnTo>
                    <a:pt x="424167" y="64604"/>
                  </a:lnTo>
                  <a:lnTo>
                    <a:pt x="424167" y="71907"/>
                  </a:lnTo>
                  <a:close/>
                </a:path>
                <a:path w="434975" h="136525">
                  <a:moveTo>
                    <a:pt x="427215" y="71907"/>
                  </a:moveTo>
                  <a:lnTo>
                    <a:pt x="424167" y="71907"/>
                  </a:lnTo>
                  <a:lnTo>
                    <a:pt x="424167" y="64604"/>
                  </a:lnTo>
                  <a:lnTo>
                    <a:pt x="427215" y="64604"/>
                  </a:lnTo>
                  <a:lnTo>
                    <a:pt x="427215" y="71907"/>
                  </a:lnTo>
                  <a:close/>
                </a:path>
                <a:path w="434975" h="136525">
                  <a:moveTo>
                    <a:pt x="351002" y="136525"/>
                  </a:moveTo>
                  <a:lnTo>
                    <a:pt x="349376" y="136232"/>
                  </a:lnTo>
                  <a:lnTo>
                    <a:pt x="347941" y="135394"/>
                  </a:lnTo>
                  <a:lnTo>
                    <a:pt x="346887" y="134124"/>
                  </a:lnTo>
                  <a:lnTo>
                    <a:pt x="346329" y="132575"/>
                  </a:lnTo>
                  <a:lnTo>
                    <a:pt x="346329" y="130911"/>
                  </a:lnTo>
                  <a:lnTo>
                    <a:pt x="346900" y="129362"/>
                  </a:lnTo>
                  <a:lnTo>
                    <a:pt x="347967" y="128104"/>
                  </a:lnTo>
                  <a:lnTo>
                    <a:pt x="419778" y="68262"/>
                  </a:lnTo>
                  <a:lnTo>
                    <a:pt x="424152" y="71907"/>
                  </a:lnTo>
                  <a:lnTo>
                    <a:pt x="427215" y="71907"/>
                  </a:lnTo>
                  <a:lnTo>
                    <a:pt x="427215" y="73025"/>
                  </a:lnTo>
                  <a:lnTo>
                    <a:pt x="428942" y="73025"/>
                  </a:lnTo>
                  <a:lnTo>
                    <a:pt x="354093" y="135394"/>
                  </a:lnTo>
                  <a:lnTo>
                    <a:pt x="352650" y="136232"/>
                  </a:lnTo>
                  <a:lnTo>
                    <a:pt x="351002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8238" y="4970157"/>
              <a:ext cx="1964169" cy="121639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277773" y="4613265"/>
            <a:ext cx="1666875" cy="84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FFFFFF"/>
                </a:solidFill>
                <a:latin typeface="Verdana"/>
                <a:cs typeface="Verdana"/>
              </a:rPr>
              <a:t>Sessions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structured-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Pss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minimum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session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per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week</a:t>
            </a:r>
            <a:endParaRPr sz="1000" dirty="0">
              <a:latin typeface="Verdana"/>
              <a:cs typeface="Verdana"/>
            </a:endParaRPr>
          </a:p>
          <a:p>
            <a:pPr marL="29209" marR="20955" algn="ctr">
              <a:lnSpc>
                <a:spcPct val="100000"/>
              </a:lnSpc>
              <a:spcBef>
                <a:spcPts val="495"/>
              </a:spcBef>
            </a:pP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Therapeutic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Work- </a:t>
            </a:r>
            <a:r>
              <a:rPr sz="1000" spc="-9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session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–once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wekk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25211" y="4548885"/>
            <a:ext cx="2346960" cy="1216660"/>
            <a:chOff x="5527662" y="4970157"/>
            <a:chExt cx="2346960" cy="1216660"/>
          </a:xfrm>
        </p:grpSpPr>
        <p:sp>
          <p:nvSpPr>
            <p:cNvPr id="40" name="object 40"/>
            <p:cNvSpPr/>
            <p:nvPr/>
          </p:nvSpPr>
          <p:spPr>
            <a:xfrm>
              <a:off x="7439786" y="5484698"/>
              <a:ext cx="434975" cy="136525"/>
            </a:xfrm>
            <a:custGeom>
              <a:avLst/>
              <a:gdLst/>
              <a:ahLst/>
              <a:cxnLst/>
              <a:rect l="l" t="t" r="r" b="b"/>
              <a:pathLst>
                <a:path w="434975" h="136525">
                  <a:moveTo>
                    <a:pt x="419790" y="68262"/>
                  </a:moveTo>
                  <a:lnTo>
                    <a:pt x="347980" y="8420"/>
                  </a:lnTo>
                  <a:lnTo>
                    <a:pt x="346913" y="7150"/>
                  </a:lnTo>
                  <a:lnTo>
                    <a:pt x="346341" y="5600"/>
                  </a:lnTo>
                  <a:lnTo>
                    <a:pt x="346329" y="3949"/>
                  </a:lnTo>
                  <a:lnTo>
                    <a:pt x="346900" y="2387"/>
                  </a:lnTo>
                  <a:lnTo>
                    <a:pt x="347976" y="1104"/>
                  </a:lnTo>
                  <a:lnTo>
                    <a:pt x="349448" y="279"/>
                  </a:lnTo>
                  <a:lnTo>
                    <a:pt x="351015" y="0"/>
                  </a:lnTo>
                  <a:lnTo>
                    <a:pt x="352640" y="279"/>
                  </a:lnTo>
                  <a:lnTo>
                    <a:pt x="354076" y="1104"/>
                  </a:lnTo>
                  <a:lnTo>
                    <a:pt x="428954" y="63500"/>
                  </a:lnTo>
                  <a:lnTo>
                    <a:pt x="427228" y="63500"/>
                  </a:lnTo>
                  <a:lnTo>
                    <a:pt x="427228" y="64604"/>
                  </a:lnTo>
                  <a:lnTo>
                    <a:pt x="424180" y="64604"/>
                  </a:lnTo>
                  <a:lnTo>
                    <a:pt x="419790" y="68262"/>
                  </a:lnTo>
                  <a:close/>
                </a:path>
                <a:path w="434975" h="136525">
                  <a:moveTo>
                    <a:pt x="414075" y="73025"/>
                  </a:moveTo>
                  <a:lnTo>
                    <a:pt x="4686" y="73025"/>
                  </a:lnTo>
                  <a:lnTo>
                    <a:pt x="3060" y="72732"/>
                  </a:lnTo>
                  <a:lnTo>
                    <a:pt x="1625" y="71907"/>
                  </a:lnTo>
                  <a:lnTo>
                    <a:pt x="571" y="70637"/>
                  </a:lnTo>
                  <a:lnTo>
                    <a:pt x="0" y="69087"/>
                  </a:lnTo>
                  <a:lnTo>
                    <a:pt x="0" y="67437"/>
                  </a:lnTo>
                  <a:lnTo>
                    <a:pt x="571" y="65874"/>
                  </a:lnTo>
                  <a:lnTo>
                    <a:pt x="1647" y="64604"/>
                  </a:lnTo>
                  <a:lnTo>
                    <a:pt x="3060" y="63779"/>
                  </a:lnTo>
                  <a:lnTo>
                    <a:pt x="4686" y="63500"/>
                  </a:lnTo>
                  <a:lnTo>
                    <a:pt x="414075" y="63500"/>
                  </a:lnTo>
                  <a:lnTo>
                    <a:pt x="419790" y="68262"/>
                  </a:lnTo>
                  <a:lnTo>
                    <a:pt x="414075" y="73025"/>
                  </a:lnTo>
                  <a:close/>
                </a:path>
                <a:path w="434975" h="136525">
                  <a:moveTo>
                    <a:pt x="428954" y="73025"/>
                  </a:moveTo>
                  <a:lnTo>
                    <a:pt x="427228" y="73025"/>
                  </a:lnTo>
                  <a:lnTo>
                    <a:pt x="427228" y="63500"/>
                  </a:lnTo>
                  <a:lnTo>
                    <a:pt x="428954" y="63500"/>
                  </a:lnTo>
                  <a:lnTo>
                    <a:pt x="434670" y="68262"/>
                  </a:lnTo>
                  <a:lnTo>
                    <a:pt x="428954" y="73025"/>
                  </a:lnTo>
                  <a:close/>
                </a:path>
                <a:path w="434975" h="136525">
                  <a:moveTo>
                    <a:pt x="424180" y="71907"/>
                  </a:moveTo>
                  <a:lnTo>
                    <a:pt x="419790" y="68262"/>
                  </a:lnTo>
                  <a:lnTo>
                    <a:pt x="424180" y="64604"/>
                  </a:lnTo>
                  <a:lnTo>
                    <a:pt x="424180" y="71907"/>
                  </a:lnTo>
                  <a:close/>
                </a:path>
                <a:path w="434975" h="136525">
                  <a:moveTo>
                    <a:pt x="427228" y="71907"/>
                  </a:moveTo>
                  <a:lnTo>
                    <a:pt x="424180" y="71907"/>
                  </a:lnTo>
                  <a:lnTo>
                    <a:pt x="424180" y="64604"/>
                  </a:lnTo>
                  <a:lnTo>
                    <a:pt x="427228" y="64604"/>
                  </a:lnTo>
                  <a:lnTo>
                    <a:pt x="427228" y="71907"/>
                  </a:lnTo>
                  <a:close/>
                </a:path>
                <a:path w="434975" h="136525">
                  <a:moveTo>
                    <a:pt x="351015" y="136525"/>
                  </a:moveTo>
                  <a:lnTo>
                    <a:pt x="349377" y="136232"/>
                  </a:lnTo>
                  <a:lnTo>
                    <a:pt x="347954" y="135394"/>
                  </a:lnTo>
                  <a:lnTo>
                    <a:pt x="346900" y="134124"/>
                  </a:lnTo>
                  <a:lnTo>
                    <a:pt x="346329" y="132575"/>
                  </a:lnTo>
                  <a:lnTo>
                    <a:pt x="346341" y="130911"/>
                  </a:lnTo>
                  <a:lnTo>
                    <a:pt x="346913" y="129362"/>
                  </a:lnTo>
                  <a:lnTo>
                    <a:pt x="347980" y="128104"/>
                  </a:lnTo>
                  <a:lnTo>
                    <a:pt x="419790" y="68262"/>
                  </a:lnTo>
                  <a:lnTo>
                    <a:pt x="424164" y="71907"/>
                  </a:lnTo>
                  <a:lnTo>
                    <a:pt x="427228" y="71907"/>
                  </a:lnTo>
                  <a:lnTo>
                    <a:pt x="427228" y="73025"/>
                  </a:lnTo>
                  <a:lnTo>
                    <a:pt x="428954" y="73025"/>
                  </a:lnTo>
                  <a:lnTo>
                    <a:pt x="354106" y="135394"/>
                  </a:lnTo>
                  <a:lnTo>
                    <a:pt x="352662" y="136232"/>
                  </a:lnTo>
                  <a:lnTo>
                    <a:pt x="351015" y="136525"/>
                  </a:lnTo>
                  <a:close/>
                </a:path>
              </a:pathLst>
            </a:custGeom>
            <a:solidFill>
              <a:srgbClr val="5F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7662" y="4970157"/>
              <a:ext cx="1964169" cy="121639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727021" y="4777525"/>
            <a:ext cx="158750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120" dirty="0">
                <a:solidFill>
                  <a:srgbClr val="FFFFFF"/>
                </a:solidFill>
                <a:latin typeface="Verdana"/>
                <a:cs typeface="Verdana"/>
              </a:rPr>
              <a:t>PSs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sessions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Three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evaluations;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Pre,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mid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post</a:t>
            </a:r>
            <a:r>
              <a:rPr sz="10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track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progress-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decrease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score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96532" y="4568621"/>
            <a:ext cx="1964169" cy="1216393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065219" y="4743873"/>
            <a:ext cx="154114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125" dirty="0">
                <a:solidFill>
                  <a:srgbClr val="FFFFFF"/>
                </a:solidFill>
                <a:latin typeface="Verdana"/>
                <a:cs typeface="Verdana"/>
              </a:rPr>
              <a:t>SW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services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00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rated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end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Verdana"/>
                <a:cs typeface="Verdana"/>
              </a:rPr>
              <a:t>each </a:t>
            </a:r>
            <a:r>
              <a:rPr sz="1000" spc="-80" dirty="0">
                <a:solidFill>
                  <a:srgbClr val="FFFFFF"/>
                </a:solidFill>
                <a:latin typeface="Verdana"/>
                <a:cs typeface="Verdana"/>
              </a:rPr>
              <a:t>session-</a:t>
            </a:r>
            <a:r>
              <a:rPr sz="10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Beneficiaries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sent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reminders </a:t>
            </a:r>
            <a:r>
              <a:rPr sz="10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day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before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session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61" y="761"/>
            <a:ext cx="12191238" cy="6857238"/>
            <a:chOff x="761" y="761"/>
            <a:chExt cx="12191238" cy="6857238"/>
          </a:xfrm>
        </p:grpSpPr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39200" y="5844288"/>
              <a:ext cx="3352799" cy="101371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372" y="647598"/>
            <a:ext cx="214376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45" dirty="0"/>
              <a:t>Preliminary </a:t>
            </a:r>
            <a:r>
              <a:rPr sz="3200" spc="-10" dirty="0"/>
              <a:t>Findings </a:t>
            </a:r>
            <a:r>
              <a:rPr sz="3200" spc="-45" dirty="0"/>
              <a:t>(1/2)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850132" y="256374"/>
            <a:ext cx="8283587" cy="6649602"/>
            <a:chOff x="5096357" y="0"/>
            <a:chExt cx="7257249" cy="664960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2655" y="5458626"/>
              <a:ext cx="3820951" cy="1190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449" y="42207"/>
              <a:ext cx="1177731" cy="10245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96357" y="0"/>
              <a:ext cx="1631314" cy="1532890"/>
            </a:xfrm>
            <a:custGeom>
              <a:avLst/>
              <a:gdLst/>
              <a:ahLst/>
              <a:cxnLst/>
              <a:rect l="l" t="t" r="r" b="b"/>
              <a:pathLst>
                <a:path w="1631315" h="1532890">
                  <a:moveTo>
                    <a:pt x="1622971" y="1532763"/>
                  </a:moveTo>
                  <a:lnTo>
                    <a:pt x="7937" y="1532763"/>
                  </a:lnTo>
                  <a:lnTo>
                    <a:pt x="5880" y="1532496"/>
                  </a:lnTo>
                  <a:lnTo>
                    <a:pt x="0" y="1524825"/>
                  </a:lnTo>
                  <a:lnTo>
                    <a:pt x="0" y="0"/>
                  </a:lnTo>
                  <a:lnTo>
                    <a:pt x="15875" y="0"/>
                  </a:lnTo>
                  <a:lnTo>
                    <a:pt x="15875" y="1516888"/>
                  </a:lnTo>
                  <a:lnTo>
                    <a:pt x="7937" y="1516888"/>
                  </a:lnTo>
                  <a:lnTo>
                    <a:pt x="15875" y="1524825"/>
                  </a:lnTo>
                  <a:lnTo>
                    <a:pt x="1630908" y="1524825"/>
                  </a:lnTo>
                  <a:lnTo>
                    <a:pt x="1630629" y="1526882"/>
                  </a:lnTo>
                  <a:lnTo>
                    <a:pt x="1629841" y="1528800"/>
                  </a:lnTo>
                  <a:lnTo>
                    <a:pt x="1628584" y="1530438"/>
                  </a:lnTo>
                  <a:lnTo>
                    <a:pt x="1626933" y="1531708"/>
                  </a:lnTo>
                  <a:lnTo>
                    <a:pt x="1625015" y="1532496"/>
                  </a:lnTo>
                  <a:lnTo>
                    <a:pt x="1622971" y="1532763"/>
                  </a:lnTo>
                  <a:close/>
                </a:path>
                <a:path w="1631315" h="1532890">
                  <a:moveTo>
                    <a:pt x="1615033" y="1524825"/>
                  </a:moveTo>
                  <a:lnTo>
                    <a:pt x="1615033" y="0"/>
                  </a:lnTo>
                  <a:lnTo>
                    <a:pt x="1630908" y="0"/>
                  </a:lnTo>
                  <a:lnTo>
                    <a:pt x="1630908" y="1516888"/>
                  </a:lnTo>
                  <a:lnTo>
                    <a:pt x="1622971" y="1516888"/>
                  </a:lnTo>
                  <a:lnTo>
                    <a:pt x="1615033" y="1524825"/>
                  </a:lnTo>
                  <a:close/>
                </a:path>
                <a:path w="1631315" h="1532890">
                  <a:moveTo>
                    <a:pt x="15875" y="1524825"/>
                  </a:moveTo>
                  <a:lnTo>
                    <a:pt x="7937" y="1516888"/>
                  </a:lnTo>
                  <a:lnTo>
                    <a:pt x="15875" y="1516888"/>
                  </a:lnTo>
                  <a:lnTo>
                    <a:pt x="15875" y="1524825"/>
                  </a:lnTo>
                  <a:close/>
                </a:path>
                <a:path w="1631315" h="1532890">
                  <a:moveTo>
                    <a:pt x="1615033" y="1524825"/>
                  </a:moveTo>
                  <a:lnTo>
                    <a:pt x="15875" y="1524825"/>
                  </a:lnTo>
                  <a:lnTo>
                    <a:pt x="15875" y="1516888"/>
                  </a:lnTo>
                  <a:lnTo>
                    <a:pt x="1615033" y="1516888"/>
                  </a:lnTo>
                  <a:lnTo>
                    <a:pt x="1615033" y="1524825"/>
                  </a:lnTo>
                  <a:close/>
                </a:path>
                <a:path w="1631315" h="1532890">
                  <a:moveTo>
                    <a:pt x="1630908" y="1524825"/>
                  </a:moveTo>
                  <a:lnTo>
                    <a:pt x="1615033" y="1524825"/>
                  </a:lnTo>
                  <a:lnTo>
                    <a:pt x="1622971" y="1516888"/>
                  </a:lnTo>
                  <a:lnTo>
                    <a:pt x="1630908" y="1516888"/>
                  </a:lnTo>
                  <a:lnTo>
                    <a:pt x="1630908" y="1524825"/>
                  </a:lnTo>
                  <a:close/>
                </a:path>
              </a:pathLst>
            </a:custGeom>
            <a:solidFill>
              <a:srgbClr val="EAE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93247" y="1628952"/>
            <a:ext cx="661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585" indent="-222885">
              <a:lnSpc>
                <a:spcPct val="100000"/>
              </a:lnSpc>
              <a:spcBef>
                <a:spcPts val="105"/>
              </a:spcBef>
              <a:buChar char="•"/>
              <a:tabLst>
                <a:tab pos="235585" algn="l"/>
              </a:tabLst>
            </a:pPr>
            <a:r>
              <a:rPr sz="2000" spc="-25" dirty="0">
                <a:latin typeface="Verdana"/>
                <a:cs typeface="Verdana"/>
              </a:rPr>
              <a:t>Dig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2262" y="1628952"/>
            <a:ext cx="557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Verdana"/>
                <a:cs typeface="Verdana"/>
              </a:rPr>
              <a:t>high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0947" y="1640160"/>
            <a:ext cx="1574165" cy="6172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81610" indent="-181610">
              <a:lnSpc>
                <a:spcPct val="100000"/>
              </a:lnSpc>
              <a:spcBef>
                <a:spcPts val="15"/>
              </a:spcBef>
            </a:pPr>
            <a:r>
              <a:rPr sz="2000" spc="-75" dirty="0">
                <a:latin typeface="Verdana"/>
                <a:cs typeface="Verdana"/>
              </a:rPr>
              <a:t>ital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tools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with </a:t>
            </a:r>
            <a:r>
              <a:rPr sz="2000" spc="-10" dirty="0">
                <a:latin typeface="Verdana"/>
                <a:cs typeface="Verdana"/>
              </a:rPr>
              <a:t>potential: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301714" y="230912"/>
            <a:ext cx="1512709" cy="1215531"/>
            <a:chOff x="9313392" y="0"/>
            <a:chExt cx="1631314" cy="153289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1330" y="0"/>
              <a:ext cx="1614893" cy="15248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13392" y="0"/>
              <a:ext cx="1631314" cy="1532890"/>
            </a:xfrm>
            <a:custGeom>
              <a:avLst/>
              <a:gdLst/>
              <a:ahLst/>
              <a:cxnLst/>
              <a:rect l="l" t="t" r="r" b="b"/>
              <a:pathLst>
                <a:path w="1631315" h="1532890">
                  <a:moveTo>
                    <a:pt x="1622971" y="1532763"/>
                  </a:moveTo>
                  <a:lnTo>
                    <a:pt x="7937" y="1532763"/>
                  </a:lnTo>
                  <a:lnTo>
                    <a:pt x="5880" y="1532496"/>
                  </a:lnTo>
                  <a:lnTo>
                    <a:pt x="0" y="1524825"/>
                  </a:lnTo>
                  <a:lnTo>
                    <a:pt x="0" y="0"/>
                  </a:lnTo>
                  <a:lnTo>
                    <a:pt x="15875" y="0"/>
                  </a:lnTo>
                  <a:lnTo>
                    <a:pt x="15875" y="1516888"/>
                  </a:lnTo>
                  <a:lnTo>
                    <a:pt x="7937" y="1516888"/>
                  </a:lnTo>
                  <a:lnTo>
                    <a:pt x="15875" y="1524825"/>
                  </a:lnTo>
                  <a:lnTo>
                    <a:pt x="1630908" y="1524825"/>
                  </a:lnTo>
                  <a:lnTo>
                    <a:pt x="1630629" y="1526882"/>
                  </a:lnTo>
                  <a:lnTo>
                    <a:pt x="1629841" y="1528800"/>
                  </a:lnTo>
                  <a:lnTo>
                    <a:pt x="1628584" y="1530438"/>
                  </a:lnTo>
                  <a:lnTo>
                    <a:pt x="1626933" y="1531708"/>
                  </a:lnTo>
                  <a:lnTo>
                    <a:pt x="1625015" y="1532496"/>
                  </a:lnTo>
                  <a:lnTo>
                    <a:pt x="1622971" y="1532763"/>
                  </a:lnTo>
                  <a:close/>
                </a:path>
                <a:path w="1631315" h="1532890">
                  <a:moveTo>
                    <a:pt x="1615033" y="1524825"/>
                  </a:moveTo>
                  <a:lnTo>
                    <a:pt x="1615033" y="0"/>
                  </a:lnTo>
                  <a:lnTo>
                    <a:pt x="1630908" y="0"/>
                  </a:lnTo>
                  <a:lnTo>
                    <a:pt x="1630908" y="1516888"/>
                  </a:lnTo>
                  <a:lnTo>
                    <a:pt x="1622971" y="1516888"/>
                  </a:lnTo>
                  <a:lnTo>
                    <a:pt x="1615033" y="1524825"/>
                  </a:lnTo>
                  <a:close/>
                </a:path>
                <a:path w="1631315" h="1532890">
                  <a:moveTo>
                    <a:pt x="15875" y="1524825"/>
                  </a:moveTo>
                  <a:lnTo>
                    <a:pt x="7937" y="1516888"/>
                  </a:lnTo>
                  <a:lnTo>
                    <a:pt x="15875" y="1516888"/>
                  </a:lnTo>
                  <a:lnTo>
                    <a:pt x="15875" y="1524825"/>
                  </a:lnTo>
                  <a:close/>
                </a:path>
                <a:path w="1631315" h="1532890">
                  <a:moveTo>
                    <a:pt x="1615033" y="1524825"/>
                  </a:moveTo>
                  <a:lnTo>
                    <a:pt x="15875" y="1524825"/>
                  </a:lnTo>
                  <a:lnTo>
                    <a:pt x="15875" y="1516888"/>
                  </a:lnTo>
                  <a:lnTo>
                    <a:pt x="1615033" y="1516888"/>
                  </a:lnTo>
                  <a:lnTo>
                    <a:pt x="1615033" y="1524825"/>
                  </a:lnTo>
                  <a:close/>
                </a:path>
                <a:path w="1631315" h="1532890">
                  <a:moveTo>
                    <a:pt x="1630908" y="1524825"/>
                  </a:moveTo>
                  <a:lnTo>
                    <a:pt x="1615033" y="1524825"/>
                  </a:lnTo>
                  <a:lnTo>
                    <a:pt x="1622971" y="1516888"/>
                  </a:lnTo>
                  <a:lnTo>
                    <a:pt x="1630908" y="1516888"/>
                  </a:lnTo>
                  <a:lnTo>
                    <a:pt x="1630908" y="1524825"/>
                  </a:lnTo>
                  <a:close/>
                </a:path>
              </a:pathLst>
            </a:custGeom>
            <a:solidFill>
              <a:srgbClr val="EAE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76907" y="1628952"/>
            <a:ext cx="9836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latin typeface="Verdana"/>
                <a:cs typeface="Verdana"/>
              </a:rPr>
              <a:t>-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Offline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26101" y="1628952"/>
            <a:ext cx="10534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0" dirty="0">
                <a:latin typeface="Verdana"/>
                <a:cs typeface="Verdana"/>
              </a:rPr>
              <a:t>low-</a:t>
            </a:r>
            <a:r>
              <a:rPr sz="2000" spc="-20" dirty="0">
                <a:latin typeface="Verdana"/>
                <a:cs typeface="Verdana"/>
              </a:rPr>
              <a:t>cost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7187" y="1640160"/>
            <a:ext cx="1421765" cy="6172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09550" indent="-209550">
              <a:lnSpc>
                <a:spcPct val="100000"/>
              </a:lnSpc>
              <a:spcBef>
                <a:spcPts val="15"/>
              </a:spcBef>
            </a:pPr>
            <a:r>
              <a:rPr sz="2000" spc="-265" dirty="0">
                <a:latin typeface="Verdana"/>
                <a:cs typeface="Verdana"/>
              </a:rPr>
              <a:t>-</a:t>
            </a:r>
            <a:r>
              <a:rPr sz="2000" spc="105" dirty="0">
                <a:latin typeface="Verdana"/>
                <a:cs typeface="Verdana"/>
              </a:rPr>
              <a:t>capable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&amp; </a:t>
            </a:r>
            <a:r>
              <a:rPr sz="2000" spc="-10" dirty="0">
                <a:latin typeface="Verdana"/>
                <a:cs typeface="Verdana"/>
              </a:rPr>
              <a:t>platforms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9857" y="2488665"/>
            <a:ext cx="1574165" cy="1043126"/>
            <a:chOff x="5096357" y="1619808"/>
            <a:chExt cx="1631314" cy="1631314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4295" y="1627746"/>
              <a:ext cx="1615020" cy="161503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96357" y="1619808"/>
              <a:ext cx="1631314" cy="1631314"/>
            </a:xfrm>
            <a:custGeom>
              <a:avLst/>
              <a:gdLst/>
              <a:ahLst/>
              <a:cxnLst/>
              <a:rect l="l" t="t" r="r" b="b"/>
              <a:pathLst>
                <a:path w="1631315" h="1631314">
                  <a:moveTo>
                    <a:pt x="1622971" y="1630908"/>
                  </a:moveTo>
                  <a:lnTo>
                    <a:pt x="7937" y="1630908"/>
                  </a:lnTo>
                  <a:lnTo>
                    <a:pt x="5880" y="1630641"/>
                  </a:lnTo>
                  <a:lnTo>
                    <a:pt x="0" y="1622971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1622971" y="0"/>
                  </a:lnTo>
                  <a:lnTo>
                    <a:pt x="1630908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1615033"/>
                  </a:lnTo>
                  <a:lnTo>
                    <a:pt x="7937" y="1615033"/>
                  </a:lnTo>
                  <a:lnTo>
                    <a:pt x="15875" y="1622971"/>
                  </a:lnTo>
                  <a:lnTo>
                    <a:pt x="1630908" y="1622971"/>
                  </a:lnTo>
                  <a:lnTo>
                    <a:pt x="1630629" y="1625028"/>
                  </a:lnTo>
                  <a:lnTo>
                    <a:pt x="1629841" y="1626933"/>
                  </a:lnTo>
                  <a:lnTo>
                    <a:pt x="1628584" y="1628584"/>
                  </a:lnTo>
                  <a:lnTo>
                    <a:pt x="1626933" y="1629841"/>
                  </a:lnTo>
                  <a:lnTo>
                    <a:pt x="1625015" y="1630641"/>
                  </a:lnTo>
                  <a:lnTo>
                    <a:pt x="1622971" y="1630908"/>
                  </a:lnTo>
                  <a:close/>
                </a:path>
                <a:path w="1631315" h="163131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1631315" h="1631314">
                  <a:moveTo>
                    <a:pt x="1615033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1615033" y="7937"/>
                  </a:lnTo>
                  <a:lnTo>
                    <a:pt x="1615033" y="15875"/>
                  </a:lnTo>
                  <a:close/>
                </a:path>
                <a:path w="1631315" h="1631314">
                  <a:moveTo>
                    <a:pt x="1615033" y="1622971"/>
                  </a:moveTo>
                  <a:lnTo>
                    <a:pt x="1615033" y="7937"/>
                  </a:lnTo>
                  <a:lnTo>
                    <a:pt x="1622971" y="15875"/>
                  </a:lnTo>
                  <a:lnTo>
                    <a:pt x="1630908" y="15875"/>
                  </a:lnTo>
                  <a:lnTo>
                    <a:pt x="1630908" y="1615033"/>
                  </a:lnTo>
                  <a:lnTo>
                    <a:pt x="1622971" y="1615033"/>
                  </a:lnTo>
                  <a:lnTo>
                    <a:pt x="1615033" y="1622971"/>
                  </a:lnTo>
                  <a:close/>
                </a:path>
                <a:path w="1631315" h="1631314">
                  <a:moveTo>
                    <a:pt x="1630908" y="15875"/>
                  </a:moveTo>
                  <a:lnTo>
                    <a:pt x="1622971" y="15875"/>
                  </a:lnTo>
                  <a:lnTo>
                    <a:pt x="1615033" y="7937"/>
                  </a:lnTo>
                  <a:lnTo>
                    <a:pt x="1630908" y="7937"/>
                  </a:lnTo>
                  <a:lnTo>
                    <a:pt x="1630908" y="15875"/>
                  </a:lnTo>
                  <a:close/>
                </a:path>
                <a:path w="1631315" h="1631314">
                  <a:moveTo>
                    <a:pt x="15875" y="1622971"/>
                  </a:moveTo>
                  <a:lnTo>
                    <a:pt x="7937" y="1615033"/>
                  </a:lnTo>
                  <a:lnTo>
                    <a:pt x="15875" y="1615033"/>
                  </a:lnTo>
                  <a:lnTo>
                    <a:pt x="15875" y="1622971"/>
                  </a:lnTo>
                  <a:close/>
                </a:path>
                <a:path w="1631315" h="1631314">
                  <a:moveTo>
                    <a:pt x="1615033" y="1622971"/>
                  </a:moveTo>
                  <a:lnTo>
                    <a:pt x="15875" y="1622971"/>
                  </a:lnTo>
                  <a:lnTo>
                    <a:pt x="15875" y="1615033"/>
                  </a:lnTo>
                  <a:lnTo>
                    <a:pt x="1615033" y="1615033"/>
                  </a:lnTo>
                  <a:lnTo>
                    <a:pt x="1615033" y="1622971"/>
                  </a:lnTo>
                  <a:close/>
                </a:path>
                <a:path w="1631315" h="1631314">
                  <a:moveTo>
                    <a:pt x="1630908" y="1622971"/>
                  </a:moveTo>
                  <a:lnTo>
                    <a:pt x="1615033" y="1622971"/>
                  </a:lnTo>
                  <a:lnTo>
                    <a:pt x="1622971" y="1615033"/>
                  </a:lnTo>
                  <a:lnTo>
                    <a:pt x="1630908" y="1615033"/>
                  </a:lnTo>
                  <a:lnTo>
                    <a:pt x="1630908" y="1622971"/>
                  </a:lnTo>
                  <a:close/>
                </a:path>
              </a:pathLst>
            </a:custGeom>
            <a:solidFill>
              <a:srgbClr val="EAE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73082" y="3730108"/>
            <a:ext cx="34651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1905" marR="5080" indent="-1259205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latin typeface="Verdana"/>
                <a:cs typeface="Verdana"/>
              </a:rPr>
              <a:t>-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Ethical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data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management systems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524999" y="2373844"/>
            <a:ext cx="1233153" cy="1227404"/>
            <a:chOff x="9313392" y="1619808"/>
            <a:chExt cx="1631314" cy="1631314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1330" y="1627746"/>
              <a:ext cx="1614893" cy="16150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13392" y="1619808"/>
              <a:ext cx="1631314" cy="1631314"/>
            </a:xfrm>
            <a:custGeom>
              <a:avLst/>
              <a:gdLst/>
              <a:ahLst/>
              <a:cxnLst/>
              <a:rect l="l" t="t" r="r" b="b"/>
              <a:pathLst>
                <a:path w="1631315" h="1631314">
                  <a:moveTo>
                    <a:pt x="1622971" y="1630908"/>
                  </a:moveTo>
                  <a:lnTo>
                    <a:pt x="7937" y="1630908"/>
                  </a:lnTo>
                  <a:lnTo>
                    <a:pt x="5880" y="1630641"/>
                  </a:lnTo>
                  <a:lnTo>
                    <a:pt x="0" y="1622971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1622971" y="0"/>
                  </a:lnTo>
                  <a:lnTo>
                    <a:pt x="1630908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1615033"/>
                  </a:lnTo>
                  <a:lnTo>
                    <a:pt x="7937" y="1615033"/>
                  </a:lnTo>
                  <a:lnTo>
                    <a:pt x="15875" y="1622971"/>
                  </a:lnTo>
                  <a:lnTo>
                    <a:pt x="1630908" y="1622971"/>
                  </a:lnTo>
                  <a:lnTo>
                    <a:pt x="1630629" y="1625028"/>
                  </a:lnTo>
                  <a:lnTo>
                    <a:pt x="1629841" y="1626933"/>
                  </a:lnTo>
                  <a:lnTo>
                    <a:pt x="1628584" y="1628584"/>
                  </a:lnTo>
                  <a:lnTo>
                    <a:pt x="1626933" y="1629841"/>
                  </a:lnTo>
                  <a:lnTo>
                    <a:pt x="1625015" y="1630641"/>
                  </a:lnTo>
                  <a:lnTo>
                    <a:pt x="1622971" y="1630908"/>
                  </a:lnTo>
                  <a:close/>
                </a:path>
                <a:path w="1631315" h="163131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1631315" h="1631314">
                  <a:moveTo>
                    <a:pt x="1615033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1615033" y="7937"/>
                  </a:lnTo>
                  <a:lnTo>
                    <a:pt x="1615033" y="15875"/>
                  </a:lnTo>
                  <a:close/>
                </a:path>
                <a:path w="1631315" h="1631314">
                  <a:moveTo>
                    <a:pt x="1615033" y="1622971"/>
                  </a:moveTo>
                  <a:lnTo>
                    <a:pt x="1615033" y="7937"/>
                  </a:lnTo>
                  <a:lnTo>
                    <a:pt x="1622971" y="15875"/>
                  </a:lnTo>
                  <a:lnTo>
                    <a:pt x="1630908" y="15875"/>
                  </a:lnTo>
                  <a:lnTo>
                    <a:pt x="1630908" y="1615033"/>
                  </a:lnTo>
                  <a:lnTo>
                    <a:pt x="1622971" y="1615033"/>
                  </a:lnTo>
                  <a:lnTo>
                    <a:pt x="1615033" y="1622971"/>
                  </a:lnTo>
                  <a:close/>
                </a:path>
                <a:path w="1631315" h="1631314">
                  <a:moveTo>
                    <a:pt x="1630908" y="15875"/>
                  </a:moveTo>
                  <a:lnTo>
                    <a:pt x="1622971" y="15875"/>
                  </a:lnTo>
                  <a:lnTo>
                    <a:pt x="1615033" y="7937"/>
                  </a:lnTo>
                  <a:lnTo>
                    <a:pt x="1630908" y="7937"/>
                  </a:lnTo>
                  <a:lnTo>
                    <a:pt x="1630908" y="15875"/>
                  </a:lnTo>
                  <a:close/>
                </a:path>
                <a:path w="1631315" h="1631314">
                  <a:moveTo>
                    <a:pt x="15875" y="1622971"/>
                  </a:moveTo>
                  <a:lnTo>
                    <a:pt x="7937" y="1615033"/>
                  </a:lnTo>
                  <a:lnTo>
                    <a:pt x="15875" y="1615033"/>
                  </a:lnTo>
                  <a:lnTo>
                    <a:pt x="15875" y="1622971"/>
                  </a:lnTo>
                  <a:close/>
                </a:path>
                <a:path w="1631315" h="1631314">
                  <a:moveTo>
                    <a:pt x="1615033" y="1622971"/>
                  </a:moveTo>
                  <a:lnTo>
                    <a:pt x="15875" y="1622971"/>
                  </a:lnTo>
                  <a:lnTo>
                    <a:pt x="15875" y="1615033"/>
                  </a:lnTo>
                  <a:lnTo>
                    <a:pt x="1615033" y="1615033"/>
                  </a:lnTo>
                  <a:lnTo>
                    <a:pt x="1615033" y="1622971"/>
                  </a:lnTo>
                  <a:close/>
                </a:path>
                <a:path w="1631315" h="1631314">
                  <a:moveTo>
                    <a:pt x="1630908" y="1622971"/>
                  </a:moveTo>
                  <a:lnTo>
                    <a:pt x="1615033" y="1622971"/>
                  </a:lnTo>
                  <a:lnTo>
                    <a:pt x="1622971" y="1615033"/>
                  </a:lnTo>
                  <a:lnTo>
                    <a:pt x="1630908" y="1615033"/>
                  </a:lnTo>
                  <a:lnTo>
                    <a:pt x="1630908" y="1622971"/>
                  </a:lnTo>
                  <a:close/>
                </a:path>
              </a:pathLst>
            </a:custGeom>
            <a:solidFill>
              <a:srgbClr val="EAE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54649" y="4121621"/>
            <a:ext cx="26219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9715">
              <a:lnSpc>
                <a:spcPct val="100000"/>
              </a:lnSpc>
              <a:spcBef>
                <a:spcPts val="105"/>
              </a:spcBef>
            </a:pPr>
            <a:r>
              <a:rPr sz="2000" spc="-260" dirty="0">
                <a:latin typeface="Verdana"/>
                <a:cs typeface="Verdana"/>
              </a:rPr>
              <a:t>-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Mobile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apps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for </a:t>
            </a:r>
            <a:r>
              <a:rPr sz="2000" spc="-10" dirty="0">
                <a:latin typeface="Verdana"/>
                <a:cs typeface="Verdana"/>
              </a:rPr>
              <a:t>psychosocial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support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95544" y="4516359"/>
            <a:ext cx="1631314" cy="1631314"/>
            <a:chOff x="7203744" y="3337750"/>
            <a:chExt cx="1631314" cy="1631314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1682" y="3345688"/>
              <a:ext cx="1615033" cy="16149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203744" y="3337750"/>
              <a:ext cx="1631314" cy="1631314"/>
            </a:xfrm>
            <a:custGeom>
              <a:avLst/>
              <a:gdLst/>
              <a:ahLst/>
              <a:cxnLst/>
              <a:rect l="l" t="t" r="r" b="b"/>
              <a:pathLst>
                <a:path w="1631315" h="1631314">
                  <a:moveTo>
                    <a:pt x="1622983" y="1630908"/>
                  </a:moveTo>
                  <a:lnTo>
                    <a:pt x="7937" y="1630908"/>
                  </a:lnTo>
                  <a:lnTo>
                    <a:pt x="5892" y="1630641"/>
                  </a:lnTo>
                  <a:lnTo>
                    <a:pt x="0" y="1622971"/>
                  </a:lnTo>
                  <a:lnTo>
                    <a:pt x="0" y="7937"/>
                  </a:lnTo>
                  <a:lnTo>
                    <a:pt x="7937" y="0"/>
                  </a:lnTo>
                  <a:lnTo>
                    <a:pt x="1622983" y="0"/>
                  </a:lnTo>
                  <a:lnTo>
                    <a:pt x="1630921" y="7937"/>
                  </a:lnTo>
                  <a:lnTo>
                    <a:pt x="15875" y="7937"/>
                  </a:lnTo>
                  <a:lnTo>
                    <a:pt x="7937" y="15875"/>
                  </a:lnTo>
                  <a:lnTo>
                    <a:pt x="15875" y="15875"/>
                  </a:lnTo>
                  <a:lnTo>
                    <a:pt x="15875" y="1615033"/>
                  </a:lnTo>
                  <a:lnTo>
                    <a:pt x="7937" y="1615033"/>
                  </a:lnTo>
                  <a:lnTo>
                    <a:pt x="15875" y="1622971"/>
                  </a:lnTo>
                  <a:lnTo>
                    <a:pt x="1630921" y="1622971"/>
                  </a:lnTo>
                  <a:lnTo>
                    <a:pt x="1630641" y="1625028"/>
                  </a:lnTo>
                  <a:lnTo>
                    <a:pt x="1629854" y="1626946"/>
                  </a:lnTo>
                  <a:lnTo>
                    <a:pt x="1628584" y="1628584"/>
                  </a:lnTo>
                  <a:lnTo>
                    <a:pt x="1626946" y="1629854"/>
                  </a:lnTo>
                  <a:lnTo>
                    <a:pt x="1625028" y="1630641"/>
                  </a:lnTo>
                  <a:lnTo>
                    <a:pt x="1622983" y="1630908"/>
                  </a:lnTo>
                  <a:close/>
                </a:path>
                <a:path w="1631315" h="1631314">
                  <a:moveTo>
                    <a:pt x="15875" y="15875"/>
                  </a:moveTo>
                  <a:lnTo>
                    <a:pt x="7937" y="15875"/>
                  </a:lnTo>
                  <a:lnTo>
                    <a:pt x="15875" y="7937"/>
                  </a:lnTo>
                  <a:lnTo>
                    <a:pt x="15875" y="15875"/>
                  </a:lnTo>
                  <a:close/>
                </a:path>
                <a:path w="1631315" h="1631314">
                  <a:moveTo>
                    <a:pt x="1615046" y="15875"/>
                  </a:moveTo>
                  <a:lnTo>
                    <a:pt x="15875" y="15875"/>
                  </a:lnTo>
                  <a:lnTo>
                    <a:pt x="15875" y="7937"/>
                  </a:lnTo>
                  <a:lnTo>
                    <a:pt x="1615046" y="7937"/>
                  </a:lnTo>
                  <a:lnTo>
                    <a:pt x="1615046" y="15875"/>
                  </a:lnTo>
                  <a:close/>
                </a:path>
                <a:path w="1631315" h="1631314">
                  <a:moveTo>
                    <a:pt x="1615046" y="1622971"/>
                  </a:moveTo>
                  <a:lnTo>
                    <a:pt x="1615046" y="7937"/>
                  </a:lnTo>
                  <a:lnTo>
                    <a:pt x="1622983" y="15875"/>
                  </a:lnTo>
                  <a:lnTo>
                    <a:pt x="1630921" y="15875"/>
                  </a:lnTo>
                  <a:lnTo>
                    <a:pt x="1630921" y="1615033"/>
                  </a:lnTo>
                  <a:lnTo>
                    <a:pt x="1622983" y="1615033"/>
                  </a:lnTo>
                  <a:lnTo>
                    <a:pt x="1615046" y="1622971"/>
                  </a:lnTo>
                  <a:close/>
                </a:path>
                <a:path w="1631315" h="1631314">
                  <a:moveTo>
                    <a:pt x="1630921" y="15875"/>
                  </a:moveTo>
                  <a:lnTo>
                    <a:pt x="1622983" y="15875"/>
                  </a:lnTo>
                  <a:lnTo>
                    <a:pt x="1615046" y="7937"/>
                  </a:lnTo>
                  <a:lnTo>
                    <a:pt x="1630921" y="7937"/>
                  </a:lnTo>
                  <a:lnTo>
                    <a:pt x="1630921" y="15875"/>
                  </a:lnTo>
                  <a:close/>
                </a:path>
                <a:path w="1631315" h="1631314">
                  <a:moveTo>
                    <a:pt x="15875" y="1622971"/>
                  </a:moveTo>
                  <a:lnTo>
                    <a:pt x="7937" y="1615033"/>
                  </a:lnTo>
                  <a:lnTo>
                    <a:pt x="15875" y="1615033"/>
                  </a:lnTo>
                  <a:lnTo>
                    <a:pt x="15875" y="1622971"/>
                  </a:lnTo>
                  <a:close/>
                </a:path>
                <a:path w="1631315" h="1631314">
                  <a:moveTo>
                    <a:pt x="1615046" y="1622971"/>
                  </a:moveTo>
                  <a:lnTo>
                    <a:pt x="15875" y="1622971"/>
                  </a:lnTo>
                  <a:lnTo>
                    <a:pt x="15875" y="1615033"/>
                  </a:lnTo>
                  <a:lnTo>
                    <a:pt x="1615046" y="1615033"/>
                  </a:lnTo>
                  <a:lnTo>
                    <a:pt x="1615046" y="1622971"/>
                  </a:lnTo>
                  <a:close/>
                </a:path>
                <a:path w="1631315" h="1631314">
                  <a:moveTo>
                    <a:pt x="1630921" y="1622971"/>
                  </a:moveTo>
                  <a:lnTo>
                    <a:pt x="1615046" y="1622971"/>
                  </a:lnTo>
                  <a:lnTo>
                    <a:pt x="1622983" y="1615033"/>
                  </a:lnTo>
                  <a:lnTo>
                    <a:pt x="1630921" y="1615033"/>
                  </a:lnTo>
                  <a:lnTo>
                    <a:pt x="1630921" y="1622971"/>
                  </a:lnTo>
                  <a:close/>
                </a:path>
              </a:pathLst>
            </a:custGeom>
            <a:solidFill>
              <a:srgbClr val="EAE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73082" y="6184447"/>
            <a:ext cx="34702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5"/>
              </a:spcBef>
              <a:buChar char="•"/>
              <a:tabLst>
                <a:tab pos="361315" algn="l"/>
              </a:tabLst>
            </a:pPr>
            <a:r>
              <a:rPr sz="2000" spc="-35" dirty="0">
                <a:latin typeface="Verdana"/>
                <a:cs typeface="Verdana"/>
              </a:rPr>
              <a:t>Centralised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digital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records 	</a:t>
            </a:r>
            <a:r>
              <a:rPr sz="2000" dirty="0">
                <a:latin typeface="Verdana"/>
                <a:cs typeface="Verdana"/>
              </a:rPr>
              <a:t>reduce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fragmentation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695" rIns="0" bIns="0" rtlCol="0">
            <a:spAutoFit/>
          </a:bodyPr>
          <a:lstStyle/>
          <a:p>
            <a:pPr marL="1055370">
              <a:lnSpc>
                <a:spcPct val="100000"/>
              </a:lnSpc>
              <a:spcBef>
                <a:spcPts val="105"/>
              </a:spcBef>
            </a:pPr>
            <a:r>
              <a:rPr sz="3500" spc="-160" dirty="0"/>
              <a:t>Preliminary</a:t>
            </a:r>
            <a:r>
              <a:rPr sz="3500" spc="-250" dirty="0"/>
              <a:t> </a:t>
            </a:r>
            <a:r>
              <a:rPr sz="3500" spc="-145" dirty="0"/>
              <a:t>Findings</a:t>
            </a:r>
            <a:r>
              <a:rPr sz="3500" spc="-250" dirty="0"/>
              <a:t> </a:t>
            </a:r>
            <a:r>
              <a:rPr sz="3500" spc="-275" dirty="0"/>
              <a:t>(2/2)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147" y="2164391"/>
            <a:ext cx="1905000" cy="17282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49247" y="4188510"/>
            <a:ext cx="12319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indent="-122555">
              <a:lnSpc>
                <a:spcPct val="100000"/>
              </a:lnSpc>
              <a:spcBef>
                <a:spcPts val="95"/>
              </a:spcBef>
              <a:buSzPct val="68750"/>
              <a:buChar char="•"/>
              <a:tabLst>
                <a:tab pos="135255" algn="l"/>
              </a:tabLst>
            </a:pPr>
            <a:r>
              <a:rPr sz="1600" spc="-85" dirty="0">
                <a:latin typeface="Verdana"/>
                <a:cs typeface="Verdana"/>
              </a:rPr>
              <a:t>Training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ga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5713" y="4188510"/>
            <a:ext cx="12465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latin typeface="Verdana"/>
                <a:cs typeface="Verdana"/>
              </a:rPr>
              <a:t>acy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in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social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6844" y="4198895"/>
            <a:ext cx="2280017" cy="49275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59410" indent="-359410">
              <a:lnSpc>
                <a:spcPct val="100000"/>
              </a:lnSpc>
              <a:spcBef>
                <a:spcPts val="5"/>
              </a:spcBef>
            </a:pPr>
            <a:r>
              <a:rPr sz="1600" spc="-155" dirty="0">
                <a:latin typeface="Verdana"/>
                <a:cs typeface="Verdana"/>
              </a:rPr>
              <a:t>ps: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Need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for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digital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liter </a:t>
            </a:r>
            <a:r>
              <a:rPr sz="1600" spc="-75" dirty="0">
                <a:latin typeface="Verdana"/>
                <a:cs typeface="Verdana"/>
              </a:rPr>
              <a:t>work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education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6866" y="2277663"/>
            <a:ext cx="2015960" cy="15016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25906" y="4187240"/>
            <a:ext cx="11169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105"/>
              </a:spcBef>
              <a:buChar char="•"/>
              <a:tabLst>
                <a:tab pos="168910" algn="l"/>
              </a:tabLst>
            </a:pPr>
            <a:r>
              <a:rPr sz="1400" dirty="0">
                <a:latin typeface="Verdana"/>
                <a:cs typeface="Verdana"/>
              </a:rPr>
              <a:t>Practical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b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59656" y="4187240"/>
            <a:ext cx="11074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efficiency,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&amp;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29536" y="4198895"/>
            <a:ext cx="2193290" cy="432434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56870" indent="-356870">
              <a:lnSpc>
                <a:spcPct val="100000"/>
              </a:lnSpc>
              <a:spcBef>
                <a:spcPts val="10"/>
              </a:spcBef>
            </a:pPr>
            <a:r>
              <a:rPr sz="1400" spc="-80" dirty="0">
                <a:latin typeface="Verdana"/>
                <a:cs typeface="Verdana"/>
              </a:rPr>
              <a:t>enefits: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improved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access, </a:t>
            </a:r>
            <a:r>
              <a:rPr sz="1400" spc="-40" dirty="0">
                <a:latin typeface="Verdana"/>
                <a:cs typeface="Verdana"/>
              </a:rPr>
              <a:t>continuity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care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800" y="4800600"/>
            <a:ext cx="1833256" cy="13091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56538" y="6214922"/>
            <a:ext cx="48977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050">
              <a:lnSpc>
                <a:spcPct val="100000"/>
              </a:lnSpc>
              <a:spcBef>
                <a:spcPts val="95"/>
              </a:spcBef>
              <a:buSzPct val="81250"/>
              <a:buChar char="•"/>
              <a:tabLst>
                <a:tab pos="1764664" algn="l"/>
              </a:tabLst>
            </a:pPr>
            <a:r>
              <a:rPr sz="1600" spc="-35" dirty="0">
                <a:latin typeface="Verdana"/>
                <a:cs typeface="Verdana"/>
              </a:rPr>
              <a:t>Ethical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alignment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ensures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equity,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confidentiality, 	</a:t>
            </a:r>
            <a:r>
              <a:rPr sz="1600" spc="55" dirty="0">
                <a:latin typeface="Verdana"/>
                <a:cs typeface="Verdana"/>
              </a:rPr>
              <a:t>and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inclusivity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8593" y="4822283"/>
            <a:ext cx="1833256" cy="130911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40816" y="6215557"/>
            <a:ext cx="461010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050">
              <a:lnSpc>
                <a:spcPct val="100000"/>
              </a:lnSpc>
              <a:spcBef>
                <a:spcPts val="95"/>
              </a:spcBef>
              <a:buChar char="•"/>
              <a:tabLst>
                <a:tab pos="1787525" algn="l"/>
              </a:tabLst>
            </a:pPr>
            <a:r>
              <a:rPr sz="1300" spc="-20" dirty="0">
                <a:latin typeface="Verdana"/>
                <a:cs typeface="Verdana"/>
              </a:rPr>
              <a:t>Technology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as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105" dirty="0">
                <a:latin typeface="Verdana"/>
                <a:cs typeface="Verdana"/>
              </a:rPr>
              <a:t>a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transformative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enabler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when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rooted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in 	</a:t>
            </a:r>
            <a:r>
              <a:rPr sz="1300" dirty="0">
                <a:latin typeface="Verdana"/>
                <a:cs typeface="Verdana"/>
              </a:rPr>
              <a:t>local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realities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372" y="652043"/>
            <a:ext cx="22815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b="1" spc="-110" dirty="0">
                <a:latin typeface="Tahoma"/>
                <a:cs typeface="Tahoma"/>
              </a:rPr>
              <a:t>Contribution </a:t>
            </a:r>
            <a:r>
              <a:rPr sz="3000" b="1" spc="-380" dirty="0">
                <a:latin typeface="Tahoma"/>
                <a:cs typeface="Tahoma"/>
              </a:rPr>
              <a:t>&amp; </a:t>
            </a:r>
            <a:r>
              <a:rPr sz="3000" b="1" spc="-100" dirty="0">
                <a:latin typeface="Tahoma"/>
                <a:cs typeface="Tahoma"/>
              </a:rPr>
              <a:t>Implications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7265" y="599389"/>
            <a:ext cx="7543088" cy="6200368"/>
            <a:chOff x="4637265" y="599389"/>
            <a:chExt cx="7543088" cy="620036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4845" y="5638800"/>
              <a:ext cx="4445508" cy="11609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265" y="599389"/>
              <a:ext cx="6930110" cy="125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7265" y="1543786"/>
              <a:ext cx="6930110" cy="125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7265" y="2488196"/>
              <a:ext cx="6930110" cy="1256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7265" y="3432594"/>
              <a:ext cx="6930110" cy="1256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78121" y="695236"/>
            <a:ext cx="6428105" cy="359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100"/>
              </a:spcBef>
              <a:buChar char="•"/>
              <a:tabLst>
                <a:tab pos="281940" algn="l"/>
              </a:tabLst>
            </a:pPr>
            <a:r>
              <a:rPr sz="2400" spc="-125" dirty="0">
                <a:latin typeface="Verdana"/>
                <a:cs typeface="Verdana"/>
              </a:rPr>
              <a:t>Supports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inclusive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digital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transformation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in </a:t>
            </a:r>
            <a:r>
              <a:rPr sz="2400" spc="-20" dirty="0">
                <a:latin typeface="Verdana"/>
                <a:cs typeface="Verdana"/>
              </a:rPr>
              <a:t>social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work</a:t>
            </a:r>
            <a:endParaRPr sz="2400">
              <a:latin typeface="Verdana"/>
              <a:cs typeface="Verdana"/>
            </a:endParaRPr>
          </a:p>
          <a:p>
            <a:pPr marL="12700" marR="256540" indent="269240">
              <a:lnSpc>
                <a:spcPct val="100000"/>
              </a:lnSpc>
              <a:spcBef>
                <a:spcPts val="1675"/>
              </a:spcBef>
              <a:buChar char="•"/>
              <a:tabLst>
                <a:tab pos="281940" algn="l"/>
              </a:tabLst>
            </a:pPr>
            <a:r>
              <a:rPr sz="2400" spc="-80" dirty="0">
                <a:latin typeface="Verdana"/>
                <a:cs typeface="Verdana"/>
              </a:rPr>
              <a:t>Provides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practical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strategies </a:t>
            </a:r>
            <a:r>
              <a:rPr sz="2400" spc="-110" dirty="0">
                <a:latin typeface="Verdana"/>
                <a:cs typeface="Verdana"/>
              </a:rPr>
              <a:t>for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NGOs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&amp; public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services</a:t>
            </a:r>
            <a:endParaRPr sz="2400">
              <a:latin typeface="Verdana"/>
              <a:cs typeface="Verdana"/>
            </a:endParaRPr>
          </a:p>
          <a:p>
            <a:pPr marL="12700" marR="667385" indent="269240">
              <a:lnSpc>
                <a:spcPct val="100000"/>
              </a:lnSpc>
              <a:spcBef>
                <a:spcPts val="1675"/>
              </a:spcBef>
              <a:buChar char="•"/>
              <a:tabLst>
                <a:tab pos="281940" algn="l"/>
              </a:tabLst>
            </a:pPr>
            <a:r>
              <a:rPr sz="2400" spc="45" dirty="0">
                <a:latin typeface="Verdana"/>
                <a:cs typeface="Verdana"/>
              </a:rPr>
              <a:t>Advances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justice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and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sustainability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in </a:t>
            </a:r>
            <a:r>
              <a:rPr sz="2400" spc="40" dirty="0">
                <a:latin typeface="Verdana"/>
                <a:cs typeface="Verdana"/>
              </a:rPr>
              <a:t>practice</a:t>
            </a:r>
            <a:endParaRPr sz="2400">
              <a:latin typeface="Verdana"/>
              <a:cs typeface="Verdana"/>
            </a:endParaRPr>
          </a:p>
          <a:p>
            <a:pPr marL="12700" marR="1144905" indent="269240">
              <a:lnSpc>
                <a:spcPct val="100000"/>
              </a:lnSpc>
              <a:spcBef>
                <a:spcPts val="1675"/>
              </a:spcBef>
              <a:buChar char="•"/>
              <a:tabLst>
                <a:tab pos="281940" algn="l"/>
              </a:tabLst>
            </a:pPr>
            <a:r>
              <a:rPr sz="2400" spc="-25" dirty="0">
                <a:latin typeface="Verdana"/>
                <a:cs typeface="Verdana"/>
              </a:rPr>
              <a:t>Encourages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policy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alignment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with </a:t>
            </a:r>
            <a:r>
              <a:rPr sz="2400" spc="-130" dirty="0">
                <a:latin typeface="Verdana"/>
                <a:cs typeface="Verdana"/>
              </a:rPr>
              <a:t>grassroots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needs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6551" y="2057400"/>
            <a:ext cx="9449435" cy="336502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 algn="l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Ø"/>
            </a:pPr>
            <a:r>
              <a:rPr sz="2400" b="1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South</a:t>
            </a:r>
            <a:r>
              <a:rPr sz="2400" b="1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African-</a:t>
            </a:r>
            <a:r>
              <a:rPr sz="24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Based</a:t>
            </a:r>
            <a:r>
              <a:rPr sz="2400" b="1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App</a:t>
            </a:r>
            <a:r>
              <a:rPr sz="2400" b="1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Development</a:t>
            </a:r>
            <a:endParaRPr lang="en-ZA" sz="2400" spc="-1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5600" indent="-342900" algn="l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Data</a:t>
            </a:r>
            <a:r>
              <a:rPr sz="2400" b="1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Sovereignty</a:t>
            </a:r>
            <a:r>
              <a:rPr sz="24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:</a:t>
            </a:r>
            <a:r>
              <a:rPr sz="24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Keeps</a:t>
            </a:r>
            <a:r>
              <a:rPr sz="24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sensitive</a:t>
            </a:r>
            <a:r>
              <a:rPr sz="24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mental</a:t>
            </a:r>
            <a:r>
              <a:rPr sz="24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health</a:t>
            </a:r>
            <a:r>
              <a:rPr sz="24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data</a:t>
            </a:r>
            <a:r>
              <a:rPr lang="en-ZA" sz="2400" spc="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within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400" spc="-20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</a:t>
            </a:r>
            <a:r>
              <a:rPr sz="24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borders,</a:t>
            </a:r>
            <a:r>
              <a:rPr sz="2400" spc="2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aligning</a:t>
            </a:r>
            <a:r>
              <a:rPr sz="2400" spc="2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400" spc="2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 </a:t>
            </a:r>
            <a:r>
              <a:rPr sz="2400" spc="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Government</a:t>
            </a:r>
            <a:r>
              <a:rPr sz="2400" spc="-2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Policy</a:t>
            </a:r>
            <a:r>
              <a:rPr sz="2400" spc="-2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Framework</a:t>
            </a:r>
            <a:r>
              <a:rPr sz="2400" spc="3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data</a:t>
            </a:r>
            <a:r>
              <a:rPr sz="2400" spc="-2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governance </a:t>
            </a:r>
            <a:r>
              <a:rPr sz="24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frameworks</a:t>
            </a:r>
            <a:r>
              <a:rPr sz="24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spc="-1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POPIA</a:t>
            </a:r>
            <a:r>
              <a:rPr sz="24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compliance</a:t>
            </a:r>
            <a:r>
              <a:rPr sz="2400" spc="-2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requirements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 algn="l">
              <a:lnSpc>
                <a:spcPct val="99600"/>
              </a:lnSpc>
              <a:spcBef>
                <a:spcPts val="1040"/>
              </a:spcBef>
              <a:buFont typeface="Wingdings" panose="05000000000000000000" pitchFamily="2" charset="2"/>
              <a:buChar char="Ø"/>
            </a:pPr>
            <a:r>
              <a:rPr sz="24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Local</a:t>
            </a:r>
            <a:r>
              <a:rPr sz="2400" b="1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Context</a:t>
            </a:r>
            <a:r>
              <a:rPr sz="24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:</a:t>
            </a:r>
            <a:r>
              <a:rPr sz="24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Developed</a:t>
            </a:r>
            <a:r>
              <a:rPr sz="24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by</a:t>
            </a:r>
            <a:r>
              <a:rPr sz="24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4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Africans</a:t>
            </a:r>
            <a:r>
              <a:rPr sz="24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who</a:t>
            </a:r>
            <a:r>
              <a:rPr lang="en-ZA" sz="2400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understand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cultural</a:t>
            </a:r>
            <a:r>
              <a:rPr sz="24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nuances,</a:t>
            </a:r>
            <a:r>
              <a:rPr sz="2400"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language</a:t>
            </a:r>
            <a:r>
              <a:rPr sz="2400"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preferences,</a:t>
            </a:r>
            <a:r>
              <a:rPr sz="24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community dynamics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52400" y="0"/>
            <a:ext cx="12344400" cy="6858000"/>
            <a:chOff x="761" y="761"/>
            <a:chExt cx="123444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0945" y="5711564"/>
              <a:ext cx="4014216" cy="1147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Recommendations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667952" y="2072163"/>
            <a:ext cx="8522335" cy="348043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8450" indent="-285750" algn="l">
              <a:lnSpc>
                <a:spcPct val="100000"/>
              </a:lnSpc>
              <a:spcBef>
                <a:spcPts val="819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</a:rPr>
              <a:t>Ekupholeni</a:t>
            </a:r>
            <a:r>
              <a:rPr spc="-2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75" dirty="0">
                <a:latin typeface="Verdana" panose="020B0604030504040204" pitchFamily="34" charset="0"/>
                <a:ea typeface="Verdana" panose="020B0604030504040204" pitchFamily="34" charset="0"/>
              </a:rPr>
              <a:t>Implementation:</a:t>
            </a:r>
          </a:p>
          <a:p>
            <a:pPr marL="355600" marR="5080" indent="-342900" algn="l">
              <a:lnSpc>
                <a:spcPct val="100000"/>
              </a:lnSpc>
              <a:spcBef>
                <a:spcPts val="965"/>
              </a:spcBef>
              <a:buFont typeface="Wingdings" panose="05000000000000000000" pitchFamily="2" charset="2"/>
              <a:buChar char="Ø"/>
            </a:pPr>
            <a:r>
              <a:rPr sz="2400" b="0" spc="-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Partner</a:t>
            </a:r>
            <a:r>
              <a:rPr sz="2400" b="0" spc="-1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400" b="0" spc="-1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400" b="0" spc="-1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</a:t>
            </a:r>
            <a:r>
              <a:rPr sz="2400" b="0" spc="-1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universities</a:t>
            </a:r>
            <a:r>
              <a:rPr sz="2400" b="0" spc="-1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b="0" spc="-1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</a:t>
            </a:r>
            <a:r>
              <a:rPr lang="en-ZA" sz="2400" b="0" spc="-1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hubs for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development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56260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400" b="0" spc="-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Incorporate</a:t>
            </a:r>
            <a:r>
              <a:rPr sz="2400" b="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indigenous</a:t>
            </a:r>
            <a:r>
              <a:rPr sz="2400" b="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healing</a:t>
            </a:r>
            <a:r>
              <a:rPr sz="2400" b="0" spc="-1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practices</a:t>
            </a:r>
            <a:r>
              <a:rPr sz="2400" b="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lang="en-ZA" sz="2400" b="0" spc="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 local </a:t>
            </a:r>
            <a:r>
              <a:rPr sz="24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languages</a:t>
            </a:r>
            <a:r>
              <a:rPr sz="2400" b="0" spc="-1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(isiSotho,</a:t>
            </a:r>
            <a:r>
              <a:rPr sz="2400" b="0" spc="-1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14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Sesotho,</a:t>
            </a:r>
            <a:r>
              <a:rPr sz="2400" b="0" spc="-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Afrikaans)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1557655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400" b="0" spc="-14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Use</a:t>
            </a:r>
            <a:r>
              <a:rPr sz="2400" b="0" spc="-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local</a:t>
            </a:r>
            <a:r>
              <a:rPr sz="2400" b="0" spc="-13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case</a:t>
            </a:r>
            <a:r>
              <a:rPr sz="2400" b="0" spc="-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studies</a:t>
            </a:r>
            <a:r>
              <a:rPr sz="2400" b="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b="0" spc="-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" dirty="0" err="1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culturall</a:t>
            </a:r>
            <a:r>
              <a:rPr lang="en-ZA"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relevant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therapeutic</a:t>
            </a:r>
            <a:r>
              <a:rPr sz="2400" b="0" spc="-1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content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400" b="0" spc="-1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Ensure</a:t>
            </a:r>
            <a:r>
              <a:rPr sz="2400" b="0" spc="-1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6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compliance</a:t>
            </a:r>
            <a:r>
              <a:rPr sz="2400" b="0" spc="-1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400" b="0" spc="-1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400" b="0" spc="-1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</a:t>
            </a:r>
            <a:r>
              <a:rPr sz="2400" b="0" spc="-1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regulations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5" y="384017"/>
            <a:ext cx="12191239" cy="6856730"/>
            <a:chOff x="761" y="761"/>
            <a:chExt cx="12191239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6492" y="5331744"/>
              <a:ext cx="4445508" cy="11041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9951" y="2160269"/>
            <a:ext cx="10036175" cy="315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>
              <a:lnSpc>
                <a:spcPct val="100000"/>
              </a:lnSpc>
              <a:spcBef>
                <a:spcPts val="105"/>
              </a:spcBef>
              <a:buClr>
                <a:srgbClr val="E78612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Social</a:t>
            </a:r>
            <a:r>
              <a:rPr sz="20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work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Verdana"/>
                <a:cs typeface="Verdana"/>
              </a:rPr>
              <a:t>practice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digitalisation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8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20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choice;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20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7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imperative 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justice, 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accessibility,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sustainability.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355600" algn="l"/>
                <a:tab pos="425450" algn="l"/>
              </a:tabLst>
            </a:pP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Ekupholeni,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imperative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translates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into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harnessing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tools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extend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psychosocial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support,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strengthen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community-</a:t>
            </a:r>
            <a:r>
              <a:rPr sz="2000" spc="55" dirty="0">
                <a:solidFill>
                  <a:srgbClr val="404040"/>
                </a:solidFill>
                <a:latin typeface="Verdana"/>
                <a:cs typeface="Verdana"/>
              </a:rPr>
              <a:t>based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 interventions,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bridge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gaps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Verdana"/>
                <a:cs typeface="Verdana"/>
              </a:rPr>
              <a:t>created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inequality.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355600" algn="l"/>
                <a:tab pos="425450" algn="l"/>
              </a:tabLst>
            </a:pPr>
            <a:r>
              <a:rPr sz="2000" spc="-15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way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forward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7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deliberate</a:t>
            </a:r>
            <a:r>
              <a:rPr sz="20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integration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innovation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into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practice, 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ensuring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client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1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left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behind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pursuit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healing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justice.“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 algn="l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ZA" sz="2000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2000" dirty="0" err="1">
                <a:solidFill>
                  <a:srgbClr val="404040"/>
                </a:solidFill>
                <a:latin typeface="Verdana"/>
                <a:cs typeface="Verdana"/>
              </a:rPr>
              <a:t>evelopment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embracing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South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African–based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assessment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tools </a:t>
            </a:r>
            <a:r>
              <a:rPr sz="2000" spc="-21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Verdana"/>
                <a:cs typeface="Verdana"/>
              </a:rPr>
              <a:t>gap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longer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be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disregarded.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5731" y="5702387"/>
              <a:ext cx="4445508" cy="11548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372" y="646963"/>
            <a:ext cx="271322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Sagona" panose="02010004040101010103" pitchFamily="2" charset="0"/>
                <a:cs typeface="Segoe Print"/>
              </a:rPr>
              <a:t>Introductio</a:t>
            </a:r>
            <a:r>
              <a:rPr sz="3200" b="1" spc="-50" dirty="0">
                <a:latin typeface="Sagona" panose="02010004040101010103" pitchFamily="2" charset="0"/>
                <a:cs typeface="Segoe Print"/>
              </a:rPr>
              <a:t>n</a:t>
            </a:r>
            <a:endParaRPr sz="3200" dirty="0">
              <a:latin typeface="Sagona" panose="02010004040101010103" pitchFamily="2" charset="0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201" y="652055"/>
            <a:ext cx="6565010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20370" indent="-34290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1800" dirty="0">
                <a:solidFill>
                  <a:srgbClr val="E78612"/>
                </a:solidFill>
                <a:latin typeface="Microsoft Sans Serif"/>
                <a:cs typeface="Microsoft Sans Serif"/>
              </a:rPr>
              <a:t>🠶</a:t>
            </a:r>
            <a:r>
              <a:rPr lang="en-ZA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he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intersection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digital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innovation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2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social</a:t>
            </a:r>
            <a:r>
              <a:rPr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   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justice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marks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critical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frontier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in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contemporary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social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work.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Segoe Prin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000" spc="-1800" dirty="0">
                <a:solidFill>
                  <a:srgbClr val="E78612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🠶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While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digital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tools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can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expand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access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to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PSS,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they</a:t>
            </a:r>
            <a:r>
              <a:rPr lang="en-ZA"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risk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reinforcing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exclusion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if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issues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equity,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sustainability,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and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cultural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relevance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are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overlooked.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Segoe Print"/>
            </a:endParaRPr>
          </a:p>
          <a:p>
            <a:pPr marL="355600" marR="55880" indent="-342900" algn="just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000" spc="-1800" dirty="0">
                <a:solidFill>
                  <a:srgbClr val="E78612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🠶</a:t>
            </a:r>
            <a:r>
              <a:rPr lang="en-ZA"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South</a:t>
            </a:r>
            <a:r>
              <a:rPr lang="en-ZA"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Africa’s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digital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landscape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reflects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deep</a:t>
            </a:r>
            <a:r>
              <a:rPr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   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inequalities.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Urban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centers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enjoy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advanced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infrastructure,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yet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rural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and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peri-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urban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areas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face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unreliable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electricity,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poor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connectivity,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and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limited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access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devices—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barriers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that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disproportionately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affect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vulnerable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Print"/>
              </a:rPr>
              <a:t>populations.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7232" y="6078476"/>
              <a:ext cx="3874007" cy="7787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1451" y="1542872"/>
            <a:ext cx="42716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6560">
              <a:lnSpc>
                <a:spcPct val="100000"/>
              </a:lnSpc>
              <a:spcBef>
                <a:spcPts val="100"/>
              </a:spcBef>
            </a:pPr>
            <a:r>
              <a:rPr sz="6000" spc="-325" dirty="0"/>
              <a:t>END </a:t>
            </a:r>
            <a:r>
              <a:rPr sz="6000" spc="-400" dirty="0"/>
              <a:t>THANK</a:t>
            </a:r>
            <a:r>
              <a:rPr sz="6000" spc="-434" dirty="0"/>
              <a:t> </a:t>
            </a:r>
            <a:r>
              <a:rPr sz="6000" spc="-25" dirty="0"/>
              <a:t>YOU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0" y="761"/>
            <a:ext cx="12192000" cy="6857493"/>
            <a:chOff x="0" y="761"/>
            <a:chExt cx="12192000" cy="6857493"/>
          </a:xfrm>
        </p:grpSpPr>
        <p:sp>
          <p:nvSpPr>
            <p:cNvPr id="4" name="object 4"/>
            <p:cNvSpPr/>
            <p:nvPr/>
          </p:nvSpPr>
          <p:spPr>
            <a:xfrm>
              <a:off x="0" y="4550664"/>
              <a:ext cx="12192000" cy="2307590"/>
            </a:xfrm>
            <a:custGeom>
              <a:avLst/>
              <a:gdLst/>
              <a:ahLst/>
              <a:cxnLst/>
              <a:rect l="l" t="t" r="r" b="b"/>
              <a:pathLst>
                <a:path w="12192000" h="2307590">
                  <a:moveTo>
                    <a:pt x="12192000" y="2307336"/>
                  </a:moveTo>
                  <a:lnTo>
                    <a:pt x="0" y="230733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2307336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19116"/>
              <a:ext cx="1591945" cy="507365"/>
            </a:xfrm>
            <a:custGeom>
              <a:avLst/>
              <a:gdLst/>
              <a:ahLst/>
              <a:cxnLst/>
              <a:rect l="l" t="t" r="r" b="b"/>
              <a:pathLst>
                <a:path w="1591945" h="507364">
                  <a:moveTo>
                    <a:pt x="1345755" y="507301"/>
                  </a:moveTo>
                  <a:lnTo>
                    <a:pt x="1245438" y="507301"/>
                  </a:lnTo>
                  <a:lnTo>
                    <a:pt x="0" y="503757"/>
                  </a:lnTo>
                  <a:lnTo>
                    <a:pt x="0" y="0"/>
                  </a:lnTo>
                  <a:lnTo>
                    <a:pt x="1340942" y="1727"/>
                  </a:lnTo>
                  <a:lnTo>
                    <a:pt x="1345755" y="6502"/>
                  </a:lnTo>
                  <a:lnTo>
                    <a:pt x="1350391" y="6502"/>
                  </a:lnTo>
                  <a:lnTo>
                    <a:pt x="1350391" y="11264"/>
                  </a:lnTo>
                  <a:lnTo>
                    <a:pt x="1355369" y="11264"/>
                  </a:lnTo>
                  <a:lnTo>
                    <a:pt x="1584337" y="240207"/>
                  </a:lnTo>
                  <a:lnTo>
                    <a:pt x="1589652" y="247361"/>
                  </a:lnTo>
                  <a:lnTo>
                    <a:pt x="1591424" y="254514"/>
                  </a:lnTo>
                  <a:lnTo>
                    <a:pt x="1589652" y="261667"/>
                  </a:lnTo>
                  <a:lnTo>
                    <a:pt x="1584337" y="268820"/>
                  </a:lnTo>
                  <a:lnTo>
                    <a:pt x="1353820" y="499389"/>
                  </a:lnTo>
                  <a:lnTo>
                    <a:pt x="1351927" y="500913"/>
                  </a:lnTo>
                  <a:lnTo>
                    <a:pt x="1345755" y="507301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6492" y="5638800"/>
              <a:ext cx="4445508" cy="12184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87"/>
            <a:ext cx="12192000" cy="6859270"/>
            <a:chOff x="0" y="-787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18" y="-787"/>
              <a:ext cx="2859659" cy="6858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1835" y="646341"/>
            <a:ext cx="2711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Introduction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6241415" cy="6858000"/>
            <a:chOff x="0" y="0"/>
            <a:chExt cx="6241415" cy="6858000"/>
          </a:xfrm>
        </p:grpSpPr>
        <p:sp>
          <p:nvSpPr>
            <p:cNvPr id="7" name="object 7"/>
            <p:cNvSpPr/>
            <p:nvPr/>
          </p:nvSpPr>
          <p:spPr>
            <a:xfrm>
              <a:off x="4645152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79" h="6858000">
                  <a:moveTo>
                    <a:pt x="182879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182879" y="0"/>
                  </a:lnTo>
                  <a:lnTo>
                    <a:pt x="182879" y="6858000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5698" y="714375"/>
              <a:ext cx="1595755" cy="507365"/>
            </a:xfrm>
            <a:custGeom>
              <a:avLst/>
              <a:gdLst/>
              <a:ahLst/>
              <a:cxnLst/>
              <a:rect l="l" t="t" r="r" b="b"/>
              <a:pathLst>
                <a:path w="1595754" h="507365">
                  <a:moveTo>
                    <a:pt x="1349946" y="507301"/>
                  </a:moveTo>
                  <a:lnTo>
                    <a:pt x="1249629" y="507301"/>
                  </a:lnTo>
                  <a:lnTo>
                    <a:pt x="0" y="503745"/>
                  </a:lnTo>
                  <a:lnTo>
                    <a:pt x="4209" y="11264"/>
                  </a:lnTo>
                  <a:lnTo>
                    <a:pt x="4305" y="0"/>
                  </a:lnTo>
                  <a:lnTo>
                    <a:pt x="1345133" y="1727"/>
                  </a:lnTo>
                  <a:lnTo>
                    <a:pt x="1349946" y="6489"/>
                  </a:lnTo>
                  <a:lnTo>
                    <a:pt x="1354582" y="6489"/>
                  </a:lnTo>
                  <a:lnTo>
                    <a:pt x="1354582" y="11264"/>
                  </a:lnTo>
                  <a:lnTo>
                    <a:pt x="1359560" y="11264"/>
                  </a:lnTo>
                  <a:lnTo>
                    <a:pt x="1588528" y="240207"/>
                  </a:lnTo>
                  <a:lnTo>
                    <a:pt x="1593843" y="247361"/>
                  </a:lnTo>
                  <a:lnTo>
                    <a:pt x="1595615" y="254514"/>
                  </a:lnTo>
                  <a:lnTo>
                    <a:pt x="1593843" y="261667"/>
                  </a:lnTo>
                  <a:lnTo>
                    <a:pt x="1588528" y="268820"/>
                  </a:lnTo>
                  <a:lnTo>
                    <a:pt x="1359560" y="497763"/>
                  </a:lnTo>
                  <a:lnTo>
                    <a:pt x="1358023" y="499389"/>
                  </a:lnTo>
                  <a:lnTo>
                    <a:pt x="1356131" y="500900"/>
                  </a:lnTo>
                  <a:lnTo>
                    <a:pt x="1354582" y="502526"/>
                  </a:lnTo>
                  <a:lnTo>
                    <a:pt x="1349946" y="507301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"/>
              <a:ext cx="4142231" cy="68564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029200" y="1682775"/>
            <a:ext cx="6917893" cy="397224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l">
              <a:lnSpc>
                <a:spcPts val="2160"/>
              </a:lnSpc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Ekupholeni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Mental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Health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Trauma</a:t>
            </a:r>
            <a:r>
              <a:rPr lang="en-ZA" sz="2000" spc="-10" dirty="0">
                <a:solidFill>
                  <a:srgbClr val="404040"/>
                </a:solidFill>
                <a:latin typeface="Verdana"/>
                <a:cs typeface="Verdana"/>
              </a:rPr>
              <a:t> Centre</a:t>
            </a:r>
            <a:r>
              <a:rPr lang="en-ZA"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operates</a:t>
            </a:r>
            <a:r>
              <a:rPr sz="20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/>
                <a:cs typeface="Verdana"/>
              </a:rPr>
              <a:t>within</a:t>
            </a:r>
            <a:r>
              <a:rPr sz="2000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2000" spc="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context,</a:t>
            </a:r>
            <a:r>
              <a:rPr sz="2000" spc="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delivering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services</a:t>
            </a:r>
            <a:r>
              <a:rPr sz="20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Kathorus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Verdana"/>
                <a:cs typeface="Verdana"/>
              </a:rPr>
              <a:t>beyond</a:t>
            </a:r>
            <a:r>
              <a:rPr sz="20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while</a:t>
            </a:r>
            <a:r>
              <a:rPr sz="2000" spc="120" dirty="0">
                <a:solidFill>
                  <a:srgbClr val="404040"/>
                </a:solidFill>
                <a:latin typeface="Verdana"/>
                <a:cs typeface="Verdana"/>
              </a:rPr>
              <a:t> adapting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divides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frequent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disruptions.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 algn="l">
              <a:lnSpc>
                <a:spcPts val="216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204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2000" spc="45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Verdana"/>
                <a:cs typeface="Verdana"/>
              </a:rPr>
              <a:t>paper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argues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integrating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Verdana"/>
                <a:cs typeface="Verdana"/>
              </a:rPr>
              <a:t>accessible</a:t>
            </a:r>
            <a:r>
              <a:rPr lang="en-ZA" sz="2000" spc="35" dirty="0">
                <a:solidFill>
                  <a:srgbClr val="404040"/>
                </a:solidFill>
                <a:latin typeface="Verdana"/>
                <a:cs typeface="Verdana"/>
              </a:rPr>
              <a:t> and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sustainable</a:t>
            </a:r>
            <a:r>
              <a:rPr sz="20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/>
                <a:cs typeface="Verdana"/>
              </a:rPr>
              <a:t>technologies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Verdana"/>
                <a:cs typeface="Verdana"/>
              </a:rPr>
              <a:t>both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/>
                <a:cs typeface="Verdana"/>
              </a:rPr>
              <a:t>necessity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Verdana"/>
                <a:cs typeface="Verdana"/>
              </a:rPr>
              <a:t>ethical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imperative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South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Verdana"/>
                <a:cs typeface="Verdana"/>
              </a:rPr>
              <a:t>African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Verdana"/>
                <a:cs typeface="Verdana"/>
              </a:rPr>
              <a:t>social</a:t>
            </a:r>
            <a:r>
              <a:rPr sz="20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work.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 algn="l">
              <a:lnSpc>
                <a:spcPts val="216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Drawing</a:t>
            </a:r>
            <a:r>
              <a:rPr sz="20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000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Ekupholeni’s</a:t>
            </a:r>
            <a:r>
              <a:rPr sz="20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experience,</a:t>
            </a:r>
            <a:r>
              <a:rPr sz="20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20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en-ZA" sz="2000" spc="40" dirty="0">
                <a:solidFill>
                  <a:srgbClr val="404040"/>
                </a:solidFill>
                <a:latin typeface="Verdana"/>
                <a:cs typeface="Verdana"/>
              </a:rPr>
              <a:t>highlights how </a:t>
            </a:r>
            <a:r>
              <a:rPr sz="2000" spc="130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Verdana"/>
                <a:cs typeface="Verdana"/>
              </a:rPr>
              <a:t>innovation</a:t>
            </a:r>
            <a:r>
              <a:rPr sz="20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20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55" dirty="0">
                <a:solidFill>
                  <a:srgbClr val="404040"/>
                </a:solidFill>
                <a:latin typeface="Verdana"/>
                <a:cs typeface="Verdana"/>
              </a:rPr>
              <a:t>promote</a:t>
            </a:r>
            <a:r>
              <a:rPr sz="2000" spc="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Verdana"/>
                <a:cs typeface="Verdana"/>
              </a:rPr>
              <a:t>social, </a:t>
            </a:r>
            <a:r>
              <a:rPr sz="2000" spc="220" dirty="0">
                <a:solidFill>
                  <a:srgbClr val="404040"/>
                </a:solidFill>
                <a:latin typeface="Verdana"/>
                <a:cs typeface="Verdana"/>
              </a:rPr>
              <a:t>economic,</a:t>
            </a:r>
            <a:r>
              <a:rPr sz="20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1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50" dirty="0">
                <a:solidFill>
                  <a:srgbClr val="404040"/>
                </a:solidFill>
                <a:latin typeface="Verdana"/>
                <a:cs typeface="Verdana"/>
              </a:rPr>
              <a:t>environmental</a:t>
            </a:r>
            <a:r>
              <a:rPr sz="2000" spc="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Verdana"/>
                <a:cs typeface="Verdana"/>
              </a:rPr>
              <a:t>justice,</a:t>
            </a:r>
            <a:r>
              <a:rPr sz="2000" spc="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90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2000" spc="110" dirty="0">
                <a:solidFill>
                  <a:srgbClr val="404040"/>
                </a:solidFill>
                <a:latin typeface="Verdana"/>
                <a:cs typeface="Verdana"/>
              </a:rPr>
              <a:t>contribute</a:t>
            </a:r>
            <a:r>
              <a:rPr sz="2000" spc="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/>
                <a:cs typeface="Verdana"/>
              </a:rPr>
              <a:t>peacebuilding</a:t>
            </a:r>
            <a:r>
              <a:rPr sz="2000" spc="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7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404040"/>
                </a:solidFill>
                <a:latin typeface="Verdana"/>
                <a:cs typeface="Verdana"/>
              </a:rPr>
              <a:t>sustainable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development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Global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South</a:t>
            </a:r>
            <a:r>
              <a:rPr sz="1500" spc="-1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12191365" cy="6856730"/>
            <a:chOff x="761" y="761"/>
            <a:chExt cx="12191365" cy="68567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6528" y="5999988"/>
              <a:ext cx="3395472" cy="8519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87"/>
            <a:ext cx="12192000" cy="6859270"/>
            <a:chOff x="0" y="-787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18" y="-787"/>
              <a:ext cx="2859659" cy="6858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0594" y="646341"/>
            <a:ext cx="93908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3345">
              <a:lnSpc>
                <a:spcPct val="100000"/>
              </a:lnSpc>
              <a:spcBef>
                <a:spcPts val="100"/>
              </a:spcBef>
            </a:pPr>
            <a:r>
              <a:rPr lang="en-ZA" spc="-25" dirty="0"/>
              <a:t>Background……</a:t>
            </a:r>
            <a:endParaRPr spc="-25"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6241415" cy="6858000"/>
            <a:chOff x="0" y="0"/>
            <a:chExt cx="6241415" cy="6858000"/>
          </a:xfrm>
        </p:grpSpPr>
        <p:sp>
          <p:nvSpPr>
            <p:cNvPr id="7" name="object 7"/>
            <p:cNvSpPr/>
            <p:nvPr/>
          </p:nvSpPr>
          <p:spPr>
            <a:xfrm>
              <a:off x="4645152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79" h="6858000">
                  <a:moveTo>
                    <a:pt x="182879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182879" y="0"/>
                  </a:lnTo>
                  <a:lnTo>
                    <a:pt x="182879" y="6858000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5698" y="714375"/>
              <a:ext cx="1595755" cy="507365"/>
            </a:xfrm>
            <a:custGeom>
              <a:avLst/>
              <a:gdLst/>
              <a:ahLst/>
              <a:cxnLst/>
              <a:rect l="l" t="t" r="r" b="b"/>
              <a:pathLst>
                <a:path w="1595754" h="507365">
                  <a:moveTo>
                    <a:pt x="1349946" y="507301"/>
                  </a:moveTo>
                  <a:lnTo>
                    <a:pt x="1249629" y="507301"/>
                  </a:lnTo>
                  <a:lnTo>
                    <a:pt x="0" y="503745"/>
                  </a:lnTo>
                  <a:lnTo>
                    <a:pt x="4209" y="11264"/>
                  </a:lnTo>
                  <a:lnTo>
                    <a:pt x="4305" y="0"/>
                  </a:lnTo>
                  <a:lnTo>
                    <a:pt x="1345133" y="1727"/>
                  </a:lnTo>
                  <a:lnTo>
                    <a:pt x="1349946" y="6489"/>
                  </a:lnTo>
                  <a:lnTo>
                    <a:pt x="1354582" y="6489"/>
                  </a:lnTo>
                  <a:lnTo>
                    <a:pt x="1354582" y="11264"/>
                  </a:lnTo>
                  <a:lnTo>
                    <a:pt x="1359560" y="11264"/>
                  </a:lnTo>
                  <a:lnTo>
                    <a:pt x="1588528" y="240207"/>
                  </a:lnTo>
                  <a:lnTo>
                    <a:pt x="1593843" y="247361"/>
                  </a:lnTo>
                  <a:lnTo>
                    <a:pt x="1595615" y="254514"/>
                  </a:lnTo>
                  <a:lnTo>
                    <a:pt x="1593843" y="261667"/>
                  </a:lnTo>
                  <a:lnTo>
                    <a:pt x="1588528" y="268820"/>
                  </a:lnTo>
                  <a:lnTo>
                    <a:pt x="1359560" y="497763"/>
                  </a:lnTo>
                  <a:lnTo>
                    <a:pt x="1358023" y="499389"/>
                  </a:lnTo>
                  <a:lnTo>
                    <a:pt x="1356131" y="500900"/>
                  </a:lnTo>
                  <a:lnTo>
                    <a:pt x="1354582" y="502526"/>
                  </a:lnTo>
                  <a:lnTo>
                    <a:pt x="1349946" y="507301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"/>
              <a:ext cx="4660392" cy="68564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953000" y="1524000"/>
            <a:ext cx="7238238" cy="386131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5080" indent="-342900" algn="l">
              <a:lnSpc>
                <a:spcPts val="1730"/>
              </a:lnSpc>
              <a:spcBef>
                <a:spcPts val="310"/>
              </a:spcBef>
              <a:buFont typeface="Wingdings" panose="05000000000000000000" pitchFamily="2" charset="2"/>
              <a:buChar char="Ø"/>
            </a:pPr>
            <a:r>
              <a:rPr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</a:t>
            </a:r>
            <a:r>
              <a:rPr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presents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complex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landscape</a:t>
            </a:r>
            <a:r>
              <a:rPr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integration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 social</a:t>
            </a:r>
            <a:r>
              <a:rPr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services,</a:t>
            </a:r>
            <a:r>
              <a:rPr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shaped</a:t>
            </a:r>
            <a:r>
              <a:rPr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by</a:t>
            </a:r>
            <a:r>
              <a:rPr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structural</a:t>
            </a:r>
            <a:r>
              <a:rPr spc="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inequalities</a:t>
            </a:r>
            <a:r>
              <a:rPr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that </a:t>
            </a:r>
            <a:r>
              <a:rPr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both</a:t>
            </a:r>
            <a:r>
              <a:rPr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demand</a:t>
            </a:r>
            <a:r>
              <a:rPr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constrain</a:t>
            </a:r>
            <a:r>
              <a:rPr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technological</a:t>
            </a:r>
            <a:r>
              <a:rPr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solutions.</a:t>
            </a:r>
            <a:endParaRPr lang="en-ZA" spc="-1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l">
              <a:lnSpc>
                <a:spcPts val="1730"/>
              </a:lnSpc>
              <a:spcBef>
                <a:spcPts val="310"/>
              </a:spcBef>
            </a:pPr>
            <a:endParaRPr lang="en-ZA" spc="-1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 algn="l">
              <a:lnSpc>
                <a:spcPts val="1730"/>
              </a:lnSpc>
              <a:spcBef>
                <a:spcPts val="310"/>
              </a:spcBef>
              <a:buFont typeface="Wingdings" panose="05000000000000000000" pitchFamily="2" charset="2"/>
              <a:buChar char="Ø"/>
            </a:pP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inequality</a:t>
            </a:r>
            <a:r>
              <a:rPr spc="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remains</a:t>
            </a:r>
            <a:r>
              <a:rPr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pc="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defining</a:t>
            </a:r>
            <a:r>
              <a:rPr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feature,</a:t>
            </a:r>
            <a:r>
              <a:rPr spc="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lang="en-ZA"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access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stratified</a:t>
            </a:r>
            <a:r>
              <a:rPr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along</a:t>
            </a:r>
            <a:r>
              <a:rPr spc="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socioeconomic</a:t>
            </a:r>
            <a:r>
              <a:rPr spc="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lines</a:t>
            </a:r>
            <a:r>
              <a:rPr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pc="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deepened</a:t>
            </a:r>
            <a:r>
              <a:rPr spc="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by </a:t>
            </a:r>
            <a:r>
              <a:rPr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rural–urban 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disparities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 algn="l">
              <a:lnSpc>
                <a:spcPts val="1730"/>
              </a:lnSpc>
              <a:spcBef>
                <a:spcPts val="985"/>
              </a:spcBef>
              <a:buFont typeface="Wingdings" panose="05000000000000000000" pitchFamily="2" charset="2"/>
              <a:buChar char="Ø"/>
            </a:pPr>
            <a:r>
              <a:rPr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While</a:t>
            </a:r>
            <a:r>
              <a:rPr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urban</a:t>
            </a:r>
            <a:r>
              <a:rPr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area</a:t>
            </a:r>
            <a:r>
              <a:rPr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benefit</a:t>
            </a:r>
            <a:r>
              <a:rPr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from</a:t>
            </a:r>
            <a:r>
              <a:rPr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advanced</a:t>
            </a:r>
            <a:r>
              <a:rPr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infrastructure,</a:t>
            </a:r>
            <a:r>
              <a:rPr lang="en-ZA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ZA" spc="-65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rutal</a:t>
            </a:r>
            <a:r>
              <a:rPr lang="en-ZA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communities</a:t>
            </a:r>
            <a:r>
              <a:rPr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remain</a:t>
            </a:r>
            <a:r>
              <a:rPr spc="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underserved,</a:t>
            </a:r>
            <a:r>
              <a:rPr spc="1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reinforcing</a:t>
            </a:r>
            <a:r>
              <a:rPr spc="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broader</a:t>
            </a:r>
            <a:r>
              <a:rPr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patterns</a:t>
            </a:r>
            <a:r>
              <a:rPr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exclusion</a:t>
            </a:r>
            <a:r>
              <a:rPr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limiting</a:t>
            </a:r>
            <a:r>
              <a:rPr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access</a:t>
            </a:r>
            <a:r>
              <a:rPr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essential</a:t>
            </a:r>
            <a:r>
              <a:rPr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services</a:t>
            </a:r>
            <a:r>
              <a:rPr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such</a:t>
            </a:r>
            <a:r>
              <a:rPr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mental</a:t>
            </a:r>
            <a:r>
              <a:rPr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health</a:t>
            </a:r>
            <a:r>
              <a:rPr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care.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 algn="l">
              <a:lnSpc>
                <a:spcPts val="1730"/>
              </a:lnSpc>
              <a:spcBef>
                <a:spcPts val="980"/>
              </a:spcBef>
              <a:buFont typeface="Wingdings" panose="05000000000000000000" pitchFamily="2" charset="2"/>
              <a:buChar char="Ø"/>
            </a:pPr>
            <a:r>
              <a:rPr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Load</a:t>
            </a:r>
            <a:r>
              <a:rPr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shedding</a:t>
            </a:r>
            <a:r>
              <a:rPr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adds</a:t>
            </a:r>
            <a:r>
              <a:rPr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another</a:t>
            </a:r>
            <a:r>
              <a:rPr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layer</a:t>
            </a:r>
            <a:r>
              <a:rPr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disruption</a:t>
            </a:r>
            <a:r>
              <a:rPr lang="en-ZA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Unreliable </a:t>
            </a:r>
            <a:r>
              <a:rPr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electricity</a:t>
            </a:r>
            <a:r>
              <a:rPr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undermines</a:t>
            </a:r>
            <a:r>
              <a:rPr spc="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consistency</a:t>
            </a:r>
            <a:r>
              <a:rPr spc="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pc="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pc="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service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delivery,</a:t>
            </a:r>
            <a:r>
              <a:rPr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particularly</a:t>
            </a:r>
            <a:r>
              <a:rPr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vulnerable</a:t>
            </a:r>
            <a:r>
              <a:rPr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communities</a:t>
            </a:r>
            <a:r>
              <a:rPr spc="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without </a:t>
            </a:r>
            <a:r>
              <a:rPr spc="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backup</a:t>
            </a:r>
            <a:r>
              <a:rPr spc="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solutions,</a:t>
            </a:r>
            <a:r>
              <a:rPr spc="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forcing</a:t>
            </a:r>
            <a:r>
              <a:rPr spc="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practitioners</a:t>
            </a:r>
            <a:r>
              <a:rPr spc="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pc="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innovate</a:t>
            </a:r>
            <a:r>
              <a:rPr spc="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within </a:t>
            </a:r>
            <a:r>
              <a:rPr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fragile</a:t>
            </a:r>
            <a:r>
              <a:rPr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systems.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12191365" cy="6857365"/>
            <a:chOff x="761" y="761"/>
            <a:chExt cx="12191365" cy="68573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2707" y="5999988"/>
              <a:ext cx="3479292" cy="85801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367"/>
            <a:ext cx="12192000" cy="6859270"/>
            <a:chOff x="0" y="-787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18" y="-787"/>
              <a:ext cx="2859659" cy="6858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6047" y="304800"/>
            <a:ext cx="939081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3345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Background continues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6241415" cy="6858000"/>
            <a:chOff x="0" y="0"/>
            <a:chExt cx="6241415" cy="6858000"/>
          </a:xfrm>
        </p:grpSpPr>
        <p:sp>
          <p:nvSpPr>
            <p:cNvPr id="7" name="object 7"/>
            <p:cNvSpPr/>
            <p:nvPr/>
          </p:nvSpPr>
          <p:spPr>
            <a:xfrm>
              <a:off x="4645152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79" h="6858000">
                  <a:moveTo>
                    <a:pt x="182879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182879" y="0"/>
                  </a:lnTo>
                  <a:lnTo>
                    <a:pt x="182879" y="6858000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5698" y="714375"/>
              <a:ext cx="1595755" cy="507365"/>
            </a:xfrm>
            <a:custGeom>
              <a:avLst/>
              <a:gdLst/>
              <a:ahLst/>
              <a:cxnLst/>
              <a:rect l="l" t="t" r="r" b="b"/>
              <a:pathLst>
                <a:path w="1595754" h="507365">
                  <a:moveTo>
                    <a:pt x="1349946" y="507301"/>
                  </a:moveTo>
                  <a:lnTo>
                    <a:pt x="1249629" y="507301"/>
                  </a:lnTo>
                  <a:lnTo>
                    <a:pt x="0" y="503745"/>
                  </a:lnTo>
                  <a:lnTo>
                    <a:pt x="4209" y="11264"/>
                  </a:lnTo>
                  <a:lnTo>
                    <a:pt x="4305" y="0"/>
                  </a:lnTo>
                  <a:lnTo>
                    <a:pt x="1345133" y="1727"/>
                  </a:lnTo>
                  <a:lnTo>
                    <a:pt x="1349946" y="6489"/>
                  </a:lnTo>
                  <a:lnTo>
                    <a:pt x="1354582" y="6489"/>
                  </a:lnTo>
                  <a:lnTo>
                    <a:pt x="1354582" y="11264"/>
                  </a:lnTo>
                  <a:lnTo>
                    <a:pt x="1359560" y="11264"/>
                  </a:lnTo>
                  <a:lnTo>
                    <a:pt x="1588528" y="240207"/>
                  </a:lnTo>
                  <a:lnTo>
                    <a:pt x="1593843" y="247361"/>
                  </a:lnTo>
                  <a:lnTo>
                    <a:pt x="1595615" y="254514"/>
                  </a:lnTo>
                  <a:lnTo>
                    <a:pt x="1593843" y="261667"/>
                  </a:lnTo>
                  <a:lnTo>
                    <a:pt x="1588528" y="268820"/>
                  </a:lnTo>
                  <a:lnTo>
                    <a:pt x="1359560" y="497763"/>
                  </a:lnTo>
                  <a:lnTo>
                    <a:pt x="1358023" y="499389"/>
                  </a:lnTo>
                  <a:lnTo>
                    <a:pt x="1356131" y="500900"/>
                  </a:lnTo>
                  <a:lnTo>
                    <a:pt x="1354582" y="502526"/>
                  </a:lnTo>
                  <a:lnTo>
                    <a:pt x="1349946" y="507301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"/>
              <a:ext cx="4660392" cy="68564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59997" y="1631315"/>
            <a:ext cx="7255803" cy="433131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701040" indent="-342900" algn="l">
              <a:lnSpc>
                <a:spcPts val="216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708025" algn="l"/>
              </a:tabLst>
            </a:pPr>
            <a:r>
              <a:rPr sz="2000" spc="-2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	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this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context,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integration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carries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both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practical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ethical</a:t>
            </a:r>
            <a:r>
              <a:rPr sz="2000" spc="-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imperatives.</a:t>
            </a: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701040" indent="-342900" algn="l">
              <a:lnSpc>
                <a:spcPts val="216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708025" algn="l"/>
              </a:tabLst>
            </a:pPr>
            <a:endParaRPr lang="en-ZA" sz="2000" spc="-35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701040" indent="-342900" algn="l">
              <a:lnSpc>
                <a:spcPts val="216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708025" algn="l"/>
              </a:tabLst>
            </a:pP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Practically,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tools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extend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ZA"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psychosocial</a:t>
            </a:r>
            <a:r>
              <a:rPr lang="en-ZA" sz="2000" spc="-3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support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previously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unreachable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populations,</a:t>
            </a:r>
            <a:r>
              <a:rPr sz="20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overcoming</a:t>
            </a:r>
            <a:r>
              <a:rPr sz="2000"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geographical</a:t>
            </a:r>
            <a:r>
              <a:rPr sz="2000" spc="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resource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constraints.</a:t>
            </a:r>
            <a:endParaRPr lang="en-ZA" sz="2000" spc="-1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701040" algn="l">
              <a:lnSpc>
                <a:spcPts val="2160"/>
              </a:lnSpc>
              <a:spcBef>
                <a:spcPts val="375"/>
              </a:spcBef>
              <a:tabLst>
                <a:tab pos="708025" algn="l"/>
              </a:tabLst>
            </a:pPr>
            <a:endParaRPr lang="en-ZA"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701040" indent="-342900" algn="l">
              <a:lnSpc>
                <a:spcPts val="2160"/>
              </a:lnSpc>
              <a:spcBef>
                <a:spcPts val="375"/>
              </a:spcBef>
              <a:buFont typeface="Wingdings" panose="05000000000000000000" pitchFamily="2" charset="2"/>
              <a:buChar char="Ø"/>
              <a:tabLst>
                <a:tab pos="708025" algn="l"/>
              </a:tabLst>
            </a:pP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Ethically,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work’s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commitment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000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demands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that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interventions</a:t>
            </a:r>
            <a:r>
              <a:rPr sz="2000"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only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increase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efficiency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but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also</a:t>
            </a:r>
            <a:r>
              <a:rPr sz="2000" spc="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advance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equity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empowerment.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27940" indent="-342900" algn="l">
              <a:lnSpc>
                <a:spcPts val="216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Poorly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designed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interventions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risk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ZA"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reinforcing </a:t>
            </a:r>
            <a:r>
              <a:rPr lang="en-ZA" sz="2000" spc="-60" dirty="0" err="1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20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inequalities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rather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than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dismantling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them.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12191238" cy="6856730"/>
            <a:chOff x="761" y="761"/>
            <a:chExt cx="12191238" cy="68567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600" y="5867400"/>
              <a:ext cx="3200399" cy="9845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87"/>
            <a:ext cx="12192000" cy="6859270"/>
            <a:chOff x="0" y="-787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18" y="-787"/>
              <a:ext cx="2859659" cy="6858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3345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Background continued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6241415" cy="6858000"/>
            <a:chOff x="0" y="0"/>
            <a:chExt cx="6241415" cy="6858000"/>
          </a:xfrm>
        </p:grpSpPr>
        <p:sp>
          <p:nvSpPr>
            <p:cNvPr id="7" name="object 7"/>
            <p:cNvSpPr/>
            <p:nvPr/>
          </p:nvSpPr>
          <p:spPr>
            <a:xfrm>
              <a:off x="4645152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79" h="6858000">
                  <a:moveTo>
                    <a:pt x="182879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182879" y="0"/>
                  </a:lnTo>
                  <a:lnTo>
                    <a:pt x="182879" y="6858000"/>
                  </a:lnTo>
                  <a:close/>
                </a:path>
              </a:pathLst>
            </a:custGeom>
            <a:solidFill>
              <a:srgbClr val="637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5698" y="714375"/>
              <a:ext cx="1595755" cy="507365"/>
            </a:xfrm>
            <a:custGeom>
              <a:avLst/>
              <a:gdLst/>
              <a:ahLst/>
              <a:cxnLst/>
              <a:rect l="l" t="t" r="r" b="b"/>
              <a:pathLst>
                <a:path w="1595754" h="507365">
                  <a:moveTo>
                    <a:pt x="1349946" y="507301"/>
                  </a:moveTo>
                  <a:lnTo>
                    <a:pt x="1249629" y="507301"/>
                  </a:lnTo>
                  <a:lnTo>
                    <a:pt x="0" y="503745"/>
                  </a:lnTo>
                  <a:lnTo>
                    <a:pt x="4209" y="11264"/>
                  </a:lnTo>
                  <a:lnTo>
                    <a:pt x="4305" y="0"/>
                  </a:lnTo>
                  <a:lnTo>
                    <a:pt x="1345133" y="1727"/>
                  </a:lnTo>
                  <a:lnTo>
                    <a:pt x="1349946" y="6489"/>
                  </a:lnTo>
                  <a:lnTo>
                    <a:pt x="1354582" y="6489"/>
                  </a:lnTo>
                  <a:lnTo>
                    <a:pt x="1354582" y="11264"/>
                  </a:lnTo>
                  <a:lnTo>
                    <a:pt x="1359560" y="11264"/>
                  </a:lnTo>
                  <a:lnTo>
                    <a:pt x="1588528" y="240207"/>
                  </a:lnTo>
                  <a:lnTo>
                    <a:pt x="1593843" y="247361"/>
                  </a:lnTo>
                  <a:lnTo>
                    <a:pt x="1595615" y="254514"/>
                  </a:lnTo>
                  <a:lnTo>
                    <a:pt x="1593843" y="261667"/>
                  </a:lnTo>
                  <a:lnTo>
                    <a:pt x="1588528" y="268820"/>
                  </a:lnTo>
                  <a:lnTo>
                    <a:pt x="1359560" y="497763"/>
                  </a:lnTo>
                  <a:lnTo>
                    <a:pt x="1358023" y="499389"/>
                  </a:lnTo>
                  <a:lnTo>
                    <a:pt x="1356131" y="500900"/>
                  </a:lnTo>
                  <a:lnTo>
                    <a:pt x="1354582" y="502526"/>
                  </a:lnTo>
                  <a:lnTo>
                    <a:pt x="1349946" y="507301"/>
                  </a:lnTo>
                  <a:close/>
                </a:path>
              </a:pathLst>
            </a:custGeom>
            <a:solidFill>
              <a:srgbClr val="E78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"/>
              <a:ext cx="4660392" cy="68564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59999" y="2040255"/>
            <a:ext cx="7179602" cy="47295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98450" indent="-285750" algn="l">
              <a:lnSpc>
                <a:spcPct val="100000"/>
              </a:lnSpc>
              <a:spcBef>
                <a:spcPts val="88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Therefore,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this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Verdana"/>
                <a:cs typeface="Verdana"/>
              </a:rPr>
              <a:t>paper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asks????</a:t>
            </a:r>
            <a:endParaRPr sz="2000" dirty="0">
              <a:latin typeface="Verdana"/>
              <a:cs typeface="Verdana"/>
            </a:endParaRPr>
          </a:p>
          <a:p>
            <a:pPr marL="355600" marR="660400" indent="-342900" algn="l">
              <a:lnSpc>
                <a:spcPts val="1939"/>
              </a:lnSpc>
              <a:spcBef>
                <a:spcPts val="102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How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technology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Verdana"/>
                <a:cs typeface="Verdana"/>
              </a:rPr>
              <a:t>advance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justice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2000" spc="500" dirty="0">
                <a:solidFill>
                  <a:srgbClr val="404040"/>
                </a:solidFill>
                <a:latin typeface="Verdana"/>
                <a:cs typeface="Verdana"/>
              </a:rPr>
              <a:t>     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sustainability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under-</a:t>
            </a:r>
            <a:r>
              <a:rPr sz="2000" spc="-20" dirty="0">
                <a:solidFill>
                  <a:srgbClr val="404040"/>
                </a:solidFill>
                <a:latin typeface="Verdana"/>
                <a:cs typeface="Verdana"/>
              </a:rPr>
              <a:t>resourced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communities?</a:t>
            </a:r>
            <a:endParaRPr lang="en-ZA" sz="2000" spc="-25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2700" marR="660400" algn="l">
              <a:lnSpc>
                <a:spcPts val="1939"/>
              </a:lnSpc>
              <a:spcBef>
                <a:spcPts val="1025"/>
              </a:spcBef>
              <a:tabLst>
                <a:tab pos="354965" algn="l"/>
              </a:tabLst>
            </a:pPr>
            <a:endParaRPr lang="en-ZA" sz="2000" dirty="0">
              <a:latin typeface="Verdana"/>
              <a:cs typeface="Verdana"/>
            </a:endParaRPr>
          </a:p>
          <a:p>
            <a:pPr marL="355600" marR="660400" indent="-342900" algn="l">
              <a:lnSpc>
                <a:spcPts val="1939"/>
              </a:lnSpc>
              <a:spcBef>
                <a:spcPts val="102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Drawing</a:t>
            </a:r>
            <a:r>
              <a:rPr sz="20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work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Ekupholeni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MHTC,</a:t>
            </a:r>
            <a:r>
              <a:rPr sz="2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2000" spc="500" dirty="0">
                <a:solidFill>
                  <a:srgbClr val="404040"/>
                </a:solidFill>
                <a:latin typeface="Verdana"/>
                <a:cs typeface="Verdana"/>
              </a:rPr>
              <a:t>    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examines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how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/>
                <a:cs typeface="Verdana"/>
              </a:rPr>
              <a:t>context-</a:t>
            </a:r>
            <a:r>
              <a:rPr sz="2000" spc="-65" dirty="0">
                <a:solidFill>
                  <a:srgbClr val="404040"/>
                </a:solidFill>
                <a:latin typeface="Verdana"/>
                <a:cs typeface="Verdana"/>
              </a:rPr>
              <a:t>responsive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digital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innovation </a:t>
            </a:r>
            <a:r>
              <a:rPr sz="2000" spc="110" dirty="0">
                <a:solidFill>
                  <a:srgbClr val="404040"/>
                </a:solidFill>
                <a:latin typeface="Verdana"/>
                <a:cs typeface="Verdana"/>
              </a:rPr>
              <a:t>can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overcome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structural </a:t>
            </a:r>
            <a:r>
              <a:rPr sz="2000" spc="-95" dirty="0">
                <a:solidFill>
                  <a:srgbClr val="404040"/>
                </a:solidFill>
                <a:latin typeface="Verdana"/>
                <a:cs typeface="Verdana"/>
              </a:rPr>
              <a:t>barriers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while</a:t>
            </a:r>
            <a:r>
              <a:rPr sz="2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promoting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equitable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access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psychosocial</a:t>
            </a:r>
            <a:r>
              <a:rPr sz="2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support.</a:t>
            </a:r>
            <a:endParaRPr lang="en-ZA" sz="2000" dirty="0">
              <a:latin typeface="Verdana"/>
              <a:cs typeface="Verdana"/>
            </a:endParaRPr>
          </a:p>
          <a:p>
            <a:pPr marL="355600" marR="660400" indent="-342900" algn="l">
              <a:lnSpc>
                <a:spcPts val="1939"/>
              </a:lnSpc>
              <a:spcBef>
                <a:spcPts val="102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21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doing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Verdana"/>
                <a:cs typeface="Verdana"/>
              </a:rPr>
              <a:t>so,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35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/>
                <a:cs typeface="Verdana"/>
              </a:rPr>
              <a:t>contributes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debates</a:t>
            </a:r>
            <a:r>
              <a:rPr sz="2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275" dirty="0">
                <a:solidFill>
                  <a:srgbClr val="404040"/>
                </a:solidFill>
                <a:latin typeface="Verdana"/>
                <a:cs typeface="Verdana"/>
              </a:rPr>
              <a:t>technology-</a:t>
            </a:r>
            <a:r>
              <a:rPr sz="2000" spc="500" dirty="0">
                <a:solidFill>
                  <a:srgbClr val="404040"/>
                </a:solidFill>
                <a:latin typeface="Verdana"/>
                <a:cs typeface="Verdana"/>
              </a:rPr>
              <a:t>     </a:t>
            </a:r>
            <a:r>
              <a:rPr sz="2000" spc="45" dirty="0">
                <a:solidFill>
                  <a:srgbClr val="404040"/>
                </a:solidFill>
                <a:latin typeface="Verdana"/>
                <a:cs typeface="Verdana"/>
              </a:rPr>
              <a:t>enabled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social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work </a:t>
            </a:r>
            <a:r>
              <a:rPr sz="2000" dirty="0">
                <a:solidFill>
                  <a:srgbClr val="404040"/>
                </a:solidFill>
                <a:latin typeface="Verdana"/>
                <a:cs typeface="Verdana"/>
              </a:rPr>
              <a:t>practice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/>
                <a:cs typeface="Verdana"/>
              </a:rPr>
              <a:t>across</a:t>
            </a:r>
            <a:r>
              <a:rPr sz="2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Global South.</a:t>
            </a:r>
            <a:endParaRPr lang="en-ZA" sz="2000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660400" indent="-342900">
              <a:lnSpc>
                <a:spcPts val="1939"/>
              </a:lnSpc>
              <a:spcBef>
                <a:spcPts val="102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endParaRPr lang="en-ZA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660400" indent="-342900">
              <a:lnSpc>
                <a:spcPts val="1939"/>
              </a:lnSpc>
              <a:spcBef>
                <a:spcPts val="102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endParaRPr lang="en-ZA" sz="1800" spc="-1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355600" marR="660400" indent="-342900">
              <a:lnSpc>
                <a:spcPts val="1939"/>
              </a:lnSpc>
              <a:spcBef>
                <a:spcPts val="102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endParaRPr sz="18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12190730" cy="6857239"/>
            <a:chOff x="761" y="761"/>
            <a:chExt cx="12190730" cy="6857239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4660" y="5975604"/>
              <a:ext cx="3116579" cy="8823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Theoretical</a:t>
            </a:r>
            <a:r>
              <a:rPr spc="-229" dirty="0"/>
              <a:t> </a:t>
            </a:r>
            <a:r>
              <a:rPr spc="-95" dirty="0"/>
              <a:t>Framework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0594" y="1600200"/>
            <a:ext cx="10181806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145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Draws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set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interrelated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theoretical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perspectives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that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help</a:t>
            </a:r>
            <a:r>
              <a:rPr sz="20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</a:t>
            </a:r>
            <a:r>
              <a:rPr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understand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both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opportunities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challenges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integration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20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</a:t>
            </a:r>
            <a:r>
              <a:rPr sz="20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80645" indent="-342900">
              <a:lnSpc>
                <a:spcPts val="2140"/>
              </a:lnSpc>
              <a:spcBef>
                <a:spcPts val="110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1.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Human</a:t>
            </a:r>
            <a:r>
              <a:rPr sz="20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Rights</a:t>
            </a:r>
            <a:r>
              <a:rPr sz="20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and</a:t>
            </a:r>
            <a:r>
              <a:rPr sz="20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Digital</a:t>
            </a:r>
            <a:r>
              <a:rPr sz="20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Equity</a:t>
            </a:r>
            <a:r>
              <a:rPr sz="2000" b="1" spc="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-</a:t>
            </a:r>
            <a:r>
              <a:rPr sz="2000" b="1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recognition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that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access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technology</a:t>
            </a:r>
            <a:r>
              <a:rPr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</a:t>
            </a:r>
            <a:r>
              <a:rPr sz="2000" spc="-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merely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technical,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but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matter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justice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dignity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297815" indent="-342900">
              <a:lnSpc>
                <a:spcPct val="99700"/>
              </a:lnSpc>
              <a:spcBef>
                <a:spcPts val="96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2.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Eological</a:t>
            </a:r>
            <a:r>
              <a:rPr sz="2000" b="1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Systems</a:t>
            </a:r>
            <a:r>
              <a:rPr sz="2000" b="1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9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Theory</a:t>
            </a:r>
            <a:r>
              <a:rPr sz="20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enables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see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how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exclusion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</a:t>
            </a:r>
            <a:r>
              <a:rPr sz="20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innovation</a:t>
            </a:r>
            <a:r>
              <a:rPr sz="2000" spc="-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are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experienced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across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individual,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community,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structural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levels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Africa’s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unequal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landscape.</a:t>
            </a:r>
            <a:endParaRPr lang="en-ZA" sz="2000" spc="-1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297815" indent="-342900">
              <a:lnSpc>
                <a:spcPct val="99700"/>
              </a:lnSpc>
              <a:spcBef>
                <a:spcPts val="96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3.</a:t>
            </a:r>
            <a:r>
              <a:rPr sz="2000" b="1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Crtical</a:t>
            </a:r>
            <a:r>
              <a:rPr sz="2000" b="1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Digital</a:t>
            </a:r>
            <a:r>
              <a:rPr sz="20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Justice</a:t>
            </a:r>
            <a:r>
              <a:rPr sz="2000" b="1" spc="-1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Framework</a:t>
            </a:r>
            <a:r>
              <a:rPr sz="2000" b="1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sharpens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this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by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interrogating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issues</a:t>
            </a:r>
            <a:r>
              <a:rPr sz="20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000" spc="5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</a:t>
            </a:r>
            <a:r>
              <a:rPr sz="20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power,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access,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ethics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asking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just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whether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technology</a:t>
            </a:r>
            <a:r>
              <a:rPr sz="2000" spc="-10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works,</a:t>
            </a:r>
            <a:r>
              <a:rPr sz="2000" spc="-1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but </a:t>
            </a:r>
            <a:r>
              <a:rPr sz="2000" spc="-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whom,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0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what</a:t>
            </a:r>
            <a:r>
              <a:rPr sz="20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consequences.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1239" cy="6856730"/>
            <a:chOff x="761" y="761"/>
            <a:chExt cx="12191239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8680" y="5971533"/>
              <a:ext cx="3703320" cy="850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Theoretical</a:t>
            </a:r>
            <a:r>
              <a:rPr spc="-240" dirty="0"/>
              <a:t> </a:t>
            </a:r>
            <a:r>
              <a:rPr spc="-125" dirty="0"/>
              <a:t>Framework</a:t>
            </a:r>
            <a:r>
              <a:rPr spc="-235" dirty="0"/>
              <a:t> </a:t>
            </a:r>
            <a:r>
              <a:rPr spc="35" dirty="0"/>
              <a:t>Continued….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00594" y="1769021"/>
            <a:ext cx="10029406" cy="3117360"/>
          </a:xfrm>
          <a:prstGeom prst="rect">
            <a:avLst/>
          </a:prstGeom>
        </p:spPr>
        <p:txBody>
          <a:bodyPr vert="horz" wrap="square" lIns="0" tIns="100171" rIns="0" bIns="0" rtlCol="0">
            <a:spAutoFit/>
          </a:bodyPr>
          <a:lstStyle/>
          <a:p>
            <a:pPr marL="355600" marR="5080" indent="-34290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sz="2800" b="0" spc="-65" dirty="0">
                <a:latin typeface="Verdana"/>
                <a:cs typeface="Verdana"/>
              </a:rPr>
              <a:t>Critically</a:t>
            </a:r>
            <a:r>
              <a:rPr sz="2800" b="0" spc="-145" dirty="0">
                <a:latin typeface="Verdana"/>
                <a:cs typeface="Verdana"/>
              </a:rPr>
              <a:t> </a:t>
            </a:r>
            <a:r>
              <a:rPr sz="2800" b="0" spc="-60" dirty="0">
                <a:latin typeface="Verdana"/>
                <a:cs typeface="Verdana"/>
              </a:rPr>
              <a:t>these</a:t>
            </a:r>
            <a:r>
              <a:rPr sz="2800" b="0" spc="-140" dirty="0">
                <a:latin typeface="Verdana"/>
                <a:cs typeface="Verdana"/>
              </a:rPr>
              <a:t> </a:t>
            </a:r>
            <a:r>
              <a:rPr sz="2800" b="0" spc="-100" dirty="0">
                <a:latin typeface="Verdana"/>
                <a:cs typeface="Verdana"/>
              </a:rPr>
              <a:t>frameworks</a:t>
            </a:r>
            <a:r>
              <a:rPr sz="2800" b="0" spc="-150" dirty="0">
                <a:latin typeface="Verdana"/>
                <a:cs typeface="Verdana"/>
              </a:rPr>
              <a:t> </a:t>
            </a:r>
            <a:r>
              <a:rPr sz="2800" b="0" dirty="0">
                <a:latin typeface="Verdana"/>
                <a:cs typeface="Verdana"/>
              </a:rPr>
              <a:t>are</a:t>
            </a:r>
            <a:r>
              <a:rPr sz="2800" b="0" spc="-140" dirty="0">
                <a:latin typeface="Verdana"/>
                <a:cs typeface="Verdana"/>
              </a:rPr>
              <a:t> </a:t>
            </a:r>
            <a:r>
              <a:rPr sz="2800" b="0" dirty="0">
                <a:latin typeface="Verdana"/>
                <a:cs typeface="Verdana"/>
              </a:rPr>
              <a:t>aligned</a:t>
            </a:r>
            <a:r>
              <a:rPr sz="2800" b="0" spc="-140" dirty="0">
                <a:latin typeface="Verdana"/>
                <a:cs typeface="Verdana"/>
              </a:rPr>
              <a:t> </a:t>
            </a:r>
            <a:r>
              <a:rPr sz="2800" b="0" spc="-105" dirty="0">
                <a:latin typeface="Verdana"/>
                <a:cs typeface="Verdana"/>
              </a:rPr>
              <a:t>with</a:t>
            </a:r>
            <a:r>
              <a:rPr sz="2800" b="0" spc="-140" dirty="0">
                <a:latin typeface="Verdana"/>
                <a:cs typeface="Verdana"/>
              </a:rPr>
              <a:t> </a:t>
            </a:r>
            <a:r>
              <a:rPr sz="2800" b="0" spc="-35" dirty="0">
                <a:latin typeface="Verdana"/>
                <a:cs typeface="Verdana"/>
              </a:rPr>
              <a:t>the</a:t>
            </a:r>
            <a:r>
              <a:rPr lang="en-ZA" sz="2800" b="0" spc="-145" dirty="0">
                <a:latin typeface="Verdana"/>
                <a:cs typeface="Verdana"/>
              </a:rPr>
              <a:t> core </a:t>
            </a:r>
            <a:r>
              <a:rPr sz="2800" b="0" spc="-65" dirty="0">
                <a:latin typeface="Verdana"/>
                <a:cs typeface="Verdana"/>
              </a:rPr>
              <a:t>values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dirty="0">
                <a:latin typeface="Verdana"/>
                <a:cs typeface="Verdana"/>
              </a:rPr>
              <a:t>of</a:t>
            </a:r>
            <a:r>
              <a:rPr sz="2800" b="0" spc="-155" dirty="0">
                <a:latin typeface="Verdana"/>
                <a:cs typeface="Verdana"/>
              </a:rPr>
              <a:t> </a:t>
            </a:r>
            <a:r>
              <a:rPr sz="2800" b="0" spc="-20" dirty="0">
                <a:latin typeface="Verdana"/>
                <a:cs typeface="Verdana"/>
              </a:rPr>
              <a:t>social</a:t>
            </a:r>
            <a:r>
              <a:rPr sz="2800" b="0" spc="-160" dirty="0">
                <a:latin typeface="Verdana"/>
                <a:cs typeface="Verdana"/>
              </a:rPr>
              <a:t> </a:t>
            </a:r>
            <a:r>
              <a:rPr sz="2800" b="0" spc="-170" dirty="0">
                <a:latin typeface="Verdana"/>
                <a:cs typeface="Verdana"/>
              </a:rPr>
              <a:t>work:</a:t>
            </a:r>
            <a:r>
              <a:rPr sz="2800" b="0" spc="-155" dirty="0">
                <a:latin typeface="Verdana"/>
                <a:cs typeface="Verdana"/>
              </a:rPr>
              <a:t> </a:t>
            </a:r>
            <a:r>
              <a:rPr sz="2800" b="0" spc="-95" dirty="0">
                <a:latin typeface="Verdana"/>
                <a:cs typeface="Verdana"/>
              </a:rPr>
              <a:t>dignity,</a:t>
            </a:r>
            <a:r>
              <a:rPr sz="2800" b="0" spc="-160" dirty="0">
                <a:latin typeface="Verdana"/>
                <a:cs typeface="Verdana"/>
              </a:rPr>
              <a:t> </a:t>
            </a:r>
            <a:r>
              <a:rPr sz="2800" b="0" spc="-35" dirty="0">
                <a:latin typeface="Verdana"/>
                <a:cs typeface="Verdana"/>
              </a:rPr>
              <a:t>participation,</a:t>
            </a:r>
            <a:r>
              <a:rPr sz="2800" b="0" spc="-155" dirty="0">
                <a:latin typeface="Verdana"/>
                <a:cs typeface="Verdana"/>
              </a:rPr>
              <a:t> </a:t>
            </a:r>
            <a:r>
              <a:rPr sz="2800" b="0" spc="85" dirty="0">
                <a:latin typeface="Verdana"/>
                <a:cs typeface="Verdana"/>
              </a:rPr>
              <a:t>and</a:t>
            </a:r>
            <a:r>
              <a:rPr sz="2800" b="0" spc="-160" dirty="0">
                <a:latin typeface="Verdana"/>
                <a:cs typeface="Verdana"/>
              </a:rPr>
              <a:t> </a:t>
            </a:r>
            <a:r>
              <a:rPr sz="2800" b="0" spc="-75" dirty="0">
                <a:latin typeface="Verdana"/>
                <a:cs typeface="Verdana"/>
              </a:rPr>
              <a:t>justice. </a:t>
            </a:r>
            <a:r>
              <a:rPr sz="2800" b="0" spc="-90" dirty="0">
                <a:latin typeface="Verdana"/>
                <a:cs typeface="Verdana"/>
              </a:rPr>
              <a:t>Together,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-60" dirty="0">
                <a:latin typeface="Verdana"/>
                <a:cs typeface="Verdana"/>
              </a:rPr>
              <a:t>they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20" dirty="0">
                <a:latin typeface="Verdana"/>
                <a:cs typeface="Verdana"/>
              </a:rPr>
              <a:t>provide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200" dirty="0">
                <a:latin typeface="Verdana"/>
                <a:cs typeface="Verdana"/>
              </a:rPr>
              <a:t>a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-125" dirty="0">
                <a:latin typeface="Verdana"/>
                <a:cs typeface="Verdana"/>
              </a:rPr>
              <a:t>lens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70" dirty="0">
                <a:latin typeface="Verdana"/>
                <a:cs typeface="Verdana"/>
              </a:rPr>
              <a:t>through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dirty="0">
                <a:latin typeface="Verdana"/>
                <a:cs typeface="Verdana"/>
              </a:rPr>
              <a:t>which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-25" dirty="0">
                <a:latin typeface="Verdana"/>
                <a:cs typeface="Verdana"/>
              </a:rPr>
              <a:t>the </a:t>
            </a:r>
            <a:r>
              <a:rPr sz="2800" b="0" spc="-30" dirty="0">
                <a:latin typeface="Verdana"/>
                <a:cs typeface="Verdana"/>
              </a:rPr>
              <a:t>experiences</a:t>
            </a:r>
            <a:r>
              <a:rPr sz="2800" b="0" spc="-145" dirty="0">
                <a:latin typeface="Verdana"/>
                <a:cs typeface="Verdana"/>
              </a:rPr>
              <a:t> </a:t>
            </a:r>
            <a:r>
              <a:rPr sz="2800" b="0" dirty="0">
                <a:latin typeface="Verdana"/>
                <a:cs typeface="Verdana"/>
              </a:rPr>
              <a:t>of</a:t>
            </a:r>
            <a:r>
              <a:rPr sz="2800" b="0" spc="-135" dirty="0">
                <a:latin typeface="Verdana"/>
                <a:cs typeface="Verdana"/>
              </a:rPr>
              <a:t> </a:t>
            </a:r>
            <a:r>
              <a:rPr sz="2800" b="0" spc="-75" dirty="0">
                <a:latin typeface="Verdana"/>
                <a:cs typeface="Verdana"/>
              </a:rPr>
              <a:t>Ekupholeni</a:t>
            </a:r>
            <a:r>
              <a:rPr sz="2800" b="0" spc="-135" dirty="0">
                <a:latin typeface="Verdana"/>
                <a:cs typeface="Verdana"/>
              </a:rPr>
              <a:t> </a:t>
            </a:r>
            <a:r>
              <a:rPr sz="2800" b="0" dirty="0">
                <a:latin typeface="Verdana"/>
                <a:cs typeface="Verdana"/>
              </a:rPr>
              <a:t>Mental</a:t>
            </a:r>
            <a:r>
              <a:rPr sz="2800" b="0" spc="-140" dirty="0">
                <a:latin typeface="Verdana"/>
                <a:cs typeface="Verdana"/>
              </a:rPr>
              <a:t> </a:t>
            </a:r>
            <a:r>
              <a:rPr sz="2800" b="0" spc="-50" dirty="0">
                <a:latin typeface="Verdana"/>
                <a:cs typeface="Verdana"/>
              </a:rPr>
              <a:t>Health</a:t>
            </a:r>
            <a:r>
              <a:rPr sz="2800" b="0" spc="-135" dirty="0">
                <a:latin typeface="Verdana"/>
                <a:cs typeface="Verdana"/>
              </a:rPr>
              <a:t> </a:t>
            </a:r>
            <a:r>
              <a:rPr sz="2800" b="0" spc="85" dirty="0">
                <a:latin typeface="Verdana"/>
                <a:cs typeface="Verdana"/>
              </a:rPr>
              <a:t>and</a:t>
            </a:r>
            <a:r>
              <a:rPr sz="2800" b="0" spc="-135" dirty="0">
                <a:latin typeface="Verdana"/>
                <a:cs typeface="Verdana"/>
              </a:rPr>
              <a:t> </a:t>
            </a:r>
            <a:r>
              <a:rPr sz="2800" b="0" spc="-10" dirty="0">
                <a:latin typeface="Verdana"/>
                <a:cs typeface="Verdana"/>
              </a:rPr>
              <a:t>Trauma </a:t>
            </a:r>
            <a:r>
              <a:rPr sz="2800" b="0" dirty="0">
                <a:latin typeface="Verdana"/>
                <a:cs typeface="Verdana"/>
              </a:rPr>
              <a:t>Centre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140" dirty="0">
                <a:latin typeface="Verdana"/>
                <a:cs typeface="Verdana"/>
              </a:rPr>
              <a:t>can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125" dirty="0">
                <a:latin typeface="Verdana"/>
                <a:cs typeface="Verdana"/>
              </a:rPr>
              <a:t>be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-35" dirty="0">
                <a:latin typeface="Verdana"/>
                <a:cs typeface="Verdana"/>
              </a:rPr>
              <a:t>analysed,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60" dirty="0">
                <a:latin typeface="Verdana"/>
                <a:cs typeface="Verdana"/>
              </a:rPr>
              <a:t>offering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-155" dirty="0">
                <a:latin typeface="Verdana"/>
                <a:cs typeface="Verdana"/>
              </a:rPr>
              <a:t>insights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85" dirty="0">
                <a:latin typeface="Verdana"/>
                <a:cs typeface="Verdana"/>
              </a:rPr>
              <a:t>into</a:t>
            </a:r>
            <a:r>
              <a:rPr sz="2800" b="0" spc="-175" dirty="0">
                <a:latin typeface="Verdana"/>
                <a:cs typeface="Verdana"/>
              </a:rPr>
              <a:t> </a:t>
            </a:r>
            <a:r>
              <a:rPr sz="2800" b="0" spc="-25" dirty="0">
                <a:latin typeface="Verdana"/>
                <a:cs typeface="Verdana"/>
              </a:rPr>
              <a:t>how </a:t>
            </a:r>
            <a:r>
              <a:rPr sz="2800" b="0" spc="-40" dirty="0">
                <a:latin typeface="Verdana"/>
                <a:cs typeface="Verdana"/>
              </a:rPr>
              <a:t>digital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95" dirty="0">
                <a:latin typeface="Verdana"/>
                <a:cs typeface="Verdana"/>
              </a:rPr>
              <a:t>tools</a:t>
            </a:r>
            <a:r>
              <a:rPr sz="2800" b="0" spc="-175" dirty="0">
                <a:latin typeface="Verdana"/>
                <a:cs typeface="Verdana"/>
              </a:rPr>
              <a:t> </a:t>
            </a:r>
            <a:r>
              <a:rPr sz="2800" b="0" spc="-10" dirty="0">
                <a:latin typeface="Verdana"/>
                <a:cs typeface="Verdana"/>
              </a:rPr>
              <a:t>may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125" dirty="0">
                <a:latin typeface="Verdana"/>
                <a:cs typeface="Verdana"/>
              </a:rPr>
              <a:t>be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65" dirty="0">
                <a:latin typeface="Verdana"/>
                <a:cs typeface="Verdana"/>
              </a:rPr>
              <a:t>harnessed</a:t>
            </a:r>
            <a:r>
              <a:rPr sz="2800" b="0" spc="-165" dirty="0">
                <a:latin typeface="Verdana"/>
                <a:cs typeface="Verdana"/>
              </a:rPr>
              <a:t> </a:t>
            </a:r>
            <a:r>
              <a:rPr sz="2800" b="0" spc="-20" dirty="0">
                <a:latin typeface="Verdana"/>
                <a:cs typeface="Verdana"/>
              </a:rPr>
              <a:t>to</a:t>
            </a:r>
            <a:r>
              <a:rPr sz="2800" b="0" spc="-175" dirty="0">
                <a:latin typeface="Verdana"/>
                <a:cs typeface="Verdana"/>
              </a:rPr>
              <a:t> </a:t>
            </a:r>
            <a:r>
              <a:rPr sz="2800" b="0" spc="110" dirty="0">
                <a:latin typeface="Verdana"/>
                <a:cs typeface="Verdana"/>
              </a:rPr>
              <a:t>advance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-50" dirty="0">
                <a:latin typeface="Verdana"/>
                <a:cs typeface="Verdana"/>
              </a:rPr>
              <a:t>equity</a:t>
            </a:r>
            <a:r>
              <a:rPr sz="2800" b="0" spc="-170" dirty="0">
                <a:latin typeface="Verdana"/>
                <a:cs typeface="Verdana"/>
              </a:rPr>
              <a:t> </a:t>
            </a:r>
            <a:r>
              <a:rPr sz="2800" b="0" spc="60" dirty="0">
                <a:latin typeface="Verdana"/>
                <a:cs typeface="Verdana"/>
              </a:rPr>
              <a:t>and </a:t>
            </a:r>
            <a:r>
              <a:rPr sz="2800" b="0" spc="-110" dirty="0">
                <a:latin typeface="Verdana"/>
                <a:cs typeface="Verdana"/>
              </a:rPr>
              <a:t>sustainability</a:t>
            </a:r>
            <a:r>
              <a:rPr sz="2800" b="0" spc="-135" dirty="0">
                <a:latin typeface="Verdana"/>
                <a:cs typeface="Verdana"/>
              </a:rPr>
              <a:t> </a:t>
            </a:r>
            <a:r>
              <a:rPr sz="2800" b="0" spc="-140" dirty="0">
                <a:latin typeface="Verdana"/>
                <a:cs typeface="Verdana"/>
              </a:rPr>
              <a:t>in</a:t>
            </a:r>
            <a:r>
              <a:rPr sz="2800" b="0" spc="-130" dirty="0">
                <a:latin typeface="Verdana"/>
                <a:cs typeface="Verdana"/>
              </a:rPr>
              <a:t> </a:t>
            </a:r>
            <a:r>
              <a:rPr sz="2800" b="0" spc="-90" dirty="0">
                <a:latin typeface="Verdana"/>
                <a:cs typeface="Verdana"/>
              </a:rPr>
              <a:t>under-</a:t>
            </a:r>
            <a:r>
              <a:rPr sz="2800" b="0" spc="-30" dirty="0">
                <a:latin typeface="Verdana"/>
                <a:cs typeface="Verdana"/>
              </a:rPr>
              <a:t>resourced</a:t>
            </a:r>
            <a:r>
              <a:rPr sz="2800" b="0" spc="-130" dirty="0">
                <a:latin typeface="Verdana"/>
                <a:cs typeface="Verdana"/>
              </a:rPr>
              <a:t> </a:t>
            </a:r>
            <a:r>
              <a:rPr sz="2800" b="0" spc="-10" dirty="0">
                <a:latin typeface="Verdana"/>
                <a:cs typeface="Verdana"/>
              </a:rPr>
              <a:t>communities.”</a:t>
            </a:r>
            <a:endParaRPr sz="28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1239" cy="6857239"/>
            <a:chOff x="761" y="761"/>
            <a:chExt cx="12191239" cy="68572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0" y="5791200"/>
              <a:ext cx="3810000" cy="1066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Methodology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952" y="2032634"/>
            <a:ext cx="8462645" cy="298286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Font typeface="Wingdings" panose="05000000000000000000" pitchFamily="2" charset="2"/>
              <a:buChar char="Ø"/>
            </a:pPr>
            <a:r>
              <a:rPr sz="2400" spc="-2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This</a:t>
            </a:r>
            <a:r>
              <a:rPr sz="24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14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study</a:t>
            </a:r>
            <a:r>
              <a:rPr sz="24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employs</a:t>
            </a:r>
            <a:r>
              <a:rPr sz="24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2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2400" spc="-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qualitative,</a:t>
            </a:r>
            <a:r>
              <a:rPr sz="2400" spc="-16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exploratory</a:t>
            </a:r>
            <a:r>
              <a:rPr lang="en-ZA" sz="24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approach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523875" algn="l"/>
              </a:tabLst>
            </a:pPr>
            <a:r>
              <a:rPr sz="2400" spc="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capture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complexity</a:t>
            </a:r>
            <a:r>
              <a:rPr sz="2400" spc="-1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nuance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400" spc="-2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technology</a:t>
            </a:r>
            <a:r>
              <a:rPr sz="2400" spc="-1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integration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within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South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African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sz="2400" spc="-18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</a:t>
            </a:r>
            <a:r>
              <a:rPr sz="2400" spc="-1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practice.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5600" marR="32384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acknowledges</a:t>
            </a:r>
            <a:r>
              <a:rPr sz="2400" spc="-1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4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emerging</a:t>
            </a:r>
            <a:r>
              <a:rPr sz="24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field</a:t>
            </a:r>
            <a:r>
              <a:rPr sz="24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400" spc="-13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digital</a:t>
            </a:r>
            <a:r>
              <a:rPr sz="24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social</a:t>
            </a:r>
            <a:r>
              <a:rPr lang="en-ZA"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work </a:t>
            </a:r>
            <a:r>
              <a:rPr sz="2400" spc="8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400" spc="-16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need</a:t>
            </a:r>
            <a:r>
              <a:rPr sz="24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4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understand</a:t>
            </a:r>
            <a:r>
              <a:rPr sz="24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existing</a:t>
            </a:r>
            <a:r>
              <a:rPr sz="2400" spc="-17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practices</a:t>
            </a:r>
            <a:r>
              <a:rPr sz="2400" spc="6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before</a:t>
            </a:r>
            <a:r>
              <a:rPr sz="2400" spc="15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proposing</a:t>
            </a:r>
            <a:r>
              <a:rPr sz="2400" spc="-125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new</a:t>
            </a:r>
            <a:r>
              <a:rPr sz="2400" spc="-12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frameworks.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6730"/>
            <a:chOff x="761" y="761"/>
            <a:chExt cx="1219200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961" y="5791961"/>
              <a:ext cx="4114800" cy="10437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1470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Microsoft Sans Serif</vt:lpstr>
      <vt:lpstr>Sagona</vt:lpstr>
      <vt:lpstr>Tahoma</vt:lpstr>
      <vt:lpstr>Verdana</vt:lpstr>
      <vt:lpstr>Wingdings</vt:lpstr>
      <vt:lpstr>Office Theme</vt:lpstr>
      <vt:lpstr>PowerPoint Presentation</vt:lpstr>
      <vt:lpstr>Introduction</vt:lpstr>
      <vt:lpstr>Introduction</vt:lpstr>
      <vt:lpstr>Background……</vt:lpstr>
      <vt:lpstr>Background continues</vt:lpstr>
      <vt:lpstr>Background continued</vt:lpstr>
      <vt:lpstr>Theoretical Framework</vt:lpstr>
      <vt:lpstr>Theoretical Framework Continued….</vt:lpstr>
      <vt:lpstr>Methodology</vt:lpstr>
      <vt:lpstr>Methodology continued……..</vt:lpstr>
      <vt:lpstr>Methodology – Policy Reviews</vt:lpstr>
      <vt:lpstr>Assessment tools </vt:lpstr>
      <vt:lpstr>Ekupholeni Approach</vt:lpstr>
      <vt:lpstr>Preliminary Findings (1/2)</vt:lpstr>
      <vt:lpstr>Preliminary Findings (2/2)</vt:lpstr>
      <vt:lpstr>Contribution &amp; Implications</vt:lpstr>
      <vt:lpstr>Recommendations</vt:lpstr>
      <vt:lpstr>Recommendations</vt:lpstr>
      <vt:lpstr>Conclusion</vt:lpstr>
      <vt:lpstr>END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Nompumelelo Phota</dc:creator>
  <dc:description/>
  <cp:lastModifiedBy>Samke Ngubane</cp:lastModifiedBy>
  <cp:revision>3</cp:revision>
  <dcterms:created xsi:type="dcterms:W3CDTF">2025-09-11T10:15:27Z</dcterms:created>
  <dcterms:modified xsi:type="dcterms:W3CDTF">2025-09-11T11:57:15Z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2025-09-11T00:00:00Z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2025-09-11T00:00:00Z</vt:filetime>
  </property>
  <property fmtid="{D5CDD505-2E9C-101B-9397-08002B2CF9AE}" pid="5" name="SourceModified">
    <vt:lpwstr>D:20250911114221+02'00'</vt:lpwstr>
  </property>
</Properties>
</file>