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410" r:id="rId3"/>
    <p:sldId id="412" r:id="rId4"/>
    <p:sldId id="416" r:id="rId5"/>
    <p:sldId id="431" r:id="rId6"/>
    <p:sldId id="429" r:id="rId7"/>
    <p:sldId id="433" r:id="rId8"/>
    <p:sldId id="428" r:id="rId9"/>
    <p:sldId id="430" r:id="rId10"/>
    <p:sldId id="421" r:id="rId11"/>
    <p:sldId id="432" r:id="rId12"/>
    <p:sldId id="434" r:id="rId13"/>
    <p:sldId id="398" r:id="rId14"/>
    <p:sldId id="424" r:id="rId15"/>
    <p:sldId id="381" r:id="rId16"/>
    <p:sldId id="42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641F35-0758-C929-3CC5-59DDC19BFB3B}" name="Sobantu, Mziwandile" initials="MS" userId="S::msobantu@uj.ac.za::ccba375e-43da-4d84-8cae-f0bc00f8c3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09B9E8-F382-46FA-80E5-363580C272AF}" v="71" dt="2025-09-11T10:26:28.4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p:restoredTop sz="94915"/>
  </p:normalViewPr>
  <p:slideViewPr>
    <p:cSldViewPr>
      <p:cViewPr varScale="1">
        <p:scale>
          <a:sx n="90" d="100"/>
          <a:sy n="90" d="100"/>
        </p:scale>
        <p:origin x="124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ison Muleya" userId="e195404b-38d6-4d92-abe2-a4533a5a33ae" providerId="ADAL" clId="{856CEF47-034C-46B2-9344-3B89ED90E01F}"/>
    <pc:docChg chg="custSel modSld">
      <pc:chgData name="Emmison Muleya" userId="e195404b-38d6-4d92-abe2-a4533a5a33ae" providerId="ADAL" clId="{856CEF47-034C-46B2-9344-3B89ED90E01F}" dt="2025-09-11T10:26:28.412" v="82" actId="207"/>
      <pc:docMkLst>
        <pc:docMk/>
      </pc:docMkLst>
      <pc:sldChg chg="modSp">
        <pc:chgData name="Emmison Muleya" userId="e195404b-38d6-4d92-abe2-a4533a5a33ae" providerId="ADAL" clId="{856CEF47-034C-46B2-9344-3B89ED90E01F}" dt="2025-09-11T08:32:13.588" v="33" actId="207"/>
        <pc:sldMkLst>
          <pc:docMk/>
          <pc:sldMk cId="3982022528" sldId="410"/>
        </pc:sldMkLst>
        <pc:spChg chg="mod">
          <ac:chgData name="Emmison Muleya" userId="e195404b-38d6-4d92-abe2-a4533a5a33ae" providerId="ADAL" clId="{856CEF47-034C-46B2-9344-3B89ED90E01F}" dt="2025-09-11T08:32:13.588" v="33" actId="207"/>
          <ac:spMkLst>
            <pc:docMk/>
            <pc:sldMk cId="3982022528" sldId="410"/>
            <ac:spMk id="6" creationId="{5518FADC-7B75-F728-6D55-525E4EA808DA}"/>
          </ac:spMkLst>
        </pc:spChg>
      </pc:sldChg>
      <pc:sldChg chg="modSp">
        <pc:chgData name="Emmison Muleya" userId="e195404b-38d6-4d92-abe2-a4533a5a33ae" providerId="ADAL" clId="{856CEF47-034C-46B2-9344-3B89ED90E01F}" dt="2025-09-11T10:26:28.412" v="82" actId="207"/>
        <pc:sldMkLst>
          <pc:docMk/>
          <pc:sldMk cId="328879174" sldId="412"/>
        </pc:sldMkLst>
        <pc:spChg chg="mod">
          <ac:chgData name="Emmison Muleya" userId="e195404b-38d6-4d92-abe2-a4533a5a33ae" providerId="ADAL" clId="{856CEF47-034C-46B2-9344-3B89ED90E01F}" dt="2025-09-11T10:26:28.412" v="82" actId="207"/>
          <ac:spMkLst>
            <pc:docMk/>
            <pc:sldMk cId="328879174" sldId="412"/>
            <ac:spMk id="6" creationId="{324795CC-D01D-6588-D1BF-BE0A94796B66}"/>
          </ac:spMkLst>
        </pc:spChg>
      </pc:sldChg>
      <pc:sldChg chg="modSp">
        <pc:chgData name="Emmison Muleya" userId="e195404b-38d6-4d92-abe2-a4533a5a33ae" providerId="ADAL" clId="{856CEF47-034C-46B2-9344-3B89ED90E01F}" dt="2025-09-11T07:14:25.667" v="28" actId="20577"/>
        <pc:sldMkLst>
          <pc:docMk/>
          <pc:sldMk cId="201582892" sldId="424"/>
        </pc:sldMkLst>
        <pc:spChg chg="mod">
          <ac:chgData name="Emmison Muleya" userId="e195404b-38d6-4d92-abe2-a4533a5a33ae" providerId="ADAL" clId="{856CEF47-034C-46B2-9344-3B89ED90E01F}" dt="2025-09-11T07:14:25.667" v="28" actId="20577"/>
          <ac:spMkLst>
            <pc:docMk/>
            <pc:sldMk cId="201582892" sldId="424"/>
            <ac:spMk id="3" creationId="{68F170FA-5121-78CA-3BB8-F573259AA86B}"/>
          </ac:spMkLst>
        </pc:spChg>
      </pc:sldChg>
      <pc:sldChg chg="modSp mod">
        <pc:chgData name="Emmison Muleya" userId="e195404b-38d6-4d92-abe2-a4533a5a33ae" providerId="ADAL" clId="{856CEF47-034C-46B2-9344-3B89ED90E01F}" dt="2025-09-11T08:35:42.705" v="52" actId="207"/>
        <pc:sldMkLst>
          <pc:docMk/>
          <pc:sldMk cId="3318343792" sldId="431"/>
        </pc:sldMkLst>
        <pc:graphicFrameChg chg="mod modGraphic">
          <ac:chgData name="Emmison Muleya" userId="e195404b-38d6-4d92-abe2-a4533a5a33ae" providerId="ADAL" clId="{856CEF47-034C-46B2-9344-3B89ED90E01F}" dt="2025-09-11T08:35:42.705" v="52" actId="207"/>
          <ac:graphicFrameMkLst>
            <pc:docMk/>
            <pc:sldMk cId="3318343792" sldId="431"/>
            <ac:graphicFrameMk id="5" creationId="{623DFA07-1FEC-9CE8-D9B6-52DF51D3298B}"/>
          </ac:graphicFrameMkLst>
        </pc:graphicFrameChg>
      </pc:sldChg>
      <pc:sldChg chg="modSp">
        <pc:chgData name="Emmison Muleya" userId="e195404b-38d6-4d92-abe2-a4533a5a33ae" providerId="ADAL" clId="{856CEF47-034C-46B2-9344-3B89ED90E01F}" dt="2025-09-11T07:29:20.035" v="30" actId="20577"/>
        <pc:sldMkLst>
          <pc:docMk/>
          <pc:sldMk cId="2370880113" sldId="432"/>
        </pc:sldMkLst>
        <pc:spChg chg="mod">
          <ac:chgData name="Emmison Muleya" userId="e195404b-38d6-4d92-abe2-a4533a5a33ae" providerId="ADAL" clId="{856CEF47-034C-46B2-9344-3B89ED90E01F}" dt="2025-09-11T07:29:20.035" v="30" actId="20577"/>
          <ac:spMkLst>
            <pc:docMk/>
            <pc:sldMk cId="2370880113" sldId="432"/>
            <ac:spMk id="6" creationId="{050D3A11-485F-6FA0-254B-416D1CD32CA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7D9D5-2F30-4247-8F5D-299CD5278703}" type="datetimeFigureOut">
              <a:rPr lang="en-ZA" smtClean="0"/>
              <a:t>2025/09/11</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BE1AA-0EB7-4C0F-8F98-E5E48300E376}" type="slidenum">
              <a:rPr lang="en-ZA" smtClean="0"/>
              <a:t>‹#›</a:t>
            </a:fld>
            <a:endParaRPr lang="en-ZA"/>
          </a:p>
        </p:txBody>
      </p:sp>
    </p:spTree>
    <p:extLst>
      <p:ext uri="{BB962C8B-B14F-4D97-AF65-F5344CB8AC3E}">
        <p14:creationId xmlns:p14="http://schemas.microsoft.com/office/powerpoint/2010/main" val="68718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33BE1AA-0EB7-4C0F-8F98-E5E48300E376}" type="slidenum">
              <a:rPr lang="en-ZA" smtClean="0"/>
              <a:t>2</a:t>
            </a:fld>
            <a:endParaRPr lang="en-ZA"/>
          </a:p>
        </p:txBody>
      </p:sp>
    </p:spTree>
    <p:extLst>
      <p:ext uri="{BB962C8B-B14F-4D97-AF65-F5344CB8AC3E}">
        <p14:creationId xmlns:p14="http://schemas.microsoft.com/office/powerpoint/2010/main" val="2612732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33BE1AA-0EB7-4C0F-8F98-E5E48300E376}" type="slidenum">
              <a:rPr lang="en-ZA" smtClean="0"/>
              <a:t>3</a:t>
            </a:fld>
            <a:endParaRPr lang="en-ZA"/>
          </a:p>
        </p:txBody>
      </p:sp>
    </p:spTree>
    <p:extLst>
      <p:ext uri="{BB962C8B-B14F-4D97-AF65-F5344CB8AC3E}">
        <p14:creationId xmlns:p14="http://schemas.microsoft.com/office/powerpoint/2010/main" val="375860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33BE1AA-0EB7-4C0F-8F98-E5E48300E376}" type="slidenum">
              <a:rPr lang="en-ZA" smtClean="0"/>
              <a:t>4</a:t>
            </a:fld>
            <a:endParaRPr lang="en-ZA"/>
          </a:p>
        </p:txBody>
      </p:sp>
    </p:spTree>
    <p:extLst>
      <p:ext uri="{BB962C8B-B14F-4D97-AF65-F5344CB8AC3E}">
        <p14:creationId xmlns:p14="http://schemas.microsoft.com/office/powerpoint/2010/main" val="2965753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14733-7F72-76BB-712F-0C13B16102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5F2E9D-3F03-16F3-E900-6728F482A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313762-6F86-5D98-7A74-CB3335545D10}"/>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0E50B287-5122-805E-FA3F-323DCFBFF309}"/>
              </a:ext>
            </a:extLst>
          </p:cNvPr>
          <p:cNvSpPr>
            <a:spLocks noGrp="1"/>
          </p:cNvSpPr>
          <p:nvPr>
            <p:ph type="sldNum" sz="quarter" idx="5"/>
          </p:nvPr>
        </p:nvSpPr>
        <p:spPr/>
        <p:txBody>
          <a:bodyPr/>
          <a:lstStyle/>
          <a:p>
            <a:fld id="{733BE1AA-0EB7-4C0F-8F98-E5E48300E376}" type="slidenum">
              <a:rPr lang="en-ZA" smtClean="0"/>
              <a:t>5</a:t>
            </a:fld>
            <a:endParaRPr lang="en-ZA"/>
          </a:p>
        </p:txBody>
      </p:sp>
    </p:spTree>
    <p:extLst>
      <p:ext uri="{BB962C8B-B14F-4D97-AF65-F5344CB8AC3E}">
        <p14:creationId xmlns:p14="http://schemas.microsoft.com/office/powerpoint/2010/main" val="632108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9788" lvl="1" indent="-342900" algn="just">
              <a:buFont typeface="Symbol" pitchFamily="2" charset="2"/>
              <a:buChar char=""/>
            </a:pPr>
            <a:r>
              <a:rPr lang="en-ZA" sz="2400" kern="100" dirty="0">
                <a:ea typeface="Aptos" panose="020B0004020202020204" pitchFamily="34" charset="0"/>
                <a:cs typeface="Times New Roman" panose="02020603050405020304" pitchFamily="18" charset="0"/>
              </a:rPr>
              <a:t>Integrated service delivery, where social work practitioners collaborate across sectors particularly with health, housing, employment and labour, education and safety and security to address the intersecting issues of mental health, substance use, and lack of identity documentation. </a:t>
            </a:r>
          </a:p>
          <a:p>
            <a:pPr marL="589788" lvl="1" indent="-342900" algn="just">
              <a:buFont typeface="Symbol" pitchFamily="2" charset="2"/>
              <a:buChar char=""/>
            </a:pPr>
            <a:r>
              <a:rPr lang="en-ZA" sz="2400" kern="100" dirty="0">
                <a:ea typeface="Aptos" panose="020B0004020202020204" pitchFamily="34" charset="0"/>
                <a:cs typeface="Times New Roman" panose="02020603050405020304" pitchFamily="18" charset="0"/>
              </a:rPr>
              <a:t>Furthermore, social workers are uniquely positioned to advocate for inclusive and rights-based policies, particularly in ensuring access to shelter, health care, and legal identity documents, which are prerequisites for other social protections such as social grants and unemployment insurance funds, medical services, skills development amongst others.</a:t>
            </a:r>
          </a:p>
          <a:p>
            <a:pPr marL="589788" lvl="1" indent="-342900" algn="just">
              <a:buFont typeface="Symbol" pitchFamily="2" charset="2"/>
              <a:buChar char=""/>
            </a:pPr>
            <a:r>
              <a:rPr lang="en-ZA" sz="2400" kern="100" dirty="0">
                <a:ea typeface="Aptos" panose="020B0004020202020204" pitchFamily="34" charset="0"/>
                <a:cs typeface="Times New Roman" panose="02020603050405020304" pitchFamily="18" charset="0"/>
              </a:rPr>
              <a:t>Access to healthcare services should be expanded through mobile clinics that visit known homelessness hotspots regularly. These clinics must provide general healthcare, HIV testing and treatment, TB screening, mental health support, and drug rehabilitation services.</a:t>
            </a:r>
          </a:p>
          <a:p>
            <a:pPr marL="589788" lvl="1" indent="-342900" algn="just">
              <a:buFont typeface="Symbol" pitchFamily="2" charset="2"/>
              <a:buChar char=""/>
            </a:pPr>
            <a:r>
              <a:rPr lang="en-ZA" sz="2400" kern="100" dirty="0">
                <a:ea typeface="Aptos" panose="020B0004020202020204" pitchFamily="34" charset="0"/>
                <a:cs typeface="Times New Roman" panose="02020603050405020304" pitchFamily="18" charset="0"/>
              </a:rPr>
              <a:t>Targeted public awareness campaigns and participatory policy-making processes must include the voices of those with lived experiences of homelessness.</a:t>
            </a:r>
          </a:p>
          <a:p>
            <a:endParaRPr lang="en-ZA" dirty="0"/>
          </a:p>
        </p:txBody>
      </p:sp>
      <p:sp>
        <p:nvSpPr>
          <p:cNvPr id="4" name="Slide Number Placeholder 3"/>
          <p:cNvSpPr>
            <a:spLocks noGrp="1"/>
          </p:cNvSpPr>
          <p:nvPr>
            <p:ph type="sldNum" sz="quarter" idx="5"/>
          </p:nvPr>
        </p:nvSpPr>
        <p:spPr/>
        <p:txBody>
          <a:bodyPr/>
          <a:lstStyle/>
          <a:p>
            <a:fld id="{733BE1AA-0EB7-4C0F-8F98-E5E48300E376}" type="slidenum">
              <a:rPr lang="en-ZA" smtClean="0"/>
              <a:t>14</a:t>
            </a:fld>
            <a:endParaRPr lang="en-ZA"/>
          </a:p>
        </p:txBody>
      </p:sp>
    </p:spTree>
    <p:extLst>
      <p:ext uri="{BB962C8B-B14F-4D97-AF65-F5344CB8AC3E}">
        <p14:creationId xmlns:p14="http://schemas.microsoft.com/office/powerpoint/2010/main" val="3353119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dailymaverick.co.za/article/2021-10-10-the-reality-of-living-on-the-street-in-sa/" TargetMode="External"/><Relationship Id="rId3" Type="http://schemas.openxmlformats.org/officeDocument/2006/relationships/hyperlink" Target="https://joburg.org.za/documents_/Documents/HOMELESSNESS-FINAL-APPROVED-POLICY-2024.pdf" TargetMode="External"/><Relationship Id="rId7" Type="http://schemas.openxmlformats.org/officeDocument/2006/relationships/hyperlink" Target="https://repository.hsrc.ac.za/handle/20.500.11910/1997"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jozimyjozi.com/projects/addressing-homelessness-in-the-city-of-johannesburg/" TargetMode="External"/><Relationship Id="rId11" Type="http://schemas.openxmlformats.org/officeDocument/2006/relationships/hyperlink" Target="https://digitallibrary.un.org/record/4018593?ln=en&amp;v=pdf" TargetMode="External"/><Relationship Id="rId5" Type="http://schemas.openxmlformats.org/officeDocument/2006/relationships/hyperlink" Target="https://hsrc.ac.za/news/latest-news/join-us-to-develop-a-green-paper-on-homelessness-in-south-africa/" TargetMode="External"/><Relationship Id="rId10" Type="http://schemas.openxmlformats.org/officeDocument/2006/relationships/hyperlink" Target="https://doi.org/10.4102/hts.v76i1.5591" TargetMode="External"/><Relationship Id="rId4" Type="http://schemas.openxmlformats.org/officeDocument/2006/relationships/hyperlink" Target="https://doi.org/10.1080/03768350903519416" TargetMode="External"/><Relationship Id="rId9" Type="http://schemas.openxmlformats.org/officeDocument/2006/relationships/hyperlink" Target="https://www.gov.za/sites/default/files/P03014_Census_2022_Statistical_Release.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power-point presentation final-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123" name="Text Box 6"/>
          <p:cNvSpPr txBox="1">
            <a:spLocks noChangeArrowheads="1"/>
          </p:cNvSpPr>
          <p:nvPr/>
        </p:nvSpPr>
        <p:spPr bwMode="auto">
          <a:xfrm>
            <a:off x="1692275" y="692150"/>
            <a:ext cx="6192838" cy="2431435"/>
          </a:xfrm>
          <a:prstGeom prst="rect">
            <a:avLst/>
          </a:prstGeom>
          <a:noFill/>
          <a:ln w="9525">
            <a:noFill/>
            <a:miter lim="800000"/>
            <a:headEnd/>
            <a:tailEnd/>
          </a:ln>
        </p:spPr>
        <p:txBody>
          <a:bodyPr>
            <a:spAutoFit/>
          </a:bodyPr>
          <a:lstStyle/>
          <a:p>
            <a:pPr algn="ctr"/>
            <a:r>
              <a:rPr lang="en-US" sz="2400" b="1" i="0" dirty="0">
                <a:solidFill>
                  <a:schemeClr val="bg1"/>
                </a:solidFill>
                <a:effectLst/>
                <a:latin typeface="Segoe UI" panose="020B0502040204020203" pitchFamily="34" charset="0"/>
              </a:rPr>
              <a:t>ASASWEI PRESENTATION</a:t>
            </a:r>
          </a:p>
          <a:p>
            <a:pPr algn="ctr"/>
            <a:r>
              <a:rPr lang="en-GB" sz="2400" i="1" dirty="0">
                <a:solidFill>
                  <a:schemeClr val="bg1"/>
                </a:solidFill>
              </a:rPr>
              <a:t>Exploring the lived experiences of street homeless persons in Johannesburg</a:t>
            </a:r>
          </a:p>
          <a:p>
            <a:endParaRPr lang="en-GB" sz="1600" i="1" dirty="0">
              <a:solidFill>
                <a:schemeClr val="bg1"/>
              </a:solidFill>
            </a:endParaRPr>
          </a:p>
          <a:p>
            <a:r>
              <a:rPr lang="en-GB" sz="1600" i="1" dirty="0">
                <a:solidFill>
                  <a:schemeClr val="bg1"/>
                </a:solidFill>
              </a:rPr>
              <a:t>Dr Emmi Muleya</a:t>
            </a:r>
          </a:p>
          <a:p>
            <a:r>
              <a:rPr lang="en-GB" sz="1600" i="1" dirty="0">
                <a:solidFill>
                  <a:schemeClr val="bg1"/>
                </a:solidFill>
              </a:rPr>
              <a:t>Department of Social Work </a:t>
            </a:r>
          </a:p>
          <a:p>
            <a:r>
              <a:rPr lang="en-GB" sz="1600" i="1" dirty="0">
                <a:solidFill>
                  <a:schemeClr val="bg1"/>
                </a:solidFill>
              </a:rPr>
              <a:t>School of Human and Community Development</a:t>
            </a:r>
          </a:p>
          <a:p>
            <a:r>
              <a:rPr lang="en-GB" sz="1600" i="1" dirty="0">
                <a:solidFill>
                  <a:schemeClr val="bg1"/>
                </a:solidFill>
              </a:rPr>
              <a:t> Co-researchers Drs Lelaka, Deka &amp; Mpofu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down)">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27232-1372-F165-5683-9FDD5FC80B41}"/>
            </a:ext>
          </a:extLst>
        </p:cNvPr>
        <p:cNvGrpSpPr/>
        <p:nvPr/>
      </p:nvGrpSpPr>
      <p:grpSpPr>
        <a:xfrm>
          <a:off x="0" y="0"/>
          <a:ext cx="0" cy="0"/>
          <a:chOff x="0" y="0"/>
          <a:chExt cx="0" cy="0"/>
        </a:xfrm>
      </p:grpSpPr>
      <p:pic>
        <p:nvPicPr>
          <p:cNvPr id="13314" name="Picture 2" descr="power-point presentation final2">
            <a:extLst>
              <a:ext uri="{FF2B5EF4-FFF2-40B4-BE49-F238E27FC236}">
                <a16:creationId xmlns:a16="http://schemas.microsoft.com/office/drawing/2014/main" id="{2BBA2B60-0557-3955-DD8C-4DC7BEB46070}"/>
              </a:ext>
            </a:extLst>
          </p:cNvPr>
          <p:cNvPicPr>
            <a:picLocks noChangeAspect="1" noChangeArrowheads="1"/>
          </p:cNvPicPr>
          <p:nvPr/>
        </p:nvPicPr>
        <p:blipFill>
          <a:blip r:embed="rId2" cstate="print"/>
          <a:srcRect/>
          <a:stretch>
            <a:fillRect/>
          </a:stretch>
        </p:blipFill>
        <p:spPr bwMode="auto">
          <a:xfrm>
            <a:off x="0" y="4482"/>
            <a:ext cx="9144000" cy="6858000"/>
          </a:xfrm>
          <a:prstGeom prst="rect">
            <a:avLst/>
          </a:prstGeom>
          <a:noFill/>
          <a:ln w="9525">
            <a:noFill/>
            <a:miter lim="800000"/>
            <a:headEnd/>
            <a:tailEnd/>
          </a:ln>
        </p:spPr>
      </p:pic>
      <p:sp>
        <p:nvSpPr>
          <p:cNvPr id="3" name="Google Shape;1419;p32">
            <a:extLst>
              <a:ext uri="{FF2B5EF4-FFF2-40B4-BE49-F238E27FC236}">
                <a16:creationId xmlns:a16="http://schemas.microsoft.com/office/drawing/2014/main" id="{CDBC0B84-FB49-A4A7-4CBB-A7875A358DA5}"/>
              </a:ext>
            </a:extLst>
          </p:cNvPr>
          <p:cNvSpPr txBox="1">
            <a:spLocks noGrp="1"/>
          </p:cNvSpPr>
          <p:nvPr>
            <p:ph type="title"/>
          </p:nvPr>
        </p:nvSpPr>
        <p:spPr>
          <a:xfrm>
            <a:off x="152400" y="1295400"/>
            <a:ext cx="8986176" cy="572700"/>
          </a:xfrm>
          <a:prstGeom prst="rect">
            <a:avLst/>
          </a:prstGeom>
        </p:spPr>
        <p:txBody>
          <a:bodyPr spcFirstLastPara="1" wrap="square" lIns="91425" tIns="91425" rIns="91425" bIns="91425" anchor="t" anchorCtr="0">
            <a:noAutofit/>
          </a:bodyPr>
          <a:lstStyle/>
          <a:p>
            <a:r>
              <a:rPr lang="en-ZA" sz="2800" b="1" dirty="0"/>
              <a:t>Findings: Theme two</a:t>
            </a:r>
            <a:br>
              <a:rPr lang="en-ZA" dirty="0"/>
            </a:br>
            <a:br>
              <a:rPr lang="en-ZA" dirty="0"/>
            </a:br>
            <a:r>
              <a:rPr lang="en" dirty="0"/>
              <a:t> </a:t>
            </a:r>
            <a:endParaRPr dirty="0"/>
          </a:p>
        </p:txBody>
      </p:sp>
      <p:sp>
        <p:nvSpPr>
          <p:cNvPr id="6" name="Content Placeholder 2">
            <a:extLst>
              <a:ext uri="{FF2B5EF4-FFF2-40B4-BE49-F238E27FC236}">
                <a16:creationId xmlns:a16="http://schemas.microsoft.com/office/drawing/2014/main" id="{8B86AA50-4A34-A804-FB0C-24D9CC103D45}"/>
              </a:ext>
            </a:extLst>
          </p:cNvPr>
          <p:cNvSpPr txBox="1">
            <a:spLocks/>
          </p:cNvSpPr>
          <p:nvPr/>
        </p:nvSpPr>
        <p:spPr>
          <a:xfrm>
            <a:off x="420624" y="2057400"/>
            <a:ext cx="8418576" cy="4343400"/>
          </a:xfrm>
          <a:prstGeom prst="rect">
            <a:avLst/>
          </a:prstGeom>
        </p:spPr>
        <p:txBody>
          <a:bodyPr vert="horz" lIns="91440" tIns="45720" rIns="91440" bIns="45720" rtlCol="0">
            <a:normAutofit fontScale="92500" lnSpcReduction="20000"/>
          </a:bodyPr>
          <a:lstStyle>
            <a:lvl1pPr marL="457200" indent="-457200" algn="l" defTabSz="914400" rtl="0" eaLnBrk="1" latinLnBrk="0" hangingPunct="1">
              <a:lnSpc>
                <a:spcPct val="100000"/>
              </a:lnSpc>
              <a:spcBef>
                <a:spcPts val="1000"/>
              </a:spcBef>
              <a:buClr>
                <a:schemeClr val="accent2"/>
              </a:buClr>
              <a:buFont typeface="Wingdings 2" panose="05020102010507070707" pitchFamily="18" charset="2"/>
              <a:buChar char="¬"/>
              <a:defRPr sz="2000" kern="1200">
                <a:solidFill>
                  <a:schemeClr val="tx2"/>
                </a:solidFill>
                <a:latin typeface="+mn-lt"/>
                <a:ea typeface="+mn-ea"/>
                <a:cs typeface="+mn-cs"/>
              </a:defRPr>
            </a:lvl1pPr>
            <a:lvl2pPr marL="800100" indent="-342900" algn="l" defTabSz="914400" rtl="0" eaLnBrk="1" latinLnBrk="0" hangingPunct="1">
              <a:lnSpc>
                <a:spcPct val="10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2pPr>
            <a:lvl3pPr marL="1257300" indent="-342900" algn="l" defTabSz="914400" rtl="0" eaLnBrk="1" latinLnBrk="0" hangingPunct="1">
              <a:lnSpc>
                <a:spcPct val="10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3pPr>
            <a:lvl4pPr marL="1657350" indent="-285750" algn="l" defTabSz="914400" rtl="0" eaLnBrk="1" latinLnBrk="0" hangingPunct="1">
              <a:lnSpc>
                <a:spcPct val="1000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4pPr>
            <a:lvl5pPr marL="2114550" indent="-285750" algn="l" defTabSz="914400" rtl="0" eaLnBrk="1" latinLnBrk="0" hangingPunct="1">
              <a:lnSpc>
                <a:spcPct val="100000"/>
              </a:lnSpc>
              <a:spcBef>
                <a:spcPts val="500"/>
              </a:spcBef>
              <a:buClr>
                <a:schemeClr val="accent2"/>
              </a:buClr>
              <a:buFont typeface="Wingdings 2" panose="05020102010507070707" pitchFamily="18"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buClr>
                <a:srgbClr val="8784C7"/>
              </a:buClr>
              <a:defRPr/>
            </a:pPr>
            <a:r>
              <a:rPr lang="en-ZA" sz="2400" dirty="0">
                <a:solidFill>
                  <a:srgbClr val="373545"/>
                </a:solidFill>
                <a:latin typeface="Arial" panose="020B0604020202020204" pitchFamily="34" charset="0"/>
                <a:cs typeface="Arial" panose="020B0604020202020204" pitchFamily="34" charset="0"/>
              </a:rPr>
              <a:t>Poor Health and Addiction</a:t>
            </a:r>
          </a:p>
          <a:p>
            <a:pPr algn="just">
              <a:buClr>
                <a:srgbClr val="8784C7"/>
              </a:buClr>
              <a:defRPr/>
            </a:pPr>
            <a:r>
              <a:rPr lang="en-ZA" i="1" dirty="0"/>
              <a:t>"Diseases such as TB and HIV have spread largely due to practices like needle sharing, and I have personally witnessed many people lose their lives to drug overdoses." [P7]</a:t>
            </a:r>
            <a:r>
              <a:rPr lang="en-ZA" dirty="0"/>
              <a:t> </a:t>
            </a:r>
          </a:p>
          <a:p>
            <a:pPr lvl="0" algn="just">
              <a:buClr>
                <a:srgbClr val="8784C7"/>
              </a:buClr>
              <a:defRPr/>
            </a:pPr>
            <a:r>
              <a:rPr lang="en-ZA" sz="2400" dirty="0">
                <a:solidFill>
                  <a:srgbClr val="373545"/>
                </a:solidFill>
                <a:latin typeface="Arial" panose="020B0604020202020204" pitchFamily="34" charset="0"/>
                <a:cs typeface="Arial" panose="020B0604020202020204" pitchFamily="34" charset="0"/>
              </a:rPr>
              <a:t>Violence and Trauma </a:t>
            </a:r>
          </a:p>
          <a:p>
            <a:r>
              <a:rPr lang="en-ZA" i="1" dirty="0"/>
              <a:t>“We fight amongst each other especially males and some homeless females are raped. Those who are homeless and use drugs are violent and I was once stabbed” [P3]</a:t>
            </a:r>
            <a:endParaRPr lang="en-ZA" dirty="0"/>
          </a:p>
          <a:p>
            <a:pPr algn="just">
              <a:buClr>
                <a:srgbClr val="8784C7"/>
              </a:buClr>
              <a:defRPr/>
            </a:pPr>
            <a:r>
              <a:rPr lang="en-ZA" sz="2400" dirty="0">
                <a:solidFill>
                  <a:srgbClr val="373545"/>
                </a:solidFill>
                <a:latin typeface="Arial" panose="020B0604020202020204" pitchFamily="34" charset="0"/>
                <a:cs typeface="Arial" panose="020B0604020202020204" pitchFamily="34" charset="0"/>
              </a:rPr>
              <a:t>Limited government support</a:t>
            </a:r>
          </a:p>
          <a:p>
            <a:pPr lvl="0" algn="just">
              <a:buClr>
                <a:srgbClr val="8784C7"/>
              </a:buClr>
              <a:defRPr/>
            </a:pPr>
            <a:r>
              <a:rPr lang="en-ZA" i="1" dirty="0"/>
              <a:t>“I get support from students, things like food though its rare. Jaa, they help a lot. Churches are also helpful, but shelters are not supportive. Government does not help. You must have money to get to the shelter and ID. Without money, you will not get in.  Shelters are not accessible at all.  Health institution like ANOVA have closed. I go the hospital, and I must stand in the long queue. People say we smelling”</a:t>
            </a:r>
            <a:r>
              <a:rPr lang="en-ZA" dirty="0"/>
              <a:t> </a:t>
            </a:r>
            <a:endParaRPr lang="en-ZA" sz="2400" dirty="0">
              <a:solidFill>
                <a:srgbClr val="373545"/>
              </a:solidFill>
              <a:latin typeface="Arial" panose="020B0604020202020204" pitchFamily="34" charset="0"/>
              <a:cs typeface="Arial" panose="020B0604020202020204" pitchFamily="34" charset="0"/>
            </a:endParaRPr>
          </a:p>
          <a:p>
            <a:pPr lvl="0" algn="just">
              <a:buClr>
                <a:srgbClr val="8784C7"/>
              </a:buClr>
              <a:defRPr/>
            </a:pPr>
            <a:endParaRPr lang="en-ZA" sz="2400" dirty="0">
              <a:solidFill>
                <a:srgbClr val="373545"/>
              </a:solidFill>
              <a:latin typeface="Arial" panose="020B0604020202020204" pitchFamily="34" charset="0"/>
              <a:cs typeface="Arial" panose="020B0604020202020204" pitchFamily="34" charset="0"/>
            </a:endParaRPr>
          </a:p>
          <a:p>
            <a:pPr lvl="0" algn="just">
              <a:buClr>
                <a:srgbClr val="8784C7"/>
              </a:buClr>
              <a:defRPr/>
            </a:pPr>
            <a:endParaRPr lang="en-ZA" sz="2400" dirty="0">
              <a:solidFill>
                <a:srgbClr val="373545"/>
              </a:solidFill>
              <a:latin typeface="Arial" panose="020B0604020202020204" pitchFamily="34" charset="0"/>
              <a:cs typeface="Arial" panose="020B0604020202020204" pitchFamily="34" charset="0"/>
            </a:endParaRPr>
          </a:p>
          <a:p>
            <a:pPr lvl="0" algn="just">
              <a:buClr>
                <a:srgbClr val="8784C7"/>
              </a:buClr>
              <a:defRPr/>
            </a:pPr>
            <a:endParaRPr lang="en-ZA" sz="2400" dirty="0">
              <a:solidFill>
                <a:srgbClr val="37354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223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0F268-39B9-55FC-2D40-4CB2D922FE4D}"/>
            </a:ext>
          </a:extLst>
        </p:cNvPr>
        <p:cNvGrpSpPr/>
        <p:nvPr/>
      </p:nvGrpSpPr>
      <p:grpSpPr>
        <a:xfrm>
          <a:off x="0" y="0"/>
          <a:ext cx="0" cy="0"/>
          <a:chOff x="0" y="0"/>
          <a:chExt cx="0" cy="0"/>
        </a:xfrm>
      </p:grpSpPr>
      <p:pic>
        <p:nvPicPr>
          <p:cNvPr id="13314" name="Picture 2" descr="power-point presentation final2">
            <a:extLst>
              <a:ext uri="{FF2B5EF4-FFF2-40B4-BE49-F238E27FC236}">
                <a16:creationId xmlns:a16="http://schemas.microsoft.com/office/drawing/2014/main" id="{9EE6C722-4F0D-E6EC-5939-789FE2A15965}"/>
              </a:ext>
            </a:extLst>
          </p:cNvPr>
          <p:cNvPicPr>
            <a:picLocks noChangeAspect="1" noChangeArrowheads="1"/>
          </p:cNvPicPr>
          <p:nvPr/>
        </p:nvPicPr>
        <p:blipFill>
          <a:blip r:embed="rId2" cstate="print"/>
          <a:srcRect/>
          <a:stretch>
            <a:fillRect/>
          </a:stretch>
        </p:blipFill>
        <p:spPr bwMode="auto">
          <a:xfrm>
            <a:off x="0" y="4482"/>
            <a:ext cx="9144000" cy="6858000"/>
          </a:xfrm>
          <a:prstGeom prst="rect">
            <a:avLst/>
          </a:prstGeom>
          <a:noFill/>
          <a:ln w="9525">
            <a:noFill/>
            <a:miter lim="800000"/>
            <a:headEnd/>
            <a:tailEnd/>
          </a:ln>
        </p:spPr>
      </p:pic>
      <p:sp>
        <p:nvSpPr>
          <p:cNvPr id="3" name="Google Shape;1419;p32">
            <a:extLst>
              <a:ext uri="{FF2B5EF4-FFF2-40B4-BE49-F238E27FC236}">
                <a16:creationId xmlns:a16="http://schemas.microsoft.com/office/drawing/2014/main" id="{8A3DE846-2CA4-9094-EB7F-3F70ADE11B04}"/>
              </a:ext>
            </a:extLst>
          </p:cNvPr>
          <p:cNvSpPr txBox="1">
            <a:spLocks noGrp="1"/>
          </p:cNvSpPr>
          <p:nvPr>
            <p:ph type="title"/>
          </p:nvPr>
        </p:nvSpPr>
        <p:spPr>
          <a:xfrm>
            <a:off x="152400" y="1295400"/>
            <a:ext cx="8986176" cy="572700"/>
          </a:xfrm>
          <a:prstGeom prst="rect">
            <a:avLst/>
          </a:prstGeom>
        </p:spPr>
        <p:txBody>
          <a:bodyPr spcFirstLastPara="1" wrap="square" lIns="91425" tIns="91425" rIns="91425" bIns="91425" anchor="t" anchorCtr="0">
            <a:noAutofit/>
          </a:bodyPr>
          <a:lstStyle/>
          <a:p>
            <a:r>
              <a:rPr lang="en-ZA" sz="2800" b="1" dirty="0"/>
              <a:t>Findings: Theme two</a:t>
            </a:r>
            <a:br>
              <a:rPr lang="en-ZA" dirty="0"/>
            </a:br>
            <a:br>
              <a:rPr lang="en-ZA" dirty="0"/>
            </a:br>
            <a:r>
              <a:rPr lang="en" dirty="0"/>
              <a:t> </a:t>
            </a:r>
            <a:endParaRPr dirty="0"/>
          </a:p>
        </p:txBody>
      </p:sp>
      <p:sp>
        <p:nvSpPr>
          <p:cNvPr id="6" name="Content Placeholder 2">
            <a:extLst>
              <a:ext uri="{FF2B5EF4-FFF2-40B4-BE49-F238E27FC236}">
                <a16:creationId xmlns:a16="http://schemas.microsoft.com/office/drawing/2014/main" id="{050D3A11-485F-6FA0-254B-416D1CD32CA7}"/>
              </a:ext>
            </a:extLst>
          </p:cNvPr>
          <p:cNvSpPr txBox="1">
            <a:spLocks/>
          </p:cNvSpPr>
          <p:nvPr/>
        </p:nvSpPr>
        <p:spPr>
          <a:xfrm>
            <a:off x="152400" y="1885033"/>
            <a:ext cx="8686800" cy="4343400"/>
          </a:xfrm>
          <a:prstGeom prst="rect">
            <a:avLst/>
          </a:prstGeom>
        </p:spPr>
        <p:txBody>
          <a:bodyPr vert="horz" lIns="91440" tIns="45720" rIns="91440" bIns="45720" rtlCol="0">
            <a:normAutofit fontScale="92500" lnSpcReduction="20000"/>
          </a:bodyPr>
          <a:lstStyle>
            <a:lvl1pPr marL="457200" indent="-457200" algn="l" defTabSz="914400" rtl="0" eaLnBrk="1" latinLnBrk="0" hangingPunct="1">
              <a:lnSpc>
                <a:spcPct val="100000"/>
              </a:lnSpc>
              <a:spcBef>
                <a:spcPts val="1000"/>
              </a:spcBef>
              <a:buClr>
                <a:schemeClr val="accent2"/>
              </a:buClr>
              <a:buFont typeface="Wingdings 2" panose="05020102010507070707" pitchFamily="18" charset="2"/>
              <a:buChar char="¬"/>
              <a:defRPr sz="2000" kern="1200">
                <a:solidFill>
                  <a:schemeClr val="tx2"/>
                </a:solidFill>
                <a:latin typeface="+mn-lt"/>
                <a:ea typeface="+mn-ea"/>
                <a:cs typeface="+mn-cs"/>
              </a:defRPr>
            </a:lvl1pPr>
            <a:lvl2pPr marL="800100" indent="-342900" algn="l" defTabSz="914400" rtl="0" eaLnBrk="1" latinLnBrk="0" hangingPunct="1">
              <a:lnSpc>
                <a:spcPct val="10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2pPr>
            <a:lvl3pPr marL="1257300" indent="-342900" algn="l" defTabSz="914400" rtl="0" eaLnBrk="1" latinLnBrk="0" hangingPunct="1">
              <a:lnSpc>
                <a:spcPct val="10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3pPr>
            <a:lvl4pPr marL="1657350" indent="-285750" algn="l" defTabSz="914400" rtl="0" eaLnBrk="1" latinLnBrk="0" hangingPunct="1">
              <a:lnSpc>
                <a:spcPct val="1000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4pPr>
            <a:lvl5pPr marL="2114550" indent="-285750" algn="l" defTabSz="914400" rtl="0" eaLnBrk="1" latinLnBrk="0" hangingPunct="1">
              <a:lnSpc>
                <a:spcPct val="100000"/>
              </a:lnSpc>
              <a:spcBef>
                <a:spcPts val="500"/>
              </a:spcBef>
              <a:buClr>
                <a:schemeClr val="accent2"/>
              </a:buClr>
              <a:buFont typeface="Wingdings 2" panose="05020102010507070707" pitchFamily="18"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buClr>
                <a:srgbClr val="8784C7"/>
              </a:buClr>
              <a:defRPr/>
            </a:pPr>
            <a:r>
              <a:rPr lang="en-ZA" sz="2400" dirty="0">
                <a:solidFill>
                  <a:srgbClr val="373545"/>
                </a:solidFill>
                <a:latin typeface="Arial" panose="020B0604020202020204" pitchFamily="34" charset="0"/>
                <a:cs typeface="Arial" panose="020B0604020202020204" pitchFamily="34" charset="0"/>
              </a:rPr>
              <a:t>Survival strategies</a:t>
            </a:r>
          </a:p>
          <a:p>
            <a:pPr lvl="1" algn="just">
              <a:buClr>
                <a:srgbClr val="8784C7"/>
              </a:buClr>
              <a:defRPr/>
            </a:pPr>
            <a:r>
              <a:rPr lang="en-ZA" sz="2200" dirty="0">
                <a:solidFill>
                  <a:srgbClr val="373545"/>
                </a:solidFill>
                <a:latin typeface="Arial" panose="020B0604020202020204" pitchFamily="34" charset="0"/>
                <a:cs typeface="Arial" panose="020B0604020202020204" pitchFamily="34" charset="0"/>
              </a:rPr>
              <a:t> </a:t>
            </a:r>
            <a:r>
              <a:rPr lang="en-ZA" sz="2400" dirty="0">
                <a:solidFill>
                  <a:srgbClr val="373545"/>
                </a:solidFill>
                <a:latin typeface="Arial" panose="020B0604020202020204" pitchFamily="34" charset="0"/>
                <a:cs typeface="Arial" panose="020B0604020202020204" pitchFamily="34" charset="0"/>
              </a:rPr>
              <a:t>(Recycling, begging from the streets, prostitution, external support systems)</a:t>
            </a:r>
            <a:endParaRPr lang="en-ZA" sz="2200" dirty="0">
              <a:solidFill>
                <a:srgbClr val="373545"/>
              </a:solidFill>
              <a:latin typeface="Arial" panose="020B0604020202020204" pitchFamily="34" charset="0"/>
              <a:cs typeface="Arial" panose="020B0604020202020204" pitchFamily="34" charset="0"/>
            </a:endParaRPr>
          </a:p>
          <a:p>
            <a:pPr algn="just">
              <a:buClr>
                <a:srgbClr val="8784C7"/>
              </a:buClr>
              <a:defRPr/>
            </a:pPr>
            <a:r>
              <a:rPr lang="en-ZA" i="1" dirty="0"/>
              <a:t>“Sometimes, we engage in male sex work by performing oral sex on other men who take us to their rooms, allow us to bathe, and then engage in sexual activities with us. So, they pay us for such services.” [P1]</a:t>
            </a:r>
            <a:endParaRPr lang="en-ZA" dirty="0"/>
          </a:p>
          <a:p>
            <a:pPr algn="just">
              <a:buClr>
                <a:srgbClr val="8784C7"/>
              </a:buClr>
              <a:defRPr/>
            </a:pPr>
            <a:r>
              <a:rPr lang="en-ZA" i="1" dirty="0"/>
              <a:t>Recycling or sex work and at times cleaning jobs. But those who offer cleaning jobs also offer little money and sex work take advantage and sleep with them and not offer money or change prizes [P3]</a:t>
            </a:r>
            <a:endParaRPr lang="en-ZA" dirty="0"/>
          </a:p>
          <a:p>
            <a:pPr algn="just">
              <a:buClr>
                <a:srgbClr val="8784C7"/>
              </a:buClr>
              <a:defRPr/>
            </a:pPr>
            <a:r>
              <a:rPr lang="en-ZA" i="1" dirty="0"/>
              <a:t>“I am aware of the City of Johannesburg (CoJ) services, but it is difficult to access them without identity documents and money. Without IDs, we cannot get social grants… and as women, we struggle without basic things like toiletries. There are no free or safe bathing places.” [P.7]</a:t>
            </a:r>
            <a:endParaRPr lang="en-ZA" dirty="0"/>
          </a:p>
          <a:p>
            <a:pPr algn="just">
              <a:buClr>
                <a:srgbClr val="8784C7"/>
              </a:buClr>
              <a:defRPr/>
            </a:pPr>
            <a:r>
              <a:rPr lang="en-ZA" sz="2400" dirty="0">
                <a:solidFill>
                  <a:srgbClr val="373545"/>
                </a:solidFill>
                <a:latin typeface="Arial" panose="020B0604020202020204" pitchFamily="34" charset="0"/>
                <a:cs typeface="Arial" panose="020B0604020202020204" pitchFamily="34" charset="0"/>
              </a:rPr>
              <a:t>Roets et al. (2016), Olufemi (2008), Moyo, Patel &amp; Ross (2015) speak to some of these experiences</a:t>
            </a:r>
          </a:p>
          <a:p>
            <a:pPr lvl="0" algn="just">
              <a:buClr>
                <a:srgbClr val="8784C7"/>
              </a:buClr>
              <a:defRPr/>
            </a:pPr>
            <a:endParaRPr lang="en-ZA" sz="2400" dirty="0">
              <a:solidFill>
                <a:srgbClr val="373545"/>
              </a:solidFill>
              <a:latin typeface="Arial" panose="020B0604020202020204" pitchFamily="34" charset="0"/>
              <a:cs typeface="Arial" panose="020B0604020202020204" pitchFamily="34" charset="0"/>
            </a:endParaRPr>
          </a:p>
          <a:p>
            <a:pPr lvl="0" algn="just">
              <a:buClr>
                <a:srgbClr val="8784C7"/>
              </a:buClr>
              <a:defRPr/>
            </a:pPr>
            <a:endParaRPr lang="en-ZA" sz="2400" dirty="0">
              <a:solidFill>
                <a:srgbClr val="37354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088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085E8-8866-D824-7518-FD90F8CDF6D8}"/>
            </a:ext>
          </a:extLst>
        </p:cNvPr>
        <p:cNvGrpSpPr/>
        <p:nvPr/>
      </p:nvGrpSpPr>
      <p:grpSpPr>
        <a:xfrm>
          <a:off x="0" y="0"/>
          <a:ext cx="0" cy="0"/>
          <a:chOff x="0" y="0"/>
          <a:chExt cx="0" cy="0"/>
        </a:xfrm>
      </p:grpSpPr>
      <p:pic>
        <p:nvPicPr>
          <p:cNvPr id="13314" name="Picture 2" descr="power-point presentation final2">
            <a:extLst>
              <a:ext uri="{FF2B5EF4-FFF2-40B4-BE49-F238E27FC236}">
                <a16:creationId xmlns:a16="http://schemas.microsoft.com/office/drawing/2014/main" id="{BDE8CD4E-2156-632D-CE12-49C7AA338CF6}"/>
              </a:ext>
            </a:extLst>
          </p:cNvPr>
          <p:cNvPicPr>
            <a:picLocks noChangeAspect="1" noChangeArrowheads="1"/>
          </p:cNvPicPr>
          <p:nvPr/>
        </p:nvPicPr>
        <p:blipFill>
          <a:blip r:embed="rId2" cstate="print"/>
          <a:srcRect/>
          <a:stretch>
            <a:fillRect/>
          </a:stretch>
        </p:blipFill>
        <p:spPr bwMode="auto">
          <a:xfrm>
            <a:off x="0" y="4482"/>
            <a:ext cx="9144000" cy="6858000"/>
          </a:xfrm>
          <a:prstGeom prst="rect">
            <a:avLst/>
          </a:prstGeom>
          <a:noFill/>
          <a:ln w="9525">
            <a:noFill/>
            <a:miter lim="800000"/>
            <a:headEnd/>
            <a:tailEnd/>
          </a:ln>
        </p:spPr>
      </p:pic>
      <p:sp>
        <p:nvSpPr>
          <p:cNvPr id="3" name="Google Shape;1419;p32">
            <a:extLst>
              <a:ext uri="{FF2B5EF4-FFF2-40B4-BE49-F238E27FC236}">
                <a16:creationId xmlns:a16="http://schemas.microsoft.com/office/drawing/2014/main" id="{67EAAA19-8666-5048-E522-8DCA78796512}"/>
              </a:ext>
            </a:extLst>
          </p:cNvPr>
          <p:cNvSpPr txBox="1">
            <a:spLocks noGrp="1"/>
          </p:cNvSpPr>
          <p:nvPr>
            <p:ph type="title"/>
          </p:nvPr>
        </p:nvSpPr>
        <p:spPr>
          <a:xfrm>
            <a:off x="152400" y="1295400"/>
            <a:ext cx="8986176" cy="572700"/>
          </a:xfrm>
          <a:prstGeom prst="rect">
            <a:avLst/>
          </a:prstGeom>
        </p:spPr>
        <p:txBody>
          <a:bodyPr spcFirstLastPara="1" wrap="square" lIns="91425" tIns="91425" rIns="91425" bIns="91425" anchor="t" anchorCtr="0">
            <a:noAutofit/>
          </a:bodyPr>
          <a:lstStyle/>
          <a:p>
            <a:r>
              <a:rPr lang="en-ZA" sz="2800" b="1" dirty="0"/>
              <a:t>Findings: Theme three</a:t>
            </a:r>
            <a:br>
              <a:rPr lang="en-ZA" dirty="0"/>
            </a:br>
            <a:br>
              <a:rPr lang="en-ZA" dirty="0"/>
            </a:br>
            <a:r>
              <a:rPr lang="en" dirty="0"/>
              <a:t> </a:t>
            </a:r>
            <a:endParaRPr dirty="0"/>
          </a:p>
        </p:txBody>
      </p:sp>
      <p:sp>
        <p:nvSpPr>
          <p:cNvPr id="6" name="Content Placeholder 2">
            <a:extLst>
              <a:ext uri="{FF2B5EF4-FFF2-40B4-BE49-F238E27FC236}">
                <a16:creationId xmlns:a16="http://schemas.microsoft.com/office/drawing/2014/main" id="{E2463748-3BB6-03B7-37E4-F24867FB380E}"/>
              </a:ext>
            </a:extLst>
          </p:cNvPr>
          <p:cNvSpPr txBox="1">
            <a:spLocks/>
          </p:cNvSpPr>
          <p:nvPr/>
        </p:nvSpPr>
        <p:spPr>
          <a:xfrm>
            <a:off x="420624" y="2057400"/>
            <a:ext cx="8418576" cy="4343400"/>
          </a:xfrm>
          <a:prstGeom prst="rect">
            <a:avLst/>
          </a:prstGeom>
        </p:spPr>
        <p:txBody>
          <a:bodyPr vert="horz" lIns="91440" tIns="45720" rIns="91440" bIns="45720" rtlCol="0">
            <a:normAutofit fontScale="92500" lnSpcReduction="20000"/>
          </a:bodyPr>
          <a:lstStyle>
            <a:lvl1pPr marL="457200" indent="-457200" algn="l" defTabSz="914400" rtl="0" eaLnBrk="1" latinLnBrk="0" hangingPunct="1">
              <a:lnSpc>
                <a:spcPct val="100000"/>
              </a:lnSpc>
              <a:spcBef>
                <a:spcPts val="1000"/>
              </a:spcBef>
              <a:buClr>
                <a:schemeClr val="accent2"/>
              </a:buClr>
              <a:buFont typeface="Wingdings 2" panose="05020102010507070707" pitchFamily="18" charset="2"/>
              <a:buChar char="¬"/>
              <a:defRPr sz="2000" kern="1200">
                <a:solidFill>
                  <a:schemeClr val="tx2"/>
                </a:solidFill>
                <a:latin typeface="+mn-lt"/>
                <a:ea typeface="+mn-ea"/>
                <a:cs typeface="+mn-cs"/>
              </a:defRPr>
            </a:lvl1pPr>
            <a:lvl2pPr marL="800100" indent="-342900" algn="l" defTabSz="914400" rtl="0" eaLnBrk="1" latinLnBrk="0" hangingPunct="1">
              <a:lnSpc>
                <a:spcPct val="10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2pPr>
            <a:lvl3pPr marL="1257300" indent="-342900" algn="l" defTabSz="914400" rtl="0" eaLnBrk="1" latinLnBrk="0" hangingPunct="1">
              <a:lnSpc>
                <a:spcPct val="10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3pPr>
            <a:lvl4pPr marL="1657350" indent="-285750" algn="l" defTabSz="914400" rtl="0" eaLnBrk="1" latinLnBrk="0" hangingPunct="1">
              <a:lnSpc>
                <a:spcPct val="1000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4pPr>
            <a:lvl5pPr marL="2114550" indent="-285750" algn="l" defTabSz="914400" rtl="0" eaLnBrk="1" latinLnBrk="0" hangingPunct="1">
              <a:lnSpc>
                <a:spcPct val="100000"/>
              </a:lnSpc>
              <a:spcBef>
                <a:spcPts val="500"/>
              </a:spcBef>
              <a:buClr>
                <a:schemeClr val="accent2"/>
              </a:buClr>
              <a:buFont typeface="Wingdings 2" panose="05020102010507070707" pitchFamily="18"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buClr>
                <a:srgbClr val="8784C7"/>
              </a:buClr>
              <a:defRPr/>
            </a:pPr>
            <a:r>
              <a:rPr lang="en-ZA" sz="2400" dirty="0">
                <a:solidFill>
                  <a:srgbClr val="373545"/>
                </a:solidFill>
                <a:latin typeface="Arial" panose="020B0604020202020204" pitchFamily="34" charset="0"/>
                <a:cs typeface="Arial" panose="020B0604020202020204" pitchFamily="34" charset="0"/>
              </a:rPr>
              <a:t>Suggestions for improvement</a:t>
            </a:r>
          </a:p>
          <a:p>
            <a:pPr lvl="1" algn="just">
              <a:buClr>
                <a:srgbClr val="8784C7"/>
              </a:buClr>
              <a:defRPr/>
            </a:pPr>
            <a:r>
              <a:rPr lang="en-ZA" sz="2200" dirty="0">
                <a:solidFill>
                  <a:srgbClr val="373545"/>
                </a:solidFill>
                <a:latin typeface="Arial" panose="020B0604020202020204" pitchFamily="34" charset="0"/>
                <a:cs typeface="Arial" panose="020B0604020202020204" pitchFamily="34" charset="0"/>
              </a:rPr>
              <a:t> </a:t>
            </a:r>
            <a:r>
              <a:rPr lang="en-ZA" sz="2400" dirty="0">
                <a:solidFill>
                  <a:srgbClr val="373545"/>
                </a:solidFill>
                <a:latin typeface="Arial" panose="020B0604020202020204" pitchFamily="34" charset="0"/>
                <a:cs typeface="Arial" panose="020B0604020202020204" pitchFamily="34" charset="0"/>
              </a:rPr>
              <a:t>Skills training</a:t>
            </a:r>
          </a:p>
          <a:p>
            <a:pPr marL="457200" lvl="1" indent="0" algn="just">
              <a:buClr>
                <a:srgbClr val="8784C7"/>
              </a:buClr>
              <a:buNone/>
              <a:defRPr/>
            </a:pPr>
            <a:r>
              <a:rPr lang="en-ZA" i="1" dirty="0"/>
              <a:t>“We need to be assisted with skills training and while going through that, to be accommodated with temporary shelter. We will become cleaner and take care of ourselves. Though it difficult to stay clean, government must provide facilities for people in the street for basic amenities like bath, brush teeth and hygiene”</a:t>
            </a:r>
            <a:r>
              <a:rPr lang="en-ZA" dirty="0"/>
              <a:t> [P10].</a:t>
            </a:r>
          </a:p>
          <a:p>
            <a:pPr lvl="1" algn="just">
              <a:buClr>
                <a:srgbClr val="8784C7"/>
              </a:buClr>
              <a:defRPr/>
            </a:pPr>
            <a:r>
              <a:rPr lang="en-ZA" sz="2400" dirty="0">
                <a:solidFill>
                  <a:srgbClr val="373545"/>
                </a:solidFill>
                <a:latin typeface="Arial" panose="020B0604020202020204" pitchFamily="34" charset="0"/>
                <a:cs typeface="Arial" panose="020B0604020202020204" pitchFamily="34" charset="0"/>
              </a:rPr>
              <a:t>Mobile services (health, food and basic amenities)</a:t>
            </a:r>
          </a:p>
          <a:p>
            <a:pPr marL="457200" lvl="1" indent="0" algn="just">
              <a:buClr>
                <a:srgbClr val="8784C7"/>
              </a:buClr>
              <a:buNone/>
              <a:defRPr/>
            </a:pPr>
            <a:r>
              <a:rPr lang="en-ZA" i="1" dirty="0"/>
              <a:t>“For me it will be mobile clinics as I am unhealthy but cannot go to clinic without ID and food would help me. We also need protection, and government must ask homeless people their needs than just shelter. Even in shelters they close early once we still hustling. Government can also have policy to reduce homelessness through employment for everyone” </a:t>
            </a:r>
            <a:r>
              <a:rPr lang="en-ZA" dirty="0"/>
              <a:t>[P3] </a:t>
            </a:r>
          </a:p>
          <a:p>
            <a:pPr lvl="1" algn="just">
              <a:buClr>
                <a:srgbClr val="8784C7"/>
              </a:buClr>
              <a:defRPr/>
            </a:pPr>
            <a:r>
              <a:rPr lang="en-ZA" sz="2400" i="1" dirty="0">
                <a:solidFill>
                  <a:srgbClr val="373545"/>
                </a:solidFill>
                <a:latin typeface="Arial" panose="020B0604020202020204" pitchFamily="34" charset="0"/>
                <a:cs typeface="Arial" panose="020B0604020202020204" pitchFamily="34" charset="0"/>
              </a:rPr>
              <a:t>Rehabilitation centres</a:t>
            </a:r>
            <a:endParaRPr lang="en-ZA" i="1" dirty="0"/>
          </a:p>
          <a:p>
            <a:r>
              <a:rPr lang="en-ZA" i="1" dirty="0"/>
              <a:t>“Government must remove us from the streets and give us a place to stay and even build a big rehabilitation centre. After rehabilitation then give us jobs then we can stay for ourselves”</a:t>
            </a:r>
            <a:r>
              <a:rPr lang="en-ZA" dirty="0"/>
              <a:t> [P7]</a:t>
            </a:r>
          </a:p>
          <a:p>
            <a:endParaRPr lang="en-ZA" dirty="0"/>
          </a:p>
          <a:p>
            <a:pPr algn="just">
              <a:buClr>
                <a:srgbClr val="8784C7"/>
              </a:buClr>
              <a:defRPr/>
            </a:pPr>
            <a:endParaRPr lang="en-ZA" sz="2400" dirty="0">
              <a:solidFill>
                <a:srgbClr val="373545"/>
              </a:solidFill>
              <a:latin typeface="Arial" panose="020B0604020202020204" pitchFamily="34" charset="0"/>
              <a:cs typeface="Arial" panose="020B0604020202020204" pitchFamily="34" charset="0"/>
            </a:endParaRPr>
          </a:p>
          <a:p>
            <a:pPr lvl="0" algn="just">
              <a:buClr>
                <a:srgbClr val="8784C7"/>
              </a:buClr>
              <a:defRPr/>
            </a:pPr>
            <a:endParaRPr lang="en-ZA" sz="2400" dirty="0">
              <a:solidFill>
                <a:srgbClr val="373545"/>
              </a:solidFill>
              <a:latin typeface="Arial" panose="020B0604020202020204" pitchFamily="34" charset="0"/>
              <a:cs typeface="Arial" panose="020B0604020202020204" pitchFamily="34" charset="0"/>
            </a:endParaRPr>
          </a:p>
          <a:p>
            <a:pPr lvl="0" algn="just">
              <a:buClr>
                <a:srgbClr val="8784C7"/>
              </a:buClr>
              <a:defRPr/>
            </a:pPr>
            <a:endParaRPr lang="en-ZA" sz="2400" dirty="0">
              <a:solidFill>
                <a:srgbClr val="37354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892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22AA9-E9BC-180B-0B30-552549E4E4BB}"/>
            </a:ext>
          </a:extLst>
        </p:cNvPr>
        <p:cNvGrpSpPr/>
        <p:nvPr/>
      </p:nvGrpSpPr>
      <p:grpSpPr>
        <a:xfrm>
          <a:off x="0" y="0"/>
          <a:ext cx="0" cy="0"/>
          <a:chOff x="0" y="0"/>
          <a:chExt cx="0" cy="0"/>
        </a:xfrm>
      </p:grpSpPr>
      <p:pic>
        <p:nvPicPr>
          <p:cNvPr id="13314" name="Picture 2" descr="power-point presentation final2">
            <a:extLst>
              <a:ext uri="{FF2B5EF4-FFF2-40B4-BE49-F238E27FC236}">
                <a16:creationId xmlns:a16="http://schemas.microsoft.com/office/drawing/2014/main" id="{303EFF8C-6592-53AF-5BE6-ECC9820FD3D4}"/>
              </a:ext>
            </a:extLst>
          </p:cNvP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3315" name="Rectangle 3">
            <a:extLst>
              <a:ext uri="{FF2B5EF4-FFF2-40B4-BE49-F238E27FC236}">
                <a16:creationId xmlns:a16="http://schemas.microsoft.com/office/drawing/2014/main" id="{9EC03C76-ABD6-7576-B840-53CCE47A6D84}"/>
              </a:ext>
            </a:extLst>
          </p:cNvPr>
          <p:cNvSpPr>
            <a:spLocks noGrp="1" noChangeArrowheads="1"/>
          </p:cNvSpPr>
          <p:nvPr>
            <p:ph type="body" idx="1"/>
          </p:nvPr>
        </p:nvSpPr>
        <p:spPr bwMode="auto">
          <a:xfrm>
            <a:off x="457200" y="1868100"/>
            <a:ext cx="8534400" cy="4258062"/>
          </a:xfrm>
          <a:noFill/>
          <a:ln>
            <a:miter lim="800000"/>
            <a:headEnd/>
            <a:tailEnd/>
          </a:ln>
        </p:spPr>
        <p:txBody>
          <a:bodyPr vert="horz" wrap="square" lIns="91440" tIns="45720" rIns="91440" bIns="45720" numCol="1" anchor="t" anchorCtr="0" compatLnSpc="1">
            <a:prstTxWarp prst="textNoShape">
              <a:avLst/>
            </a:prstTxWarp>
            <a:normAutofit/>
          </a:bodyPr>
          <a:lstStyle/>
          <a:p>
            <a:pPr marL="589788" lvl="1" indent="-342900" algn="just">
              <a:buFont typeface="Symbol" pitchFamily="2" charset="2"/>
              <a:buChar char=""/>
            </a:pPr>
            <a:r>
              <a:rPr lang="en-ZA" sz="2400" kern="100" dirty="0">
                <a:ea typeface="Aptos" panose="020B0004020202020204" pitchFamily="34" charset="0"/>
                <a:cs typeface="Times New Roman" panose="02020603050405020304" pitchFamily="18" charset="0"/>
              </a:rPr>
              <a:t>Severe health issues, lack of access to healthcare, exposure to violence, sexual exploitation, and limited access to government support. </a:t>
            </a:r>
          </a:p>
          <a:p>
            <a:pPr marL="589788" lvl="1" indent="-342900" algn="just">
              <a:buFont typeface="Symbol" pitchFamily="2" charset="2"/>
              <a:buChar char=""/>
            </a:pPr>
            <a:r>
              <a:rPr lang="en-ZA" sz="2400" kern="100" dirty="0">
                <a:ea typeface="Aptos" panose="020B0004020202020204" pitchFamily="34" charset="0"/>
                <a:cs typeface="Times New Roman" panose="02020603050405020304" pitchFamily="18" charset="0"/>
              </a:rPr>
              <a:t>Their survival strategies, often shaped by desperation, included recycling, begging, and transactional sex. </a:t>
            </a:r>
          </a:p>
          <a:p>
            <a:pPr marL="589788" lvl="1" indent="-342900" algn="just">
              <a:buFont typeface="Symbol" pitchFamily="2" charset="2"/>
              <a:buChar char=""/>
            </a:pPr>
            <a:r>
              <a:rPr lang="en-ZA" sz="2400" kern="100" dirty="0">
                <a:ea typeface="Aptos" panose="020B0004020202020204" pitchFamily="34" charset="0"/>
                <a:cs typeface="Times New Roman" panose="02020603050405020304" pitchFamily="18" charset="0"/>
              </a:rPr>
              <a:t>NGOs play a critical support role amidst limited governmental services </a:t>
            </a:r>
          </a:p>
          <a:p>
            <a:pPr marL="589788" lvl="1" indent="-342900" algn="just">
              <a:buFont typeface="Symbol" pitchFamily="2" charset="2"/>
              <a:buChar char=""/>
            </a:pPr>
            <a:r>
              <a:rPr lang="en-ZA" sz="2400" kern="100" dirty="0">
                <a:ea typeface="Aptos" panose="020B0004020202020204" pitchFamily="34" charset="0"/>
                <a:cs typeface="Times New Roman" panose="02020603050405020304" pitchFamily="18" charset="0"/>
              </a:rPr>
              <a:t>Need for skills training, accessible health services, temporary shelters, and genuine government engagement.</a:t>
            </a:r>
          </a:p>
          <a:p>
            <a:pPr marL="589788" lvl="1" indent="-342900">
              <a:buFont typeface="Symbol" pitchFamily="2" charset="2"/>
              <a:buChar char=""/>
            </a:pPr>
            <a:r>
              <a:rPr lang="en-ZA" sz="2400" kern="100" dirty="0">
                <a:solidFill>
                  <a:srgbClr val="FF0000"/>
                </a:solidFill>
                <a:effectLst/>
                <a:ea typeface="Aptos" panose="020B0004020202020204" pitchFamily="34" charset="0"/>
                <a:cs typeface="Times New Roman" panose="02020603050405020304" pitchFamily="18" charset="0"/>
              </a:rPr>
              <a:t>Few interested in reunification or shelters</a:t>
            </a:r>
          </a:p>
          <a:p>
            <a:pPr eaLnBrk="1" hangingPunct="1">
              <a:buFontTx/>
              <a:buNone/>
            </a:pPr>
            <a:endParaRPr lang="en-ZA" sz="1400" dirty="0">
              <a:solidFill>
                <a:schemeClr val="tx2"/>
              </a:solidFill>
            </a:endParaRPr>
          </a:p>
        </p:txBody>
      </p:sp>
      <p:sp>
        <p:nvSpPr>
          <p:cNvPr id="3" name="Google Shape;1419;p32">
            <a:extLst>
              <a:ext uri="{FF2B5EF4-FFF2-40B4-BE49-F238E27FC236}">
                <a16:creationId xmlns:a16="http://schemas.microsoft.com/office/drawing/2014/main" id="{61991495-8DF0-BE8D-CAC2-B192A9634A84}"/>
              </a:ext>
            </a:extLst>
          </p:cNvPr>
          <p:cNvSpPr txBox="1">
            <a:spLocks noGrp="1"/>
          </p:cNvSpPr>
          <p:nvPr>
            <p:ph type="title"/>
          </p:nvPr>
        </p:nvSpPr>
        <p:spPr>
          <a:xfrm>
            <a:off x="720000" y="1136262"/>
            <a:ext cx="7704000" cy="572700"/>
          </a:xfrm>
          <a:prstGeom prst="rect">
            <a:avLst/>
          </a:prstGeom>
        </p:spPr>
        <p:txBody>
          <a:bodyPr spcFirstLastPara="1" wrap="square" lIns="91425" tIns="91425" rIns="91425" bIns="91425" anchor="t" anchorCtr="0">
            <a:noAutofit/>
          </a:bodyPr>
          <a:lstStyle/>
          <a:p>
            <a:r>
              <a:rPr lang="en-GB" sz="2800" b="1" dirty="0">
                <a:solidFill>
                  <a:schemeClr val="tx2">
                    <a:lumMod val="75000"/>
                  </a:schemeClr>
                </a:solidFill>
              </a:rPr>
              <a:t>Conclusion</a:t>
            </a:r>
            <a:br>
              <a:rPr lang="en-GB" sz="2800" b="1" dirty="0"/>
            </a:br>
            <a:br>
              <a:rPr lang="en-ZA" dirty="0"/>
            </a:br>
            <a:r>
              <a:rPr lang="en" dirty="0"/>
              <a:t> </a:t>
            </a:r>
            <a:endParaRPr dirty="0"/>
          </a:p>
        </p:txBody>
      </p:sp>
    </p:spTree>
    <p:extLst>
      <p:ext uri="{BB962C8B-B14F-4D97-AF65-F5344CB8AC3E}">
        <p14:creationId xmlns:p14="http://schemas.microsoft.com/office/powerpoint/2010/main" val="275610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315">
                                            <p:bg/>
                                          </p:spTgt>
                                        </p:tgtEl>
                                        <p:attrNameLst>
                                          <p:attrName>style.visibility</p:attrName>
                                        </p:attrNameLst>
                                      </p:cBhvr>
                                      <p:to>
                                        <p:strVal val="visible"/>
                                      </p:to>
                                    </p:set>
                                    <p:animEffect transition="in" filter="barn(inVertical)">
                                      <p:cBhvr>
                                        <p:cTn id="12" dur="500"/>
                                        <p:tgtEl>
                                          <p:spTgt spid="1331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05FC2-F0A9-18F4-B421-51BCF31E6C4D}"/>
            </a:ext>
          </a:extLst>
        </p:cNvPr>
        <p:cNvGrpSpPr/>
        <p:nvPr/>
      </p:nvGrpSpPr>
      <p:grpSpPr>
        <a:xfrm>
          <a:off x="0" y="0"/>
          <a:ext cx="0" cy="0"/>
          <a:chOff x="0" y="0"/>
          <a:chExt cx="0" cy="0"/>
        </a:xfrm>
      </p:grpSpPr>
      <p:pic>
        <p:nvPicPr>
          <p:cNvPr id="13314" name="Picture 2" descr="power-point presentation final2">
            <a:extLst>
              <a:ext uri="{FF2B5EF4-FFF2-40B4-BE49-F238E27FC236}">
                <a16:creationId xmlns:a16="http://schemas.microsoft.com/office/drawing/2014/main" id="{D8E2606F-C715-BD0B-3F07-A0DAB33CC9B9}"/>
              </a:ext>
            </a:extLst>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3315" name="Rectangle 3">
            <a:extLst>
              <a:ext uri="{FF2B5EF4-FFF2-40B4-BE49-F238E27FC236}">
                <a16:creationId xmlns:a16="http://schemas.microsoft.com/office/drawing/2014/main" id="{B8527D8A-8FB8-14FE-838A-2932778F021D}"/>
              </a:ext>
            </a:extLst>
          </p:cNvPr>
          <p:cNvSpPr>
            <a:spLocks noGrp="1" noChangeArrowheads="1"/>
          </p:cNvSpPr>
          <p:nvPr>
            <p:ph type="body" idx="1"/>
          </p:nvPr>
        </p:nvSpPr>
        <p:spPr bwMode="auto">
          <a:xfrm>
            <a:off x="457200" y="1868100"/>
            <a:ext cx="8534400" cy="4258062"/>
          </a:xfrm>
          <a:noFill/>
          <a:ln>
            <a:miter lim="800000"/>
            <a:headEnd/>
            <a:tailEnd/>
          </a:ln>
        </p:spPr>
        <p:txBody>
          <a:bodyPr vert="horz" wrap="square" lIns="91440" tIns="45720" rIns="91440" bIns="45720" numCol="1" anchor="t" anchorCtr="0" compatLnSpc="1">
            <a:prstTxWarp prst="textNoShape">
              <a:avLst/>
            </a:prstTxWarp>
            <a:normAutofit/>
          </a:bodyPr>
          <a:lstStyle/>
          <a:p>
            <a:pPr marL="589788" lvl="1" indent="-342900" algn="just">
              <a:buFont typeface="Symbol" pitchFamily="2" charset="2"/>
              <a:buChar char=""/>
            </a:pPr>
            <a:r>
              <a:rPr lang="en-ZA" sz="2400" kern="100" dirty="0">
                <a:ea typeface="Aptos" panose="020B0004020202020204" pitchFamily="34" charset="0"/>
                <a:cs typeface="Times New Roman" panose="02020603050405020304" pitchFamily="18" charset="0"/>
              </a:rPr>
              <a:t>Integrated service delivery</a:t>
            </a:r>
          </a:p>
          <a:p>
            <a:pPr marL="589788" lvl="1" indent="-342900" algn="just">
              <a:buFont typeface="Symbol" pitchFamily="2" charset="2"/>
              <a:buChar char=""/>
            </a:pPr>
            <a:r>
              <a:rPr lang="en-ZA" sz="2400" kern="100" dirty="0">
                <a:ea typeface="Aptos" panose="020B0004020202020204" pitchFamily="34" charset="0"/>
                <a:cs typeface="Times New Roman" panose="02020603050405020304" pitchFamily="18" charset="0"/>
              </a:rPr>
              <a:t>Address systemic barriers</a:t>
            </a:r>
          </a:p>
          <a:p>
            <a:pPr marL="589788" lvl="1" indent="-342900" algn="just">
              <a:buFont typeface="Symbol" pitchFamily="2" charset="2"/>
              <a:buChar char=""/>
            </a:pPr>
            <a:r>
              <a:rPr lang="en-ZA" sz="2400" kern="100" dirty="0">
                <a:ea typeface="Aptos" panose="020B0004020202020204" pitchFamily="34" charset="0"/>
                <a:cs typeface="Times New Roman" panose="02020603050405020304" pitchFamily="18" charset="0"/>
              </a:rPr>
              <a:t>Inclusive and rights-based policies</a:t>
            </a:r>
          </a:p>
          <a:p>
            <a:pPr marL="589788" lvl="1" indent="-342900" algn="just">
              <a:buFont typeface="Symbol" pitchFamily="2" charset="2"/>
              <a:buChar char=""/>
            </a:pPr>
            <a:r>
              <a:rPr lang="en-ZA" sz="2400" kern="100" dirty="0">
                <a:ea typeface="Aptos" panose="020B0004020202020204" pitchFamily="34" charset="0"/>
                <a:cs typeface="Times New Roman" panose="02020603050405020304" pitchFamily="18" charset="0"/>
              </a:rPr>
              <a:t>Mobile clinics and mobile showers </a:t>
            </a:r>
          </a:p>
          <a:p>
            <a:pPr marL="589788" lvl="1" indent="-342900" algn="just">
              <a:buFont typeface="Symbol" pitchFamily="2" charset="2"/>
              <a:buChar char=""/>
            </a:pPr>
            <a:r>
              <a:rPr lang="en-ZA" sz="2400" kern="100" dirty="0">
                <a:ea typeface="Aptos" panose="020B0004020202020204" pitchFamily="34" charset="0"/>
                <a:cs typeface="Times New Roman" panose="02020603050405020304" pitchFamily="18" charset="0"/>
              </a:rPr>
              <a:t>Targeted public awareness campaigns</a:t>
            </a:r>
            <a:endParaRPr lang="en-ZA" sz="2400" kern="100" dirty="0">
              <a:effectLst/>
              <a:ea typeface="Aptos" panose="020B0004020202020204" pitchFamily="34" charset="0"/>
              <a:cs typeface="Times New Roman" panose="02020603050405020304" pitchFamily="18" charset="0"/>
            </a:endParaRPr>
          </a:p>
          <a:p>
            <a:pPr eaLnBrk="1" hangingPunct="1">
              <a:buFontTx/>
              <a:buNone/>
            </a:pPr>
            <a:endParaRPr lang="en-ZA" sz="1400" dirty="0">
              <a:solidFill>
                <a:schemeClr val="tx2"/>
              </a:solidFill>
            </a:endParaRPr>
          </a:p>
        </p:txBody>
      </p:sp>
      <p:sp>
        <p:nvSpPr>
          <p:cNvPr id="3" name="Google Shape;1419;p32">
            <a:extLst>
              <a:ext uri="{FF2B5EF4-FFF2-40B4-BE49-F238E27FC236}">
                <a16:creationId xmlns:a16="http://schemas.microsoft.com/office/drawing/2014/main" id="{68F170FA-5121-78CA-3BB8-F573259AA86B}"/>
              </a:ext>
            </a:extLst>
          </p:cNvPr>
          <p:cNvSpPr txBox="1">
            <a:spLocks noGrp="1"/>
          </p:cNvSpPr>
          <p:nvPr>
            <p:ph type="title"/>
          </p:nvPr>
        </p:nvSpPr>
        <p:spPr>
          <a:xfrm>
            <a:off x="720000" y="1136262"/>
            <a:ext cx="7704000" cy="572700"/>
          </a:xfrm>
          <a:prstGeom prst="rect">
            <a:avLst/>
          </a:prstGeom>
        </p:spPr>
        <p:txBody>
          <a:bodyPr spcFirstLastPara="1" wrap="square" lIns="91425" tIns="91425" rIns="91425" bIns="91425" anchor="t" anchorCtr="0">
            <a:noAutofit/>
          </a:bodyPr>
          <a:lstStyle/>
          <a:p>
            <a:r>
              <a:rPr lang="en-GB" sz="2800" b="1" dirty="0">
                <a:solidFill>
                  <a:schemeClr val="tx2">
                    <a:lumMod val="75000"/>
                  </a:schemeClr>
                </a:solidFill>
              </a:rPr>
              <a:t>Implications for social work</a:t>
            </a:r>
            <a:br>
              <a:rPr lang="en-GB" sz="2800" b="1" dirty="0"/>
            </a:br>
            <a:br>
              <a:rPr lang="en-GB" sz="2800" b="1" dirty="0"/>
            </a:br>
            <a:br>
              <a:rPr lang="en-ZA" dirty="0"/>
            </a:br>
            <a:r>
              <a:rPr lang="en" dirty="0"/>
              <a:t> </a:t>
            </a:r>
            <a:endParaRPr dirty="0"/>
          </a:p>
        </p:txBody>
      </p:sp>
    </p:spTree>
    <p:extLst>
      <p:ext uri="{BB962C8B-B14F-4D97-AF65-F5344CB8AC3E}">
        <p14:creationId xmlns:p14="http://schemas.microsoft.com/office/powerpoint/2010/main" val="20158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315">
                                            <p:bg/>
                                          </p:spTgt>
                                        </p:tgtEl>
                                        <p:attrNameLst>
                                          <p:attrName>style.visibility</p:attrName>
                                        </p:attrNameLst>
                                      </p:cBhvr>
                                      <p:to>
                                        <p:strVal val="visible"/>
                                      </p:to>
                                    </p:set>
                                    <p:animEffect transition="in" filter="barn(inVertical)">
                                      <p:cBhvr>
                                        <p:cTn id="12" dur="500"/>
                                        <p:tgtEl>
                                          <p:spTgt spid="1331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EF74B-7358-989E-9761-8947156A11BB}"/>
            </a:ext>
          </a:extLst>
        </p:cNvPr>
        <p:cNvGrpSpPr/>
        <p:nvPr/>
      </p:nvGrpSpPr>
      <p:grpSpPr>
        <a:xfrm>
          <a:off x="0" y="0"/>
          <a:ext cx="0" cy="0"/>
          <a:chOff x="0" y="0"/>
          <a:chExt cx="0" cy="0"/>
        </a:xfrm>
      </p:grpSpPr>
      <p:pic>
        <p:nvPicPr>
          <p:cNvPr id="13314" name="Picture 2" descr="power-point presentation final2">
            <a:extLst>
              <a:ext uri="{FF2B5EF4-FFF2-40B4-BE49-F238E27FC236}">
                <a16:creationId xmlns:a16="http://schemas.microsoft.com/office/drawing/2014/main" id="{42E14E1E-2F50-3E5B-00EC-9C985E9C8EE2}"/>
              </a:ext>
            </a:extLst>
          </p:cNvP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Google Shape;1419;p32">
            <a:extLst>
              <a:ext uri="{FF2B5EF4-FFF2-40B4-BE49-F238E27FC236}">
                <a16:creationId xmlns:a16="http://schemas.microsoft.com/office/drawing/2014/main" id="{696602AF-4769-EA38-A766-DA0CCC0F6E8C}"/>
              </a:ext>
            </a:extLst>
          </p:cNvPr>
          <p:cNvSpPr txBox="1">
            <a:spLocks noGrp="1"/>
          </p:cNvSpPr>
          <p:nvPr>
            <p:ph type="title"/>
          </p:nvPr>
        </p:nvSpPr>
        <p:spPr>
          <a:xfrm>
            <a:off x="720000" y="1191612"/>
            <a:ext cx="7704000" cy="1094388"/>
          </a:xfrm>
          <a:prstGeom prst="rect">
            <a:avLst/>
          </a:prstGeom>
        </p:spPr>
        <p:txBody>
          <a:bodyPr spcFirstLastPara="1" wrap="square" lIns="91425" tIns="91425" rIns="91425" bIns="91425" anchor="t" anchorCtr="0">
            <a:noAutofit/>
          </a:bodyPr>
          <a:lstStyle/>
          <a:p>
            <a:r>
              <a:rPr lang="en-US" sz="2800" b="1" dirty="0">
                <a:solidFill>
                  <a:schemeClr val="tx2">
                    <a:lumMod val="75000"/>
                  </a:schemeClr>
                </a:solidFill>
              </a:rPr>
              <a:t>END</a:t>
            </a:r>
            <a:endParaRPr dirty="0"/>
          </a:p>
        </p:txBody>
      </p:sp>
      <p:pic>
        <p:nvPicPr>
          <p:cNvPr id="5" name="Picture 2">
            <a:extLst>
              <a:ext uri="{FF2B5EF4-FFF2-40B4-BE49-F238E27FC236}">
                <a16:creationId xmlns:a16="http://schemas.microsoft.com/office/drawing/2014/main" id="{7B8D08E6-F8B5-4594-180B-AEB51C5C8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652" y="2286000"/>
            <a:ext cx="6264696"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50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BD5E9-57EC-CD4E-D44B-10C030560EFC}"/>
            </a:ext>
          </a:extLst>
        </p:cNvPr>
        <p:cNvGrpSpPr/>
        <p:nvPr/>
      </p:nvGrpSpPr>
      <p:grpSpPr>
        <a:xfrm>
          <a:off x="0" y="0"/>
          <a:ext cx="0" cy="0"/>
          <a:chOff x="0" y="0"/>
          <a:chExt cx="0" cy="0"/>
        </a:xfrm>
      </p:grpSpPr>
      <p:pic>
        <p:nvPicPr>
          <p:cNvPr id="13314" name="Picture 2" descr="power-point presentation final2">
            <a:extLst>
              <a:ext uri="{FF2B5EF4-FFF2-40B4-BE49-F238E27FC236}">
                <a16:creationId xmlns:a16="http://schemas.microsoft.com/office/drawing/2014/main" id="{633C1DC3-C6FB-5213-F1D8-0B91CDF856BC}"/>
              </a:ext>
            </a:extLst>
          </p:cNvP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3315" name="Rectangle 3">
            <a:extLst>
              <a:ext uri="{FF2B5EF4-FFF2-40B4-BE49-F238E27FC236}">
                <a16:creationId xmlns:a16="http://schemas.microsoft.com/office/drawing/2014/main" id="{8382114E-79E8-8EFB-09B5-0D8EC0A47C77}"/>
              </a:ext>
            </a:extLst>
          </p:cNvPr>
          <p:cNvSpPr>
            <a:spLocks noGrp="1" noChangeArrowheads="1"/>
          </p:cNvSpPr>
          <p:nvPr>
            <p:ph type="body" idx="1"/>
          </p:nvPr>
        </p:nvSpPr>
        <p:spPr bwMode="auto">
          <a:xfrm>
            <a:off x="76200" y="1868100"/>
            <a:ext cx="8915400" cy="4532700"/>
          </a:xfrm>
          <a:noFill/>
          <a:ln>
            <a:miter lim="800000"/>
            <a:headEnd/>
            <a:tailEnd/>
          </a:ln>
        </p:spPr>
        <p:txBody>
          <a:bodyPr vert="horz" wrap="square" lIns="91440" tIns="45720" rIns="91440" bIns="45720" numCol="1" anchor="t" anchorCtr="0" compatLnSpc="1">
            <a:prstTxWarp prst="textNoShape">
              <a:avLst/>
            </a:prstTxWarp>
            <a:normAutofit fontScale="92500" lnSpcReduction="20000"/>
          </a:bodyPr>
          <a:lstStyle/>
          <a:p>
            <a:pPr marL="589788" lvl="1" indent="-342900">
              <a:buFont typeface="Symbol" pitchFamily="2" charset="2"/>
              <a:buChar char=""/>
            </a:pPr>
            <a:r>
              <a:rPr lang="en-ZA" sz="1000" dirty="0"/>
              <a:t>Braun, V., &amp; Clarke, V. (2013). Using thematic analysis in psychology. Qualitative Research in Psychology, 3(12), 77–101.</a:t>
            </a:r>
          </a:p>
          <a:p>
            <a:pPr marL="589788" lvl="1" indent="-342900">
              <a:buFont typeface="Symbol" pitchFamily="2" charset="2"/>
              <a:buChar char=""/>
            </a:pPr>
            <a:r>
              <a:rPr lang="en-ZA" sz="1000" dirty="0"/>
              <a:t>City of Johannesburg (CoJ). (2024). Homelessness Policy. Retrieved 5 June from </a:t>
            </a:r>
            <a:r>
              <a:rPr lang="en-ZA" sz="1000" dirty="0">
                <a:hlinkClick r:id="rId3"/>
              </a:rPr>
              <a:t>https://joburg.org.za/documents_/Documents/HOMELESSNESS-FINAL-APPROVED-POLICY-2024.pdf</a:t>
            </a:r>
            <a:r>
              <a:rPr lang="en-ZA" sz="1000" dirty="0"/>
              <a:t> </a:t>
            </a:r>
          </a:p>
          <a:p>
            <a:pPr marL="589788" lvl="1" indent="-342900">
              <a:buFont typeface="Symbol" pitchFamily="2" charset="2"/>
              <a:buChar char=""/>
            </a:pPr>
            <a:r>
              <a:rPr lang="en-ZA" sz="1000" dirty="0"/>
              <a:t>Creswell, J. W., &amp; Creswell, J. D. (2018). Research design: Qualitative, quantitative, and mixed method approaches. Sage. </a:t>
            </a:r>
          </a:p>
          <a:p>
            <a:pPr marL="589788" lvl="1" indent="-342900">
              <a:buFont typeface="Symbol" pitchFamily="2" charset="2"/>
              <a:buChar char=""/>
            </a:pPr>
            <a:r>
              <a:rPr lang="en-ZA" sz="1000" dirty="0"/>
              <a:t>Cross, C., &amp; Seager, J. R. (2010). Towards identifying the causes of South Africa’s street homelessness: Some policy recommendations. Development Southern Africa, 27(1), 143–158. </a:t>
            </a:r>
            <a:r>
              <a:rPr lang="en-ZA" sz="1000" dirty="0">
                <a:hlinkClick r:id="rId4"/>
              </a:rPr>
              <a:t>https://doi.org/10.1080/03768350903519416</a:t>
            </a:r>
            <a:r>
              <a:rPr lang="en-ZA" sz="1000" dirty="0"/>
              <a:t>.</a:t>
            </a:r>
          </a:p>
          <a:p>
            <a:pPr marL="589788" lvl="1" indent="-342900">
              <a:buFont typeface="Symbol" pitchFamily="2" charset="2"/>
              <a:buChar char=""/>
            </a:pPr>
            <a:r>
              <a:rPr lang="en-ZA" sz="1000" dirty="0"/>
              <a:t> De Beer, S., &amp; Vally, R. (2017). (Finding) Pathways out of homelessness: An engaged, trans-disciplinary collaborative in the City of Tshwane, Development Southern Africa, 34, 4, 385-398, DOI: 10.1080/0376835X.2017.1319261 </a:t>
            </a:r>
          </a:p>
          <a:p>
            <a:pPr marL="589788" lvl="1" indent="-342900">
              <a:buFont typeface="Symbol" pitchFamily="2" charset="2"/>
              <a:buChar char=""/>
            </a:pPr>
            <a:r>
              <a:rPr lang="en-ZA" sz="1000" dirty="0"/>
              <a:t>Gauteng Department of Social Development (GDSD). (2021). Gauteng City Strategy on Adult Street Homelessness 2020–2024. Unpublished.</a:t>
            </a:r>
          </a:p>
          <a:p>
            <a:pPr marL="589788" lvl="1" indent="-342900">
              <a:buFont typeface="Symbol" pitchFamily="2" charset="2"/>
              <a:buChar char=""/>
            </a:pPr>
            <a:r>
              <a:rPr lang="en-ZA" sz="1000" dirty="0"/>
              <a:t>HSRC, C. (2024). Developing a Green Paper on Homelessness in South Africa. Retrieved 5 June from </a:t>
            </a:r>
            <a:r>
              <a:rPr lang="en-ZA" sz="1000" dirty="0">
                <a:hlinkClick r:id="rId5"/>
              </a:rPr>
              <a:t>https://hsrc.ac.za/news/latest-news/join-us-to-develop-a-green-paper-on-homelessness-in-south-africa/</a:t>
            </a:r>
            <a:r>
              <a:rPr lang="en-ZA" sz="1000" dirty="0"/>
              <a:t>  </a:t>
            </a:r>
          </a:p>
          <a:p>
            <a:pPr marL="589788" lvl="1" indent="-342900">
              <a:buFont typeface="Symbol" pitchFamily="2" charset="2"/>
              <a:buChar char=""/>
            </a:pPr>
            <a:r>
              <a:rPr lang="en-ZA" sz="1000" dirty="0" err="1"/>
              <a:t>JoziMyJozi</a:t>
            </a:r>
            <a:r>
              <a:rPr lang="en-ZA" sz="1000" dirty="0"/>
              <a:t>. (2025). Addressing Homelessness in the City of Johannesburg. Retrieved 5 June from </a:t>
            </a:r>
            <a:r>
              <a:rPr lang="en-ZA" sz="1000" dirty="0">
                <a:hlinkClick r:id="rId6"/>
              </a:rPr>
              <a:t>https://jozimyjozi.com/projects/addressing-homelessness-in-the-city-of-johannesburg/</a:t>
            </a:r>
            <a:r>
              <a:rPr lang="en-ZA" sz="1000" dirty="0"/>
              <a:t> </a:t>
            </a:r>
          </a:p>
          <a:p>
            <a:pPr marL="589788" lvl="1" indent="-342900">
              <a:buFont typeface="Symbol" pitchFamily="2" charset="2"/>
              <a:buChar char=""/>
            </a:pPr>
            <a:r>
              <a:rPr lang="en-ZA" sz="1000" dirty="0"/>
              <a:t>Mathebula, S. D., &amp; Ross, E. (2013). Realizing or relinquishing rights? Homeless youth, their life on the streets and their knowledge and experience of health and social services in </a:t>
            </a:r>
            <a:r>
              <a:rPr lang="en-ZA" sz="1000" dirty="0" err="1"/>
              <a:t>Hillbrow</a:t>
            </a:r>
            <a:r>
              <a:rPr lang="en-ZA" sz="1000" dirty="0"/>
              <a:t>, South Africa. Social work in health care, 52(5), 449-466.</a:t>
            </a:r>
          </a:p>
          <a:p>
            <a:pPr marL="589788" lvl="1" indent="-342900">
              <a:buFont typeface="Symbol" pitchFamily="2" charset="2"/>
              <a:buChar char=""/>
            </a:pPr>
            <a:r>
              <a:rPr lang="en-ZA" sz="1000" dirty="0"/>
              <a:t>Muleya, E., &amp; Lelaka, C. M. (2025). Perceptions and experiences of shelter managers in working with the homeless persons during the COVID-19 pandemic. Discover Global Society, 3(1), 30.</a:t>
            </a:r>
          </a:p>
          <a:p>
            <a:pPr marL="589788" lvl="1" indent="-342900">
              <a:buFont typeface="Symbol" pitchFamily="2" charset="2"/>
              <a:buChar char=""/>
            </a:pPr>
            <a:r>
              <a:rPr lang="en-ZA" sz="1000" dirty="0"/>
              <a:t>Moyo, U., Patel, L., &amp; Ross, E. (2015). Homelessness and mental illness in </a:t>
            </a:r>
            <a:r>
              <a:rPr lang="en-ZA" sz="1000" dirty="0" err="1"/>
              <a:t>Hillbrow</a:t>
            </a:r>
            <a:r>
              <a:rPr lang="en-ZA" sz="1000" dirty="0"/>
              <a:t>, South Africa: A situation analysis. Social Work, 51(1), 1-21.</a:t>
            </a:r>
          </a:p>
          <a:p>
            <a:pPr marL="589788" lvl="1" indent="-342900">
              <a:buFont typeface="Symbol" pitchFamily="2" charset="2"/>
              <a:buChar char=""/>
            </a:pPr>
            <a:r>
              <a:rPr lang="en-ZA" sz="1000" dirty="0"/>
              <a:t>Olufemi, O. (2008). Homelessness and HIV/Aids in Johannesburg. open house international, 33(4), 73-81.</a:t>
            </a:r>
          </a:p>
          <a:p>
            <a:pPr marL="589788" lvl="1" indent="-342900">
              <a:buFont typeface="Symbol" pitchFamily="2" charset="2"/>
              <a:buChar char=""/>
            </a:pPr>
            <a:r>
              <a:rPr lang="en-ZA" sz="1000" dirty="0"/>
              <a:t>Perrier, R. (2021). The rights revolution in South Africa: How can the homeless benefit? In S. de Beer &amp; R. Vally (Eds.), Facing homelessness: Finding inclusionary, collaborative solutions (pp. 63–93). AOSIS. https://doi.org/10.4102/aosis.2021.BK239.03</a:t>
            </a:r>
          </a:p>
          <a:p>
            <a:pPr marL="589788" lvl="1" indent="-342900">
              <a:buFont typeface="Symbol" pitchFamily="2" charset="2"/>
              <a:buChar char=""/>
            </a:pPr>
            <a:r>
              <a:rPr lang="en-ZA" sz="1000" dirty="0"/>
              <a:t>Rule-Groenewald, C., Timol, F., Khalema, E., &amp; Desmond, C. (2015)</a:t>
            </a:r>
            <a:r>
              <a:rPr lang="en-ZA" sz="1000" i="1" dirty="0"/>
              <a:t>. </a:t>
            </a:r>
            <a:r>
              <a:rPr lang="en-ZA" sz="1000" dirty="0"/>
              <a:t>More than just a roof: Unpacking homelessness</a:t>
            </a:r>
            <a:r>
              <a:rPr lang="en-ZA" sz="1000" i="1" dirty="0"/>
              <a:t>.</a:t>
            </a:r>
            <a:r>
              <a:rPr lang="en-ZA" sz="1000" dirty="0"/>
              <a:t> </a:t>
            </a:r>
            <a:r>
              <a:rPr lang="en-ZA" sz="1000" i="1" dirty="0"/>
              <a:t>HSRC Review. </a:t>
            </a:r>
            <a:r>
              <a:rPr lang="en-ZA" sz="1000" dirty="0"/>
              <a:t>13(1):3-4. </a:t>
            </a:r>
            <a:r>
              <a:rPr lang="en-ZA" sz="1000" dirty="0">
                <a:hlinkClick r:id="rId7"/>
              </a:rPr>
              <a:t>https://repository.hsrc.ac.za/handle/20.500.11910/1997</a:t>
            </a:r>
            <a:endParaRPr lang="en-ZA" sz="1000" dirty="0"/>
          </a:p>
          <a:p>
            <a:pPr marL="589788" lvl="1" indent="-342900">
              <a:buFont typeface="Symbol" pitchFamily="2" charset="2"/>
              <a:buChar char=""/>
            </a:pPr>
            <a:r>
              <a:rPr lang="en-ZA" sz="1000" dirty="0"/>
              <a:t>Sebele-Mpofu, F. (2020). Saturation controversy in qualitative research: Complexities and underlying assumptions. Cogent Social Sciences, 6(1), Article 1838706.</a:t>
            </a:r>
          </a:p>
          <a:p>
            <a:pPr marL="589788" lvl="1" indent="-342900">
              <a:buFont typeface="Symbol" pitchFamily="2" charset="2"/>
              <a:buChar char=""/>
            </a:pPr>
            <a:r>
              <a:rPr lang="en-ZA" sz="1000" dirty="0"/>
              <a:t>Seager, J. R., &amp; </a:t>
            </a:r>
            <a:r>
              <a:rPr lang="en-ZA" sz="1000" dirty="0" err="1"/>
              <a:t>Tamasane</a:t>
            </a:r>
            <a:r>
              <a:rPr lang="en-ZA" sz="1000" dirty="0"/>
              <a:t>, T. (2010). Health and well-being of the homeless in South African cities and towns. Development Southern Africa, 27(1), 63-83.</a:t>
            </a:r>
          </a:p>
          <a:p>
            <a:pPr marL="589788" lvl="1" indent="-342900">
              <a:buFont typeface="Symbol" pitchFamily="2" charset="2"/>
              <a:buChar char=""/>
            </a:pPr>
            <a:r>
              <a:rPr lang="en-ZA" sz="1000" dirty="0"/>
              <a:t>Shoba, S. (2021, October 10). The reality of living on the street in SA. Daily Maverick. Retrieved 5 June from </a:t>
            </a:r>
            <a:r>
              <a:rPr lang="en-ZA" sz="1000" dirty="0">
                <a:hlinkClick r:id="rId8"/>
              </a:rPr>
              <a:t>https://www.dailymaverick.co.za/article/2021-10-10-the-reality-of-living-on-the-street-in-sa/</a:t>
            </a:r>
            <a:r>
              <a:rPr lang="en-ZA" sz="1000" dirty="0"/>
              <a:t>   </a:t>
            </a:r>
          </a:p>
          <a:p>
            <a:pPr marL="589788" lvl="1" indent="-342900">
              <a:buFont typeface="Symbol" pitchFamily="2" charset="2"/>
              <a:buChar char=""/>
            </a:pPr>
            <a:r>
              <a:rPr lang="en-ZA" sz="1000" dirty="0"/>
              <a:t>Statistics South Africa (</a:t>
            </a:r>
            <a:r>
              <a:rPr lang="en-ZA" sz="1000" dirty="0" err="1"/>
              <a:t>StatsSA</a:t>
            </a:r>
            <a:r>
              <a:rPr lang="en-ZA" sz="1000" dirty="0"/>
              <a:t>). 2023. Statistical release – Census 2022. Retrieved 5 June from </a:t>
            </a:r>
            <a:r>
              <a:rPr lang="en-ZA" sz="1000" dirty="0">
                <a:hlinkClick r:id="rId9"/>
              </a:rPr>
              <a:t>https://www.gov.za/sites/default/files/P03014_Census_2022_Statistical_Release.pdf</a:t>
            </a:r>
            <a:r>
              <a:rPr lang="en-ZA" sz="1000" dirty="0"/>
              <a:t> </a:t>
            </a:r>
          </a:p>
          <a:p>
            <a:pPr marL="589788" lvl="1" indent="-342900">
              <a:buFont typeface="Symbol" pitchFamily="2" charset="2"/>
              <a:buChar char=""/>
            </a:pPr>
            <a:r>
              <a:rPr lang="en-ZA" sz="1000" dirty="0" err="1"/>
              <a:t>Tenai</a:t>
            </a:r>
            <a:r>
              <a:rPr lang="en-ZA" sz="1000" dirty="0"/>
              <a:t>, N.K. &amp; </a:t>
            </a:r>
            <a:r>
              <a:rPr lang="en-ZA" sz="1000" dirty="0" err="1"/>
              <a:t>Mbewu</a:t>
            </a:r>
            <a:r>
              <a:rPr lang="en-ZA" sz="1000" dirty="0"/>
              <a:t>, G.N., 2020, ‘Street homelessness in South Africa: A perspective from the Methodist Church of Southern Africa’, HTS </a:t>
            </a:r>
            <a:r>
              <a:rPr lang="en-ZA" sz="1000" dirty="0" err="1"/>
              <a:t>Teologiese</a:t>
            </a:r>
            <a:r>
              <a:rPr lang="en-ZA" sz="1000" dirty="0"/>
              <a:t> Studies/Theological Studies 76(1),a5591. </a:t>
            </a:r>
            <a:r>
              <a:rPr lang="en-ZA" sz="1000" dirty="0">
                <a:hlinkClick r:id="rId10"/>
              </a:rPr>
              <a:t>https://doi.org/10.4102/hts.v76i1.5591</a:t>
            </a:r>
            <a:endParaRPr lang="en-ZA" sz="1000" dirty="0"/>
          </a:p>
          <a:p>
            <a:pPr marL="589788" lvl="1" indent="-342900">
              <a:buFont typeface="Symbol" pitchFamily="2" charset="2"/>
              <a:buChar char=""/>
            </a:pPr>
            <a:r>
              <a:rPr lang="en-ZA" sz="1000" dirty="0"/>
              <a:t>UN. (2023). Inclusive policies and programmes to address homelessness (Report A/78/236 of the General Assembly). Retrieved 5 June from </a:t>
            </a:r>
            <a:r>
              <a:rPr lang="en-ZA" sz="1000" dirty="0">
                <a:hlinkClick r:id="rId11"/>
              </a:rPr>
              <a:t>https://digitallibrary.un.org/record/4018593?ln=en&amp;v=pdf</a:t>
            </a:r>
            <a:r>
              <a:rPr lang="en-ZA" sz="1000" dirty="0"/>
              <a:t> </a:t>
            </a:r>
          </a:p>
          <a:p>
            <a:pPr eaLnBrk="1" hangingPunct="1">
              <a:buFontTx/>
              <a:buNone/>
            </a:pPr>
            <a:endParaRPr lang="en-ZA" sz="1400" dirty="0">
              <a:solidFill>
                <a:schemeClr val="tx2"/>
              </a:solidFill>
            </a:endParaRPr>
          </a:p>
        </p:txBody>
      </p:sp>
      <p:sp>
        <p:nvSpPr>
          <p:cNvPr id="3" name="Google Shape;1419;p32">
            <a:extLst>
              <a:ext uri="{FF2B5EF4-FFF2-40B4-BE49-F238E27FC236}">
                <a16:creationId xmlns:a16="http://schemas.microsoft.com/office/drawing/2014/main" id="{4B2838D4-AE44-8EBB-49FB-AE99709820A8}"/>
              </a:ext>
            </a:extLst>
          </p:cNvPr>
          <p:cNvSpPr txBox="1">
            <a:spLocks noGrp="1"/>
          </p:cNvSpPr>
          <p:nvPr>
            <p:ph type="title"/>
          </p:nvPr>
        </p:nvSpPr>
        <p:spPr>
          <a:xfrm>
            <a:off x="720000" y="1136262"/>
            <a:ext cx="7704000" cy="572700"/>
          </a:xfrm>
          <a:prstGeom prst="rect">
            <a:avLst/>
          </a:prstGeom>
        </p:spPr>
        <p:txBody>
          <a:bodyPr spcFirstLastPara="1" wrap="square" lIns="91425" tIns="91425" rIns="91425" bIns="91425" anchor="t" anchorCtr="0">
            <a:noAutofit/>
          </a:bodyPr>
          <a:lstStyle/>
          <a:p>
            <a:r>
              <a:rPr lang="en-GB" sz="2800" b="1" dirty="0">
                <a:solidFill>
                  <a:schemeClr val="tx2">
                    <a:lumMod val="75000"/>
                  </a:schemeClr>
                </a:solidFill>
              </a:rPr>
              <a:t>References</a:t>
            </a:r>
            <a:br>
              <a:rPr lang="en-GB" sz="2800" b="1" dirty="0"/>
            </a:br>
            <a:br>
              <a:rPr lang="en-ZA" dirty="0"/>
            </a:br>
            <a:r>
              <a:rPr lang="en" dirty="0"/>
              <a:t> </a:t>
            </a:r>
            <a:endParaRPr dirty="0"/>
          </a:p>
        </p:txBody>
      </p:sp>
    </p:spTree>
    <p:extLst>
      <p:ext uri="{BB962C8B-B14F-4D97-AF65-F5344CB8AC3E}">
        <p14:creationId xmlns:p14="http://schemas.microsoft.com/office/powerpoint/2010/main" val="159714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315">
                                            <p:bg/>
                                          </p:spTgt>
                                        </p:tgtEl>
                                        <p:attrNameLst>
                                          <p:attrName>style.visibility</p:attrName>
                                        </p:attrNameLst>
                                      </p:cBhvr>
                                      <p:to>
                                        <p:strVal val="visible"/>
                                      </p:to>
                                    </p:set>
                                    <p:animEffect transition="in" filter="barn(inVertical)">
                                      <p:cBhvr>
                                        <p:cTn id="12" dur="500"/>
                                        <p:tgtEl>
                                          <p:spTgt spid="1331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48809-D31E-251F-85E4-3FFA3A0A6BC0}"/>
            </a:ext>
          </a:extLst>
        </p:cNvPr>
        <p:cNvGrpSpPr/>
        <p:nvPr/>
      </p:nvGrpSpPr>
      <p:grpSpPr>
        <a:xfrm>
          <a:off x="0" y="0"/>
          <a:ext cx="0" cy="0"/>
          <a:chOff x="0" y="0"/>
          <a:chExt cx="0" cy="0"/>
        </a:xfrm>
      </p:grpSpPr>
      <p:pic>
        <p:nvPicPr>
          <p:cNvPr id="13314" name="Picture 2" descr="power-point presentation final2">
            <a:extLst>
              <a:ext uri="{FF2B5EF4-FFF2-40B4-BE49-F238E27FC236}">
                <a16:creationId xmlns:a16="http://schemas.microsoft.com/office/drawing/2014/main" id="{AEB3D716-9196-74FB-CA47-B9CD1637566F}"/>
              </a:ext>
            </a:extLst>
          </p:cNvPr>
          <p:cNvPicPr>
            <a:picLocks noChangeAspect="1" noChangeArrowheads="1"/>
          </p:cNvPicPr>
          <p:nvPr/>
        </p:nvPicPr>
        <p:blipFill>
          <a:blip r:embed="rId3" cstate="print"/>
          <a:srcRect/>
          <a:stretch>
            <a:fillRect/>
          </a:stretch>
        </p:blipFill>
        <p:spPr bwMode="auto">
          <a:xfrm>
            <a:off x="0" y="4482"/>
            <a:ext cx="9144000" cy="6858000"/>
          </a:xfrm>
          <a:prstGeom prst="rect">
            <a:avLst/>
          </a:prstGeom>
          <a:noFill/>
          <a:ln w="9525">
            <a:noFill/>
            <a:miter lim="800000"/>
            <a:headEnd/>
            <a:tailEnd/>
          </a:ln>
        </p:spPr>
      </p:pic>
      <p:sp>
        <p:nvSpPr>
          <p:cNvPr id="3" name="Google Shape;1419;p32">
            <a:extLst>
              <a:ext uri="{FF2B5EF4-FFF2-40B4-BE49-F238E27FC236}">
                <a16:creationId xmlns:a16="http://schemas.microsoft.com/office/drawing/2014/main" id="{C473064B-65C8-10CB-C639-6FD0FD6662A2}"/>
              </a:ext>
            </a:extLst>
          </p:cNvPr>
          <p:cNvSpPr txBox="1">
            <a:spLocks noGrp="1"/>
          </p:cNvSpPr>
          <p:nvPr>
            <p:ph type="title"/>
          </p:nvPr>
        </p:nvSpPr>
        <p:spPr>
          <a:xfrm>
            <a:off x="152400" y="1295400"/>
            <a:ext cx="8986176" cy="572700"/>
          </a:xfrm>
          <a:prstGeom prst="rect">
            <a:avLst/>
          </a:prstGeom>
        </p:spPr>
        <p:txBody>
          <a:bodyPr spcFirstLastPara="1" wrap="square" lIns="91425" tIns="91425" rIns="91425" bIns="91425" anchor="t" anchorCtr="0">
            <a:noAutofit/>
          </a:bodyPr>
          <a:lstStyle/>
          <a:p>
            <a:r>
              <a:rPr lang="en-ZA" sz="2800" b="1" dirty="0"/>
              <a:t>Introduction</a:t>
            </a:r>
            <a:br>
              <a:rPr lang="en-ZA" dirty="0"/>
            </a:br>
            <a:r>
              <a:rPr lang="en" dirty="0"/>
              <a:t> </a:t>
            </a:r>
            <a:endParaRPr dirty="0"/>
          </a:p>
        </p:txBody>
      </p:sp>
      <p:sp>
        <p:nvSpPr>
          <p:cNvPr id="6" name="Content Placeholder 2">
            <a:extLst>
              <a:ext uri="{FF2B5EF4-FFF2-40B4-BE49-F238E27FC236}">
                <a16:creationId xmlns:a16="http://schemas.microsoft.com/office/drawing/2014/main" id="{5518FADC-7B75-F728-6D55-525E4EA808DA}"/>
              </a:ext>
            </a:extLst>
          </p:cNvPr>
          <p:cNvSpPr txBox="1">
            <a:spLocks/>
          </p:cNvSpPr>
          <p:nvPr/>
        </p:nvSpPr>
        <p:spPr>
          <a:xfrm>
            <a:off x="420624" y="2057400"/>
            <a:ext cx="8418576" cy="4267200"/>
          </a:xfrm>
          <a:prstGeom prst="rect">
            <a:avLst/>
          </a:prstGeom>
        </p:spPr>
        <p:txBody>
          <a:bodyPr vert="horz" lIns="91440" tIns="45720" rIns="91440" bIns="45720" rtlCol="0">
            <a:normAutofit lnSpcReduction="10000"/>
          </a:bodyPr>
          <a:lstStyle>
            <a:lvl1pPr marL="457200" indent="-457200" algn="l" defTabSz="914400" rtl="0" eaLnBrk="1" latinLnBrk="0" hangingPunct="1">
              <a:lnSpc>
                <a:spcPct val="100000"/>
              </a:lnSpc>
              <a:spcBef>
                <a:spcPts val="1000"/>
              </a:spcBef>
              <a:buClr>
                <a:schemeClr val="accent2"/>
              </a:buClr>
              <a:buFont typeface="Wingdings 2" panose="05020102010507070707" pitchFamily="18" charset="2"/>
              <a:buChar char="¬"/>
              <a:defRPr sz="2000" kern="1200">
                <a:solidFill>
                  <a:schemeClr val="tx2"/>
                </a:solidFill>
                <a:latin typeface="+mn-lt"/>
                <a:ea typeface="+mn-ea"/>
                <a:cs typeface="+mn-cs"/>
              </a:defRPr>
            </a:lvl1pPr>
            <a:lvl2pPr marL="800100" indent="-342900" algn="l" defTabSz="914400" rtl="0" eaLnBrk="1" latinLnBrk="0" hangingPunct="1">
              <a:lnSpc>
                <a:spcPct val="10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2pPr>
            <a:lvl3pPr marL="1257300" indent="-342900" algn="l" defTabSz="914400" rtl="0" eaLnBrk="1" latinLnBrk="0" hangingPunct="1">
              <a:lnSpc>
                <a:spcPct val="10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3pPr>
            <a:lvl4pPr marL="1657350" indent="-285750" algn="l" defTabSz="914400" rtl="0" eaLnBrk="1" latinLnBrk="0" hangingPunct="1">
              <a:lnSpc>
                <a:spcPct val="1000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4pPr>
            <a:lvl5pPr marL="2114550" indent="-285750" algn="l" defTabSz="914400" rtl="0" eaLnBrk="1" latinLnBrk="0" hangingPunct="1">
              <a:lnSpc>
                <a:spcPct val="100000"/>
              </a:lnSpc>
              <a:spcBef>
                <a:spcPts val="500"/>
              </a:spcBef>
              <a:buClr>
                <a:schemeClr val="accent2"/>
              </a:buClr>
              <a:buFont typeface="Wingdings 2" panose="05020102010507070707" pitchFamily="18"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buClr>
                <a:srgbClr val="8784C7"/>
              </a:buClr>
              <a:defRPr/>
            </a:pPr>
            <a:r>
              <a:rPr lang="en-ZA" sz="2400" dirty="0">
                <a:solidFill>
                  <a:srgbClr val="373545"/>
                </a:solidFill>
                <a:latin typeface="Arial" panose="020B0604020202020204" pitchFamily="34" charset="0"/>
                <a:cs typeface="Arial" panose="020B0604020202020204" pitchFamily="34" charset="0"/>
              </a:rPr>
              <a:t>Homelessness is a worldwide phenomenon and South Africa is no exception.</a:t>
            </a:r>
          </a:p>
          <a:p>
            <a:pPr lvl="0" algn="just">
              <a:buClr>
                <a:srgbClr val="8784C7"/>
              </a:buClr>
              <a:defRPr/>
            </a:pPr>
            <a:r>
              <a:rPr lang="en-ZA" sz="2400" dirty="0">
                <a:solidFill>
                  <a:srgbClr val="373545"/>
                </a:solidFill>
                <a:latin typeface="Arial" panose="020B0604020202020204" pitchFamily="34" charset="0"/>
                <a:cs typeface="Arial" panose="020B0604020202020204" pitchFamily="34" charset="0"/>
              </a:rPr>
              <a:t>Street homelessness, which is the subject of this study, continues to be a challenge for the South African people and government.</a:t>
            </a:r>
          </a:p>
          <a:p>
            <a:pPr lvl="0" algn="just">
              <a:buClr>
                <a:srgbClr val="8784C7"/>
              </a:buClr>
              <a:defRPr/>
            </a:pPr>
            <a:r>
              <a:rPr kumimoji="0" lang="en-ZA" sz="2400" b="0" i="0" u="none" strike="noStrike" kern="1200" cap="none" spc="0" normalizeH="0" baseline="0" noProof="0" dirty="0">
                <a:ln>
                  <a:noFill/>
                </a:ln>
                <a:solidFill>
                  <a:srgbClr val="373545"/>
                </a:solidFill>
                <a:effectLst/>
                <a:uLnTx/>
                <a:uFillTx/>
                <a:latin typeface="Arial" panose="020B0604020202020204" pitchFamily="34" charset="0"/>
                <a:ea typeface="+mn-ea"/>
                <a:cs typeface="Arial" panose="020B0604020202020204" pitchFamily="34" charset="0"/>
              </a:rPr>
              <a:t>The study </a:t>
            </a:r>
            <a:r>
              <a:rPr lang="en-ZA" sz="2400" dirty="0">
                <a:solidFill>
                  <a:srgbClr val="373545"/>
                </a:solidFill>
                <a:latin typeface="Arial" panose="020B0604020202020204" pitchFamily="34" charset="0"/>
                <a:cs typeface="Arial" panose="020B0604020202020204" pitchFamily="34" charset="0"/>
              </a:rPr>
              <a:t>was conducted</a:t>
            </a:r>
            <a:r>
              <a:rPr kumimoji="0" lang="en-ZA" sz="2400" b="0" i="0" u="none" strike="noStrike" kern="1200" cap="none" spc="0" normalizeH="0" noProof="0" dirty="0">
                <a:ln>
                  <a:noFill/>
                </a:ln>
                <a:solidFill>
                  <a:srgbClr val="373545"/>
                </a:solidFill>
                <a:effectLst/>
                <a:uLnTx/>
                <a:uFillTx/>
                <a:latin typeface="Arial" panose="020B0604020202020204" pitchFamily="34" charset="0"/>
                <a:ea typeface="+mn-ea"/>
                <a:cs typeface="Arial" panose="020B0604020202020204" pitchFamily="34" charset="0"/>
              </a:rPr>
              <a:t> in Johannesburg with the estimated highest numbers of </a:t>
            </a:r>
            <a:r>
              <a:rPr kumimoji="0" lang="en-ZA" sz="2400" b="0"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adult persons experiencing homelessness </a:t>
            </a:r>
            <a:r>
              <a:rPr kumimoji="0" lang="en-ZA" sz="2400" b="0" i="0" u="none" strike="noStrike" kern="1200" cap="none" spc="0" normalizeH="0" noProof="0" dirty="0">
                <a:ln>
                  <a:noFill/>
                </a:ln>
                <a:solidFill>
                  <a:srgbClr val="373545"/>
                </a:solidFill>
                <a:effectLst/>
                <a:uLnTx/>
                <a:uFillTx/>
                <a:latin typeface="Arial" panose="020B0604020202020204" pitchFamily="34" charset="0"/>
                <a:ea typeface="+mn-ea"/>
                <a:cs typeface="Arial" panose="020B0604020202020204" pitchFamily="34" charset="0"/>
              </a:rPr>
              <a:t>and </a:t>
            </a:r>
            <a:r>
              <a:rPr kumimoji="0" lang="en-ZA" sz="2400" b="0"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residing</a:t>
            </a:r>
            <a:r>
              <a:rPr kumimoji="0" lang="en-ZA" sz="2400" b="0" i="0" u="none" strike="noStrike" kern="1200" cap="none" spc="0" normalizeH="0" noProof="0" dirty="0">
                <a:ln>
                  <a:noFill/>
                </a:ln>
                <a:solidFill>
                  <a:srgbClr val="373545"/>
                </a:solidFill>
                <a:effectLst/>
                <a:uLnTx/>
                <a:uFillTx/>
                <a:latin typeface="Arial" panose="020B0604020202020204" pitchFamily="34" charset="0"/>
                <a:ea typeface="+mn-ea"/>
                <a:cs typeface="Arial" panose="020B0604020202020204" pitchFamily="34" charset="0"/>
              </a:rPr>
              <a:t> in the </a:t>
            </a:r>
            <a:r>
              <a:rPr kumimoji="0" lang="en-ZA" sz="2400" b="0"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streets</a:t>
            </a:r>
            <a:r>
              <a:rPr kumimoji="0" lang="en-ZA" sz="2400" b="0" i="0" u="none" strike="noStrike" kern="1200" cap="none" spc="0" normalizeH="0" noProof="0" dirty="0">
                <a:ln>
                  <a:noFill/>
                </a:ln>
                <a:solidFill>
                  <a:srgbClr val="373545"/>
                </a:solidFill>
                <a:effectLst/>
                <a:uLnTx/>
                <a:uFillTx/>
                <a:latin typeface="Arial" panose="020B0604020202020204" pitchFamily="34" charset="0"/>
                <a:ea typeface="+mn-ea"/>
                <a:cs typeface="Arial" panose="020B0604020202020204" pitchFamily="34" charset="0"/>
              </a:rPr>
              <a:t> (</a:t>
            </a:r>
            <a:r>
              <a:rPr kumimoji="0" lang="en-ZA" sz="2400" b="0" i="0" u="none" strike="noStrike" kern="1200" cap="none" spc="0" normalizeH="0" noProof="0" dirty="0" err="1">
                <a:ln>
                  <a:noFill/>
                </a:ln>
                <a:solidFill>
                  <a:srgbClr val="373545"/>
                </a:solidFill>
                <a:effectLst/>
                <a:uLnTx/>
                <a:uFillTx/>
                <a:latin typeface="Arial" panose="020B0604020202020204" pitchFamily="34" charset="0"/>
                <a:ea typeface="+mn-ea"/>
                <a:cs typeface="Arial" panose="020B0604020202020204" pitchFamily="34" charset="0"/>
              </a:rPr>
              <a:t>StatsSA</a:t>
            </a:r>
            <a:r>
              <a:rPr kumimoji="0" lang="en-ZA" sz="2400" b="0" i="0" u="none" strike="noStrike" kern="1200" cap="none" spc="0" normalizeH="0" noProof="0" dirty="0">
                <a:ln>
                  <a:noFill/>
                </a:ln>
                <a:solidFill>
                  <a:srgbClr val="373545"/>
                </a:solidFill>
                <a:effectLst/>
                <a:uLnTx/>
                <a:uFillTx/>
                <a:latin typeface="Arial" panose="020B0604020202020204" pitchFamily="34" charset="0"/>
                <a:ea typeface="+mn-ea"/>
                <a:cs typeface="Arial" panose="020B0604020202020204" pitchFamily="34" charset="0"/>
              </a:rPr>
              <a:t>, 202</a:t>
            </a:r>
            <a:r>
              <a:rPr lang="en-ZA" sz="2400" dirty="0">
                <a:solidFill>
                  <a:srgbClr val="373545"/>
                </a:solidFill>
                <a:latin typeface="Arial" panose="020B0604020202020204" pitchFamily="34" charset="0"/>
                <a:cs typeface="Arial" panose="020B0604020202020204" pitchFamily="34" charset="0"/>
              </a:rPr>
              <a:t>3; Shoba, 2021</a:t>
            </a:r>
            <a:r>
              <a:rPr kumimoji="0" lang="en-ZA" sz="2400" b="0" i="0" u="none" strike="noStrike" kern="1200" cap="none" spc="0" normalizeH="0" noProof="0" dirty="0">
                <a:ln>
                  <a:noFill/>
                </a:ln>
                <a:solidFill>
                  <a:srgbClr val="373545"/>
                </a:solidFill>
                <a:effectLst/>
                <a:uLnTx/>
                <a:uFillTx/>
                <a:latin typeface="Arial" panose="020B0604020202020204" pitchFamily="34" charset="0"/>
                <a:ea typeface="+mn-ea"/>
                <a:cs typeface="Arial" panose="020B0604020202020204" pitchFamily="34" charset="0"/>
              </a:rPr>
              <a:t>)</a:t>
            </a:r>
            <a:r>
              <a:rPr lang="en-ZA" sz="2400" dirty="0">
                <a:solidFill>
                  <a:srgbClr val="373545"/>
                </a:solidFill>
                <a:latin typeface="Arial" panose="020B0604020202020204" pitchFamily="34" charset="0"/>
                <a:cs typeface="Arial" panose="020B0604020202020204" pitchFamily="34" charset="0"/>
              </a:rPr>
              <a:t>.</a:t>
            </a:r>
          </a:p>
          <a:p>
            <a:pPr lvl="0" algn="just">
              <a:buClr>
                <a:srgbClr val="8784C7"/>
              </a:buClr>
              <a:defRPr/>
            </a:pPr>
            <a:r>
              <a:rPr lang="en-ZA" sz="2400" dirty="0">
                <a:solidFill>
                  <a:srgbClr val="373545"/>
                </a:solidFill>
                <a:latin typeface="Arial" panose="020B0604020202020204" pitchFamily="34" charset="0"/>
                <a:cs typeface="Arial" panose="020B0604020202020204" pitchFamily="34" charset="0"/>
              </a:rPr>
              <a:t>The study was aimed at the lived experiences of street homeless individuals in the City of Johannesburg</a:t>
            </a:r>
            <a:endParaRPr kumimoji="0" lang="en-ZA" sz="2400" b="0" i="0" u="none" strike="noStrike" kern="1200" cap="none" spc="0" normalizeH="0" noProof="0" dirty="0">
              <a:ln>
                <a:noFill/>
              </a:ln>
              <a:solidFill>
                <a:srgbClr val="37354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820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D4461-E6C9-A8CB-7AA7-9A0AA6E765F4}"/>
            </a:ext>
          </a:extLst>
        </p:cNvPr>
        <p:cNvGrpSpPr/>
        <p:nvPr/>
      </p:nvGrpSpPr>
      <p:grpSpPr>
        <a:xfrm>
          <a:off x="0" y="0"/>
          <a:ext cx="0" cy="0"/>
          <a:chOff x="0" y="0"/>
          <a:chExt cx="0" cy="0"/>
        </a:xfrm>
      </p:grpSpPr>
      <p:pic>
        <p:nvPicPr>
          <p:cNvPr id="13314" name="Picture 2" descr="power-point presentation final2">
            <a:extLst>
              <a:ext uri="{FF2B5EF4-FFF2-40B4-BE49-F238E27FC236}">
                <a16:creationId xmlns:a16="http://schemas.microsoft.com/office/drawing/2014/main" id="{0B83ADF1-AB47-873C-B9BA-1F0DEF0CF36A}"/>
              </a:ext>
            </a:extLst>
          </p:cNvPr>
          <p:cNvPicPr>
            <a:picLocks noChangeAspect="1" noChangeArrowheads="1"/>
          </p:cNvPicPr>
          <p:nvPr/>
        </p:nvPicPr>
        <p:blipFill>
          <a:blip r:embed="rId3" cstate="print"/>
          <a:srcRect/>
          <a:stretch>
            <a:fillRect/>
          </a:stretch>
        </p:blipFill>
        <p:spPr bwMode="auto">
          <a:xfrm>
            <a:off x="0" y="4482"/>
            <a:ext cx="9144000" cy="6858000"/>
          </a:xfrm>
          <a:prstGeom prst="rect">
            <a:avLst/>
          </a:prstGeom>
          <a:noFill/>
          <a:ln w="9525">
            <a:noFill/>
            <a:miter lim="800000"/>
            <a:headEnd/>
            <a:tailEnd/>
          </a:ln>
        </p:spPr>
      </p:pic>
      <p:sp>
        <p:nvSpPr>
          <p:cNvPr id="3" name="Google Shape;1419;p32">
            <a:extLst>
              <a:ext uri="{FF2B5EF4-FFF2-40B4-BE49-F238E27FC236}">
                <a16:creationId xmlns:a16="http://schemas.microsoft.com/office/drawing/2014/main" id="{27682445-A52B-CB13-679E-C65B20E0E25D}"/>
              </a:ext>
            </a:extLst>
          </p:cNvPr>
          <p:cNvSpPr txBox="1">
            <a:spLocks noGrp="1"/>
          </p:cNvSpPr>
          <p:nvPr>
            <p:ph type="title"/>
          </p:nvPr>
        </p:nvSpPr>
        <p:spPr>
          <a:xfrm>
            <a:off x="152400" y="1295400"/>
            <a:ext cx="8986176" cy="572700"/>
          </a:xfrm>
          <a:prstGeom prst="rect">
            <a:avLst/>
          </a:prstGeom>
        </p:spPr>
        <p:txBody>
          <a:bodyPr spcFirstLastPara="1" wrap="square" lIns="91425" tIns="91425" rIns="91425" bIns="91425" anchor="t" anchorCtr="0">
            <a:noAutofit/>
          </a:bodyPr>
          <a:lstStyle/>
          <a:p>
            <a:r>
              <a:rPr lang="en-ZA" sz="2800" b="1" dirty="0"/>
              <a:t>Current interventions</a:t>
            </a:r>
            <a:br>
              <a:rPr lang="en-ZA" dirty="0"/>
            </a:br>
            <a:r>
              <a:rPr lang="en" dirty="0"/>
              <a:t> </a:t>
            </a:r>
            <a:endParaRPr dirty="0"/>
          </a:p>
        </p:txBody>
      </p:sp>
      <p:sp>
        <p:nvSpPr>
          <p:cNvPr id="6" name="Content Placeholder 2">
            <a:extLst>
              <a:ext uri="{FF2B5EF4-FFF2-40B4-BE49-F238E27FC236}">
                <a16:creationId xmlns:a16="http://schemas.microsoft.com/office/drawing/2014/main" id="{324795CC-D01D-6588-D1BF-BE0A94796B66}"/>
              </a:ext>
            </a:extLst>
          </p:cNvPr>
          <p:cNvSpPr txBox="1">
            <a:spLocks/>
          </p:cNvSpPr>
          <p:nvPr/>
        </p:nvSpPr>
        <p:spPr>
          <a:xfrm>
            <a:off x="362712" y="1859633"/>
            <a:ext cx="8418576" cy="4343400"/>
          </a:xfrm>
          <a:prstGeom prst="rect">
            <a:avLst/>
          </a:prstGeom>
        </p:spPr>
        <p:txBody>
          <a:bodyPr vert="horz" lIns="91440" tIns="45720" rIns="91440" bIns="45720" rtlCol="0">
            <a:normAutofit fontScale="92500" lnSpcReduction="20000"/>
          </a:bodyPr>
          <a:lstStyle>
            <a:lvl1pPr marL="457200" indent="-457200" algn="l" defTabSz="914400" rtl="0" eaLnBrk="1" latinLnBrk="0" hangingPunct="1">
              <a:lnSpc>
                <a:spcPct val="100000"/>
              </a:lnSpc>
              <a:spcBef>
                <a:spcPts val="1000"/>
              </a:spcBef>
              <a:buClr>
                <a:schemeClr val="accent2"/>
              </a:buClr>
              <a:buFont typeface="Wingdings 2" panose="05020102010507070707" pitchFamily="18" charset="2"/>
              <a:buChar char="¬"/>
              <a:defRPr sz="2000" kern="1200">
                <a:solidFill>
                  <a:schemeClr val="tx2"/>
                </a:solidFill>
                <a:latin typeface="+mn-lt"/>
                <a:ea typeface="+mn-ea"/>
                <a:cs typeface="+mn-cs"/>
              </a:defRPr>
            </a:lvl1pPr>
            <a:lvl2pPr marL="800100" indent="-342900" algn="l" defTabSz="914400" rtl="0" eaLnBrk="1" latinLnBrk="0" hangingPunct="1">
              <a:lnSpc>
                <a:spcPct val="10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2pPr>
            <a:lvl3pPr marL="1257300" indent="-342900" algn="l" defTabSz="914400" rtl="0" eaLnBrk="1" latinLnBrk="0" hangingPunct="1">
              <a:lnSpc>
                <a:spcPct val="10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3pPr>
            <a:lvl4pPr marL="1657350" indent="-285750" algn="l" defTabSz="914400" rtl="0" eaLnBrk="1" latinLnBrk="0" hangingPunct="1">
              <a:lnSpc>
                <a:spcPct val="1000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4pPr>
            <a:lvl5pPr marL="2114550" indent="-285750" algn="l" defTabSz="914400" rtl="0" eaLnBrk="1" latinLnBrk="0" hangingPunct="1">
              <a:lnSpc>
                <a:spcPct val="100000"/>
              </a:lnSpc>
              <a:spcBef>
                <a:spcPts val="500"/>
              </a:spcBef>
              <a:buClr>
                <a:schemeClr val="accent2"/>
              </a:buClr>
              <a:buFont typeface="Wingdings 2" panose="05020102010507070707" pitchFamily="18"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buClr>
                <a:srgbClr val="8784C7"/>
              </a:buClr>
              <a:defRPr/>
            </a:pPr>
            <a:r>
              <a:rPr lang="en-ZA" sz="2400" dirty="0">
                <a:solidFill>
                  <a:srgbClr val="373545"/>
                </a:solidFill>
                <a:latin typeface="Arial" panose="020B0604020202020204" pitchFamily="34" charset="0"/>
                <a:cs typeface="Arial" panose="020B0604020202020204" pitchFamily="34" charset="0"/>
              </a:rPr>
              <a:t>Local and provincial government interventions (CoJ, 2024; GDSD, 2021) are geared towards </a:t>
            </a:r>
            <a:r>
              <a:rPr lang="en-ZA" sz="2400" dirty="0">
                <a:solidFill>
                  <a:srgbClr val="FF0000"/>
                </a:solidFill>
                <a:latin typeface="Arial" panose="020B0604020202020204" pitchFamily="34" charset="0"/>
                <a:cs typeface="Arial" panose="020B0604020202020204" pitchFamily="34" charset="0"/>
              </a:rPr>
              <a:t>temporary shelters </a:t>
            </a:r>
            <a:r>
              <a:rPr lang="en-ZA" sz="2400" dirty="0">
                <a:solidFill>
                  <a:srgbClr val="373545"/>
                </a:solidFill>
                <a:latin typeface="Arial" panose="020B0604020202020204" pitchFamily="34" charset="0"/>
                <a:cs typeface="Arial" panose="020B0604020202020204" pitchFamily="34" charset="0"/>
              </a:rPr>
              <a:t>as a solution whilst churches offer </a:t>
            </a:r>
            <a:r>
              <a:rPr lang="en-ZA" sz="2400" dirty="0">
                <a:solidFill>
                  <a:srgbClr val="FF0000"/>
                </a:solidFill>
                <a:latin typeface="Arial" panose="020B0604020202020204" pitchFamily="34" charset="0"/>
                <a:cs typeface="Arial" panose="020B0604020202020204" pitchFamily="34" charset="0"/>
              </a:rPr>
              <a:t>drop-in services </a:t>
            </a:r>
            <a:r>
              <a:rPr lang="en-ZA" sz="2400" dirty="0">
                <a:solidFill>
                  <a:srgbClr val="373545"/>
                </a:solidFill>
                <a:latin typeface="Arial" panose="020B0604020202020204" pitchFamily="34" charset="0"/>
                <a:cs typeface="Arial" panose="020B0604020202020204" pitchFamily="34" charset="0"/>
              </a:rPr>
              <a:t>(</a:t>
            </a:r>
            <a:r>
              <a:rPr lang="en-ZA" sz="2400" dirty="0" err="1">
                <a:solidFill>
                  <a:srgbClr val="373545"/>
                </a:solidFill>
                <a:latin typeface="Arial" panose="020B0604020202020204" pitchFamily="34" charset="0"/>
                <a:cs typeface="Arial" panose="020B0604020202020204" pitchFamily="34" charset="0"/>
              </a:rPr>
              <a:t>Tenai</a:t>
            </a:r>
            <a:r>
              <a:rPr lang="en-ZA" sz="2400" dirty="0">
                <a:solidFill>
                  <a:srgbClr val="373545"/>
                </a:solidFill>
                <a:latin typeface="Arial" panose="020B0604020202020204" pitchFamily="34" charset="0"/>
                <a:cs typeface="Arial" panose="020B0604020202020204" pitchFamily="34" charset="0"/>
              </a:rPr>
              <a:t> &amp; </a:t>
            </a:r>
            <a:r>
              <a:rPr lang="en-ZA" sz="2400" dirty="0" err="1">
                <a:solidFill>
                  <a:srgbClr val="373545"/>
                </a:solidFill>
                <a:latin typeface="Arial" panose="020B0604020202020204" pitchFamily="34" charset="0"/>
                <a:cs typeface="Arial" panose="020B0604020202020204" pitchFamily="34" charset="0"/>
              </a:rPr>
              <a:t>Mbewu</a:t>
            </a:r>
            <a:r>
              <a:rPr lang="en-ZA" sz="2400" dirty="0">
                <a:solidFill>
                  <a:srgbClr val="373545"/>
                </a:solidFill>
                <a:latin typeface="Arial" panose="020B0604020202020204" pitchFamily="34" charset="0"/>
                <a:cs typeface="Arial" panose="020B0604020202020204" pitchFamily="34" charset="0"/>
              </a:rPr>
              <a:t>, 2020).</a:t>
            </a:r>
          </a:p>
          <a:p>
            <a:pPr lvl="0" algn="just">
              <a:buClr>
                <a:srgbClr val="8784C7"/>
              </a:buClr>
              <a:defRPr/>
            </a:pPr>
            <a:r>
              <a:rPr lang="en-ZA" sz="2400" dirty="0">
                <a:solidFill>
                  <a:srgbClr val="373545"/>
                </a:solidFill>
                <a:latin typeface="Arial" panose="020B0604020202020204" pitchFamily="34" charset="0"/>
                <a:cs typeface="Arial" panose="020B0604020202020204" pitchFamily="34" charset="0"/>
              </a:rPr>
              <a:t>Despite policy interventions and resource allocations, especially from Gauteng Provincial Government anecdotal and statistical evidence (Shoba, 2021; </a:t>
            </a:r>
            <a:r>
              <a:rPr lang="en-ZA" sz="2400" dirty="0" err="1">
                <a:solidFill>
                  <a:srgbClr val="373545"/>
                </a:solidFill>
                <a:latin typeface="Arial" panose="020B0604020202020204" pitchFamily="34" charset="0"/>
                <a:cs typeface="Arial" panose="020B0604020202020204" pitchFamily="34" charset="0"/>
              </a:rPr>
              <a:t>StatsSA</a:t>
            </a:r>
            <a:r>
              <a:rPr lang="en-ZA" sz="2400" dirty="0">
                <a:solidFill>
                  <a:srgbClr val="373545"/>
                </a:solidFill>
                <a:latin typeface="Arial" panose="020B0604020202020204" pitchFamily="34" charset="0"/>
                <a:cs typeface="Arial" panose="020B0604020202020204" pitchFamily="34" charset="0"/>
              </a:rPr>
              <a:t>, 2023; </a:t>
            </a:r>
            <a:r>
              <a:rPr lang="en-ZA" sz="2400" dirty="0" err="1">
                <a:solidFill>
                  <a:srgbClr val="373545"/>
                </a:solidFill>
                <a:latin typeface="Arial" panose="020B0604020202020204" pitchFamily="34" charset="0"/>
                <a:cs typeface="Arial" panose="020B0604020202020204" pitchFamily="34" charset="0"/>
              </a:rPr>
              <a:t>JoziMyJozi</a:t>
            </a:r>
            <a:r>
              <a:rPr lang="en-ZA" sz="2400" dirty="0">
                <a:solidFill>
                  <a:srgbClr val="373545"/>
                </a:solidFill>
                <a:latin typeface="Arial" panose="020B0604020202020204" pitchFamily="34" charset="0"/>
                <a:cs typeface="Arial" panose="020B0604020202020204" pitchFamily="34" charset="0"/>
              </a:rPr>
              <a:t>, 2025) indicate that </a:t>
            </a:r>
            <a:r>
              <a:rPr lang="en-ZA" sz="2400" dirty="0">
                <a:solidFill>
                  <a:srgbClr val="FF0000"/>
                </a:solidFill>
                <a:latin typeface="Arial" panose="020B0604020202020204" pitchFamily="34" charset="0"/>
                <a:cs typeface="Arial" panose="020B0604020202020204" pitchFamily="34" charset="0"/>
              </a:rPr>
              <a:t>a substantial number</a:t>
            </a:r>
            <a:r>
              <a:rPr lang="en-ZA" sz="2400" dirty="0">
                <a:solidFill>
                  <a:srgbClr val="373545"/>
                </a:solidFill>
                <a:latin typeface="Arial" panose="020B0604020202020204" pitchFamily="34" charset="0"/>
                <a:cs typeface="Arial" panose="020B0604020202020204" pitchFamily="34" charset="0"/>
              </a:rPr>
              <a:t> of </a:t>
            </a:r>
            <a:r>
              <a:rPr lang="en-ZA" sz="2400" dirty="0">
                <a:solidFill>
                  <a:srgbClr val="FF0000"/>
                </a:solidFill>
                <a:latin typeface="Arial" panose="020B0604020202020204" pitchFamily="34" charset="0"/>
                <a:cs typeface="Arial" panose="020B0604020202020204" pitchFamily="34" charset="0"/>
              </a:rPr>
              <a:t>persons experiencing homelessness </a:t>
            </a:r>
            <a:r>
              <a:rPr lang="en-ZA" sz="2400" dirty="0">
                <a:solidFill>
                  <a:srgbClr val="373545"/>
                </a:solidFill>
                <a:latin typeface="Arial" panose="020B0604020202020204" pitchFamily="34" charset="0"/>
                <a:cs typeface="Arial" panose="020B0604020202020204" pitchFamily="34" charset="0"/>
              </a:rPr>
              <a:t>in Johannesburg continue to live on the streets rather than in shelters. </a:t>
            </a:r>
          </a:p>
          <a:p>
            <a:pPr lvl="0" algn="just">
              <a:buClr>
                <a:srgbClr val="8784C7"/>
              </a:buClr>
              <a:defRPr/>
            </a:pPr>
            <a:r>
              <a:rPr lang="en-ZA" sz="2400" dirty="0">
                <a:solidFill>
                  <a:srgbClr val="373545"/>
                </a:solidFill>
                <a:latin typeface="Arial" panose="020B0604020202020204" pitchFamily="34" charset="0"/>
                <a:cs typeface="Arial" panose="020B0604020202020204" pitchFamily="34" charset="0"/>
              </a:rPr>
              <a:t>The high number reflects challenges to state capacity to meet its </a:t>
            </a:r>
            <a:r>
              <a:rPr lang="en-ZA" sz="2400" dirty="0">
                <a:solidFill>
                  <a:srgbClr val="FF0000"/>
                </a:solidFill>
                <a:latin typeface="Arial" panose="020B0604020202020204" pitchFamily="34" charset="0"/>
                <a:cs typeface="Arial" panose="020B0604020202020204" pitchFamily="34" charset="0"/>
              </a:rPr>
              <a:t>constitutional obligations </a:t>
            </a:r>
            <a:r>
              <a:rPr lang="en-ZA" sz="2400" dirty="0">
                <a:solidFill>
                  <a:srgbClr val="373545"/>
                </a:solidFill>
                <a:latin typeface="Arial" panose="020B0604020202020204" pitchFamily="34" charset="0"/>
                <a:cs typeface="Arial" panose="020B0604020202020204" pitchFamily="34" charset="0"/>
              </a:rPr>
              <a:t>to vulnerable persons especially from a </a:t>
            </a:r>
            <a:r>
              <a:rPr lang="en-ZA" sz="2400" dirty="0">
                <a:solidFill>
                  <a:srgbClr val="FF0000"/>
                </a:solidFill>
                <a:latin typeface="Arial" panose="020B0604020202020204" pitchFamily="34" charset="0"/>
                <a:cs typeface="Arial" panose="020B0604020202020204" pitchFamily="34" charset="0"/>
              </a:rPr>
              <a:t>human rights </a:t>
            </a:r>
            <a:r>
              <a:rPr lang="en-ZA" sz="2400" dirty="0">
                <a:solidFill>
                  <a:srgbClr val="373545"/>
                </a:solidFill>
                <a:latin typeface="Arial" panose="020B0604020202020204" pitchFamily="34" charset="0"/>
                <a:cs typeface="Arial" panose="020B0604020202020204" pitchFamily="34" charset="0"/>
              </a:rPr>
              <a:t>perspective (Perrier, 2021) and social work</a:t>
            </a:r>
          </a:p>
        </p:txBody>
      </p:sp>
    </p:spTree>
    <p:extLst>
      <p:ext uri="{BB962C8B-B14F-4D97-AF65-F5344CB8AC3E}">
        <p14:creationId xmlns:p14="http://schemas.microsoft.com/office/powerpoint/2010/main" val="32887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1B348-97A5-4FAA-EF42-9EAA3624C525}"/>
            </a:ext>
          </a:extLst>
        </p:cNvPr>
        <p:cNvGrpSpPr/>
        <p:nvPr/>
      </p:nvGrpSpPr>
      <p:grpSpPr>
        <a:xfrm>
          <a:off x="0" y="0"/>
          <a:ext cx="0" cy="0"/>
          <a:chOff x="0" y="0"/>
          <a:chExt cx="0" cy="0"/>
        </a:xfrm>
      </p:grpSpPr>
      <p:pic>
        <p:nvPicPr>
          <p:cNvPr id="13314" name="Picture 2" descr="power-point presentation final2">
            <a:extLst>
              <a:ext uri="{FF2B5EF4-FFF2-40B4-BE49-F238E27FC236}">
                <a16:creationId xmlns:a16="http://schemas.microsoft.com/office/drawing/2014/main" id="{123F67DB-F8FA-5AAF-4DCD-63AD444EC210}"/>
              </a:ext>
            </a:extLst>
          </p:cNvPr>
          <p:cNvPicPr>
            <a:picLocks noChangeAspect="1" noChangeArrowheads="1"/>
          </p:cNvPicPr>
          <p:nvPr/>
        </p:nvPicPr>
        <p:blipFill>
          <a:blip r:embed="rId3" cstate="print"/>
          <a:srcRect/>
          <a:stretch>
            <a:fillRect/>
          </a:stretch>
        </p:blipFill>
        <p:spPr bwMode="auto">
          <a:xfrm>
            <a:off x="0" y="4482"/>
            <a:ext cx="9144000" cy="6858000"/>
          </a:xfrm>
          <a:prstGeom prst="rect">
            <a:avLst/>
          </a:prstGeom>
          <a:noFill/>
          <a:ln w="9525">
            <a:noFill/>
            <a:miter lim="800000"/>
            <a:headEnd/>
            <a:tailEnd/>
          </a:ln>
        </p:spPr>
      </p:pic>
      <p:sp>
        <p:nvSpPr>
          <p:cNvPr id="3" name="Google Shape;1419;p32">
            <a:extLst>
              <a:ext uri="{FF2B5EF4-FFF2-40B4-BE49-F238E27FC236}">
                <a16:creationId xmlns:a16="http://schemas.microsoft.com/office/drawing/2014/main" id="{677EABED-B5F8-86A8-4E8D-D63F8A380B91}"/>
              </a:ext>
            </a:extLst>
          </p:cNvPr>
          <p:cNvSpPr txBox="1">
            <a:spLocks noGrp="1"/>
          </p:cNvSpPr>
          <p:nvPr>
            <p:ph type="title"/>
          </p:nvPr>
        </p:nvSpPr>
        <p:spPr>
          <a:xfrm>
            <a:off x="152400" y="1295400"/>
            <a:ext cx="8986176" cy="572700"/>
          </a:xfrm>
          <a:prstGeom prst="rect">
            <a:avLst/>
          </a:prstGeom>
        </p:spPr>
        <p:txBody>
          <a:bodyPr spcFirstLastPara="1" wrap="square" lIns="91425" tIns="91425" rIns="91425" bIns="91425" anchor="t" anchorCtr="0">
            <a:noAutofit/>
          </a:bodyPr>
          <a:lstStyle/>
          <a:p>
            <a:r>
              <a:rPr lang="en-ZA" sz="2800" b="1" dirty="0"/>
              <a:t>Methodology</a:t>
            </a:r>
            <a:br>
              <a:rPr lang="en-ZA" dirty="0"/>
            </a:br>
            <a:r>
              <a:rPr lang="en" dirty="0"/>
              <a:t> </a:t>
            </a:r>
            <a:endParaRPr dirty="0"/>
          </a:p>
        </p:txBody>
      </p:sp>
      <p:sp>
        <p:nvSpPr>
          <p:cNvPr id="6" name="Content Placeholder 2">
            <a:extLst>
              <a:ext uri="{FF2B5EF4-FFF2-40B4-BE49-F238E27FC236}">
                <a16:creationId xmlns:a16="http://schemas.microsoft.com/office/drawing/2014/main" id="{E952C020-76D9-762B-5F30-63F34039CFB2}"/>
              </a:ext>
            </a:extLst>
          </p:cNvPr>
          <p:cNvSpPr txBox="1">
            <a:spLocks/>
          </p:cNvSpPr>
          <p:nvPr/>
        </p:nvSpPr>
        <p:spPr>
          <a:xfrm>
            <a:off x="420624" y="2057400"/>
            <a:ext cx="8418576" cy="4343400"/>
          </a:xfrm>
          <a:prstGeom prst="rect">
            <a:avLst/>
          </a:prstGeom>
        </p:spPr>
        <p:txBody>
          <a:bodyPr vert="horz" lIns="91440" tIns="45720" rIns="91440" bIns="45720" rtlCol="0">
            <a:normAutofit fontScale="92500" lnSpcReduction="20000"/>
          </a:bodyPr>
          <a:lstStyle>
            <a:lvl1pPr marL="457200" indent="-457200" algn="l" defTabSz="914400" rtl="0" eaLnBrk="1" latinLnBrk="0" hangingPunct="1">
              <a:lnSpc>
                <a:spcPct val="100000"/>
              </a:lnSpc>
              <a:spcBef>
                <a:spcPts val="1000"/>
              </a:spcBef>
              <a:buClr>
                <a:schemeClr val="accent2"/>
              </a:buClr>
              <a:buFont typeface="Wingdings 2" panose="05020102010507070707" pitchFamily="18" charset="2"/>
              <a:buChar char="¬"/>
              <a:defRPr sz="2000" kern="1200">
                <a:solidFill>
                  <a:schemeClr val="tx2"/>
                </a:solidFill>
                <a:latin typeface="+mn-lt"/>
                <a:ea typeface="+mn-ea"/>
                <a:cs typeface="+mn-cs"/>
              </a:defRPr>
            </a:lvl1pPr>
            <a:lvl2pPr marL="800100" indent="-342900" algn="l" defTabSz="914400" rtl="0" eaLnBrk="1" latinLnBrk="0" hangingPunct="1">
              <a:lnSpc>
                <a:spcPct val="10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2pPr>
            <a:lvl3pPr marL="1257300" indent="-342900" algn="l" defTabSz="914400" rtl="0" eaLnBrk="1" latinLnBrk="0" hangingPunct="1">
              <a:lnSpc>
                <a:spcPct val="10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3pPr>
            <a:lvl4pPr marL="1657350" indent="-285750" algn="l" defTabSz="914400" rtl="0" eaLnBrk="1" latinLnBrk="0" hangingPunct="1">
              <a:lnSpc>
                <a:spcPct val="1000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4pPr>
            <a:lvl5pPr marL="2114550" indent="-285750" algn="l" defTabSz="914400" rtl="0" eaLnBrk="1" latinLnBrk="0" hangingPunct="1">
              <a:lnSpc>
                <a:spcPct val="100000"/>
              </a:lnSpc>
              <a:spcBef>
                <a:spcPts val="500"/>
              </a:spcBef>
              <a:buClr>
                <a:schemeClr val="accent2"/>
              </a:buClr>
              <a:buFont typeface="Wingdings 2" panose="05020102010507070707" pitchFamily="18"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buClr>
                <a:srgbClr val="8784C7"/>
              </a:buClr>
              <a:defRPr/>
            </a:pPr>
            <a:r>
              <a:rPr lang="en-ZA" sz="2400" dirty="0">
                <a:solidFill>
                  <a:srgbClr val="373545"/>
                </a:solidFill>
                <a:latin typeface="Arial" panose="020B0604020202020204" pitchFamily="34" charset="0"/>
                <a:cs typeface="Arial" panose="020B0604020202020204" pitchFamily="34" charset="0"/>
              </a:rPr>
              <a:t>Qualitative descriptive phenomenological design was used</a:t>
            </a:r>
          </a:p>
          <a:p>
            <a:pPr lvl="0" algn="just">
              <a:buClr>
                <a:srgbClr val="8784C7"/>
              </a:buClr>
              <a:defRPr/>
            </a:pPr>
            <a:r>
              <a:rPr lang="en-ZA" sz="2400" dirty="0">
                <a:solidFill>
                  <a:srgbClr val="373545"/>
                </a:solidFill>
                <a:latin typeface="Arial" panose="020B0604020202020204" pitchFamily="34" charset="0"/>
                <a:cs typeface="Arial" panose="020B0604020202020204" pitchFamily="34" charset="0"/>
              </a:rPr>
              <a:t>Snowball and purposive sampling techniques followed  (Cresswell &amp; Cresswell , 2018)</a:t>
            </a:r>
          </a:p>
          <a:p>
            <a:pPr lvl="0" algn="just">
              <a:buClr>
                <a:srgbClr val="8784C7"/>
              </a:buClr>
              <a:defRPr/>
            </a:pPr>
            <a:r>
              <a:rPr lang="en-ZA" sz="2400" dirty="0">
                <a:solidFill>
                  <a:srgbClr val="373545"/>
                </a:solidFill>
                <a:latin typeface="Arial" panose="020B0604020202020204" pitchFamily="34" charset="0"/>
                <a:cs typeface="Arial" panose="020B0604020202020204" pitchFamily="34" charset="0"/>
              </a:rPr>
              <a:t>A sample of 10 participants was used, which aligned with Creswell and Creswell's (2018) recommendation of 3-10 participants for phenomenological research. </a:t>
            </a:r>
          </a:p>
          <a:p>
            <a:pPr algn="just">
              <a:buClr>
                <a:srgbClr val="8784C7"/>
              </a:buClr>
              <a:defRPr/>
            </a:pPr>
            <a:r>
              <a:rPr lang="en-ZA" sz="2400" dirty="0">
                <a:solidFill>
                  <a:srgbClr val="373545"/>
                </a:solidFill>
                <a:latin typeface="Arial" panose="020B0604020202020204" pitchFamily="34" charset="0"/>
                <a:cs typeface="Arial" panose="020B0604020202020204" pitchFamily="34" charset="0"/>
              </a:rPr>
              <a:t>We employed semi-structured interviews, conducted one-on-one in a conversational manner </a:t>
            </a:r>
          </a:p>
          <a:p>
            <a:pPr lvl="0" algn="just">
              <a:buClr>
                <a:srgbClr val="8784C7"/>
              </a:buClr>
              <a:defRPr/>
            </a:pPr>
            <a:r>
              <a:rPr lang="en-ZA" sz="2400" dirty="0">
                <a:solidFill>
                  <a:srgbClr val="373545"/>
                </a:solidFill>
                <a:latin typeface="Arial" panose="020B0604020202020204" pitchFamily="34" charset="0"/>
                <a:cs typeface="Arial" panose="020B0604020202020204" pitchFamily="34" charset="0"/>
              </a:rPr>
              <a:t>The principle of data saturation was also applied (Sebele-Mpofu, 2020).</a:t>
            </a:r>
          </a:p>
          <a:p>
            <a:pPr lvl="0" algn="just">
              <a:buClr>
                <a:srgbClr val="8784C7"/>
              </a:buClr>
              <a:defRPr/>
            </a:pPr>
            <a:r>
              <a:rPr lang="en-ZA" sz="2400" dirty="0">
                <a:solidFill>
                  <a:srgbClr val="373545"/>
                </a:solidFill>
                <a:latin typeface="Arial" panose="020B0604020202020204" pitchFamily="34" charset="0"/>
                <a:cs typeface="Arial" panose="020B0604020202020204" pitchFamily="34" charset="0"/>
              </a:rPr>
              <a:t>The study's data were subjected to thematic analysis and followed Braun and Clarke’s (2013) six phases of thematic analysis </a:t>
            </a:r>
          </a:p>
          <a:p>
            <a:pPr lvl="0" algn="just">
              <a:buClr>
                <a:srgbClr val="8784C7"/>
              </a:buClr>
              <a:defRPr/>
            </a:pPr>
            <a:endParaRPr lang="en-ZA" sz="2400" dirty="0">
              <a:solidFill>
                <a:srgbClr val="37354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050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DFA7C-DEF9-53FE-7E50-995D85C26802}"/>
            </a:ext>
          </a:extLst>
        </p:cNvPr>
        <p:cNvGrpSpPr/>
        <p:nvPr/>
      </p:nvGrpSpPr>
      <p:grpSpPr>
        <a:xfrm>
          <a:off x="0" y="0"/>
          <a:ext cx="0" cy="0"/>
          <a:chOff x="0" y="0"/>
          <a:chExt cx="0" cy="0"/>
        </a:xfrm>
      </p:grpSpPr>
      <p:pic>
        <p:nvPicPr>
          <p:cNvPr id="13314" name="Picture 2" descr="power-point presentation final2">
            <a:extLst>
              <a:ext uri="{FF2B5EF4-FFF2-40B4-BE49-F238E27FC236}">
                <a16:creationId xmlns:a16="http://schemas.microsoft.com/office/drawing/2014/main" id="{F8AD2816-4976-62F1-05B5-598C8FD6AF39}"/>
              </a:ext>
            </a:extLst>
          </p:cNvPr>
          <p:cNvPicPr>
            <a:picLocks noChangeAspect="1" noChangeArrowheads="1"/>
          </p:cNvPicPr>
          <p:nvPr/>
        </p:nvPicPr>
        <p:blipFill>
          <a:blip r:embed="rId3" cstate="print"/>
          <a:srcRect/>
          <a:stretch>
            <a:fillRect/>
          </a:stretch>
        </p:blipFill>
        <p:spPr bwMode="auto">
          <a:xfrm>
            <a:off x="0" y="4482"/>
            <a:ext cx="9144000" cy="6858000"/>
          </a:xfrm>
          <a:prstGeom prst="rect">
            <a:avLst/>
          </a:prstGeom>
          <a:noFill/>
          <a:ln w="9525">
            <a:noFill/>
            <a:miter lim="800000"/>
            <a:headEnd/>
            <a:tailEnd/>
          </a:ln>
        </p:spPr>
      </p:pic>
      <p:sp>
        <p:nvSpPr>
          <p:cNvPr id="3" name="Google Shape;1419;p32">
            <a:extLst>
              <a:ext uri="{FF2B5EF4-FFF2-40B4-BE49-F238E27FC236}">
                <a16:creationId xmlns:a16="http://schemas.microsoft.com/office/drawing/2014/main" id="{6BD83C9D-0664-50C5-A3F9-D1568976D6D7}"/>
              </a:ext>
            </a:extLst>
          </p:cNvPr>
          <p:cNvSpPr txBox="1">
            <a:spLocks noGrp="1"/>
          </p:cNvSpPr>
          <p:nvPr>
            <p:ph type="title"/>
          </p:nvPr>
        </p:nvSpPr>
        <p:spPr>
          <a:xfrm>
            <a:off x="152400" y="1295400"/>
            <a:ext cx="8986176" cy="572700"/>
          </a:xfrm>
          <a:prstGeom prst="rect">
            <a:avLst/>
          </a:prstGeom>
        </p:spPr>
        <p:txBody>
          <a:bodyPr spcFirstLastPara="1" wrap="square" lIns="91425" tIns="91425" rIns="91425" bIns="91425" anchor="t" anchorCtr="0">
            <a:noAutofit/>
          </a:bodyPr>
          <a:lstStyle/>
          <a:p>
            <a:r>
              <a:rPr lang="en-ZA" sz="2800" b="1" dirty="0"/>
              <a:t>Demographic features</a:t>
            </a:r>
            <a:br>
              <a:rPr lang="en-ZA" dirty="0"/>
            </a:br>
            <a:r>
              <a:rPr lang="en" dirty="0"/>
              <a:t> </a:t>
            </a:r>
            <a:endParaRPr dirty="0"/>
          </a:p>
        </p:txBody>
      </p:sp>
      <p:sp>
        <p:nvSpPr>
          <p:cNvPr id="6" name="Content Placeholder 2">
            <a:extLst>
              <a:ext uri="{FF2B5EF4-FFF2-40B4-BE49-F238E27FC236}">
                <a16:creationId xmlns:a16="http://schemas.microsoft.com/office/drawing/2014/main" id="{C67E4B85-3701-7FFE-BEF7-5FAB2DC6E24B}"/>
              </a:ext>
            </a:extLst>
          </p:cNvPr>
          <p:cNvSpPr txBox="1">
            <a:spLocks/>
          </p:cNvSpPr>
          <p:nvPr/>
        </p:nvSpPr>
        <p:spPr>
          <a:xfrm>
            <a:off x="420624" y="2057400"/>
            <a:ext cx="8418576" cy="4343400"/>
          </a:xfrm>
          <a:prstGeom prst="rect">
            <a:avLst/>
          </a:prstGeom>
        </p:spPr>
        <p:txBody>
          <a:bodyPr vert="horz" lIns="91440" tIns="45720" rIns="91440" bIns="45720" rtlCol="0">
            <a:normAutofit/>
          </a:bodyPr>
          <a:lstStyle>
            <a:lvl1pPr marL="457200" indent="-457200" algn="l" defTabSz="914400" rtl="0" eaLnBrk="1" latinLnBrk="0" hangingPunct="1">
              <a:lnSpc>
                <a:spcPct val="100000"/>
              </a:lnSpc>
              <a:spcBef>
                <a:spcPts val="1000"/>
              </a:spcBef>
              <a:buClr>
                <a:schemeClr val="accent2"/>
              </a:buClr>
              <a:buFont typeface="Wingdings 2" panose="05020102010507070707" pitchFamily="18" charset="2"/>
              <a:buChar char="¬"/>
              <a:defRPr sz="2000" kern="1200">
                <a:solidFill>
                  <a:schemeClr val="tx2"/>
                </a:solidFill>
                <a:latin typeface="+mn-lt"/>
                <a:ea typeface="+mn-ea"/>
                <a:cs typeface="+mn-cs"/>
              </a:defRPr>
            </a:lvl1pPr>
            <a:lvl2pPr marL="800100" indent="-342900" algn="l" defTabSz="914400" rtl="0" eaLnBrk="1" latinLnBrk="0" hangingPunct="1">
              <a:lnSpc>
                <a:spcPct val="10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2pPr>
            <a:lvl3pPr marL="1257300" indent="-342900" algn="l" defTabSz="914400" rtl="0" eaLnBrk="1" latinLnBrk="0" hangingPunct="1">
              <a:lnSpc>
                <a:spcPct val="10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3pPr>
            <a:lvl4pPr marL="1657350" indent="-285750" algn="l" defTabSz="914400" rtl="0" eaLnBrk="1" latinLnBrk="0" hangingPunct="1">
              <a:lnSpc>
                <a:spcPct val="1000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4pPr>
            <a:lvl5pPr marL="2114550" indent="-285750" algn="l" defTabSz="914400" rtl="0" eaLnBrk="1" latinLnBrk="0" hangingPunct="1">
              <a:lnSpc>
                <a:spcPct val="100000"/>
              </a:lnSpc>
              <a:spcBef>
                <a:spcPts val="500"/>
              </a:spcBef>
              <a:buClr>
                <a:schemeClr val="accent2"/>
              </a:buClr>
              <a:buFont typeface="Wingdings 2" panose="05020102010507070707" pitchFamily="18"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buClr>
                <a:srgbClr val="8784C7"/>
              </a:buClr>
              <a:defRPr/>
            </a:pPr>
            <a:endParaRPr lang="en-ZA" sz="2400" dirty="0">
              <a:solidFill>
                <a:srgbClr val="373545"/>
              </a:solidFill>
              <a:latin typeface="Arial" panose="020B0604020202020204" pitchFamily="34" charset="0"/>
              <a:cs typeface="Arial" panose="020B0604020202020204" pitchFamily="34" charset="0"/>
            </a:endParaRPr>
          </a:p>
        </p:txBody>
      </p:sp>
      <p:graphicFrame>
        <p:nvGraphicFramePr>
          <p:cNvPr id="5" name="Content Placeholder 3">
            <a:extLst>
              <a:ext uri="{FF2B5EF4-FFF2-40B4-BE49-F238E27FC236}">
                <a16:creationId xmlns:a16="http://schemas.microsoft.com/office/drawing/2014/main" id="{623DFA07-1FEC-9CE8-D9B6-52DF51D3298B}"/>
              </a:ext>
            </a:extLst>
          </p:cNvPr>
          <p:cNvGraphicFramePr>
            <a:graphicFrameLocks noGrp="1"/>
          </p:cNvGraphicFramePr>
          <p:nvPr>
            <p:ph idx="1"/>
            <p:extLst>
              <p:ext uri="{D42A27DB-BD31-4B8C-83A1-F6EECF244321}">
                <p14:modId xmlns:p14="http://schemas.microsoft.com/office/powerpoint/2010/main" val="4240016572"/>
              </p:ext>
            </p:extLst>
          </p:nvPr>
        </p:nvGraphicFramePr>
        <p:xfrm>
          <a:off x="152400" y="1905000"/>
          <a:ext cx="8839199" cy="4328000"/>
        </p:xfrm>
        <a:graphic>
          <a:graphicData uri="http://schemas.openxmlformats.org/drawingml/2006/table">
            <a:tbl>
              <a:tblPr firstRow="1" firstCol="1" bandRow="1">
                <a:tableStyleId>{5C22544A-7EE6-4342-B048-85BDC9FD1C3A}</a:tableStyleId>
              </a:tblPr>
              <a:tblGrid>
                <a:gridCol w="2600149">
                  <a:extLst>
                    <a:ext uri="{9D8B030D-6E8A-4147-A177-3AD203B41FA5}">
                      <a16:colId xmlns:a16="http://schemas.microsoft.com/office/drawing/2014/main" val="2351333853"/>
                    </a:ext>
                  </a:extLst>
                </a:gridCol>
                <a:gridCol w="3089449">
                  <a:extLst>
                    <a:ext uri="{9D8B030D-6E8A-4147-A177-3AD203B41FA5}">
                      <a16:colId xmlns:a16="http://schemas.microsoft.com/office/drawing/2014/main" val="390707431"/>
                    </a:ext>
                  </a:extLst>
                </a:gridCol>
                <a:gridCol w="3149601">
                  <a:extLst>
                    <a:ext uri="{9D8B030D-6E8A-4147-A177-3AD203B41FA5}">
                      <a16:colId xmlns:a16="http://schemas.microsoft.com/office/drawing/2014/main" val="4042156156"/>
                    </a:ext>
                  </a:extLst>
                </a:gridCol>
              </a:tblGrid>
              <a:tr h="380065">
                <a:tc>
                  <a:txBody>
                    <a:bodyPr/>
                    <a:lstStyle/>
                    <a:p>
                      <a:pPr algn="ctr">
                        <a:lnSpc>
                          <a:spcPct val="150000"/>
                        </a:lnSpc>
                        <a:spcAft>
                          <a:spcPts val="1000"/>
                        </a:spcAft>
                      </a:pPr>
                      <a:r>
                        <a:rPr lang="en-ZA" sz="1800" kern="100" dirty="0">
                          <a:effectLst/>
                          <a:latin typeface="+mn-lt"/>
                        </a:rPr>
                        <a:t>VARIABLES</a:t>
                      </a:r>
                      <a:endParaRPr lang="en-ZA" sz="1800" kern="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1000"/>
                        </a:spcAft>
                      </a:pPr>
                      <a:r>
                        <a:rPr lang="en-ZA" sz="1800" kern="100" dirty="0">
                          <a:effectLst/>
                          <a:latin typeface="+mn-lt"/>
                        </a:rPr>
                        <a:t>DESCRIPTION</a:t>
                      </a:r>
                      <a:endParaRPr lang="en-ZA" sz="1800" kern="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1000"/>
                        </a:spcAft>
                      </a:pPr>
                      <a:r>
                        <a:rPr lang="en-ZA" sz="1800" kern="100" dirty="0">
                          <a:effectLst/>
                          <a:latin typeface="+mn-lt"/>
                        </a:rPr>
                        <a:t>FREQUENCY</a:t>
                      </a:r>
                      <a:endParaRPr lang="en-ZA" sz="1800" kern="1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1659671"/>
                  </a:ext>
                </a:extLst>
              </a:tr>
              <a:tr h="380065">
                <a:tc rowSpan="3">
                  <a:txBody>
                    <a:bodyPr/>
                    <a:lstStyle/>
                    <a:p>
                      <a:pPr algn="ctr">
                        <a:lnSpc>
                          <a:spcPct val="150000"/>
                        </a:lnSpc>
                        <a:spcAft>
                          <a:spcPts val="1000"/>
                        </a:spcAft>
                      </a:pPr>
                      <a:r>
                        <a:rPr lang="en-ZA" sz="1800" kern="100" dirty="0">
                          <a:effectLst/>
                          <a:latin typeface="+mn-lt"/>
                        </a:rPr>
                        <a:t>Age</a:t>
                      </a:r>
                    </a:p>
                    <a:p>
                      <a:pPr algn="ctr">
                        <a:lnSpc>
                          <a:spcPct val="150000"/>
                        </a:lnSpc>
                        <a:spcAft>
                          <a:spcPts val="1000"/>
                        </a:spcAft>
                      </a:pPr>
                      <a:r>
                        <a:rPr lang="en-ZA" sz="1800" kern="100" dirty="0">
                          <a:effectLst/>
                          <a:latin typeface="+mn-lt"/>
                        </a:rPr>
                        <a:t> </a:t>
                      </a:r>
                      <a:endParaRPr lang="en-ZA" sz="1800" kern="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1000"/>
                        </a:spcAft>
                      </a:pPr>
                      <a:r>
                        <a:rPr lang="en-ZA" sz="1800" kern="100" dirty="0">
                          <a:effectLst/>
                          <a:latin typeface="+mn-lt"/>
                        </a:rPr>
                        <a:t>18-35</a:t>
                      </a:r>
                      <a:endParaRPr lang="en-ZA" sz="1800" kern="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1000"/>
                        </a:spcAft>
                      </a:pPr>
                      <a:r>
                        <a:rPr lang="en-ZA" sz="1800" kern="100" dirty="0">
                          <a:effectLst/>
                          <a:latin typeface="+mn-lt"/>
                          <a:ea typeface="Calibri" panose="020F0502020204030204" pitchFamily="34" charset="0"/>
                          <a:cs typeface="Times New Roman" panose="02020603050405020304" pitchFamily="18" charset="0"/>
                        </a:rPr>
                        <a:t>0</a:t>
                      </a:r>
                    </a:p>
                  </a:txBody>
                  <a:tcPr marL="68580" marR="68580" marT="0" marB="0" anchor="b"/>
                </a:tc>
                <a:extLst>
                  <a:ext uri="{0D108BD9-81ED-4DB2-BD59-A6C34878D82A}">
                    <a16:rowId xmlns:a16="http://schemas.microsoft.com/office/drawing/2014/main" val="3927054227"/>
                  </a:ext>
                </a:extLst>
              </a:tr>
              <a:tr h="380065">
                <a:tc vMerge="1">
                  <a:txBody>
                    <a:bodyPr/>
                    <a:lstStyle/>
                    <a:p>
                      <a:endParaRPr lang="en-ZA"/>
                    </a:p>
                  </a:txBody>
                  <a:tcPr/>
                </a:tc>
                <a:tc>
                  <a:txBody>
                    <a:bodyPr/>
                    <a:lstStyle/>
                    <a:p>
                      <a:pPr algn="ctr">
                        <a:lnSpc>
                          <a:spcPct val="150000"/>
                        </a:lnSpc>
                        <a:spcAft>
                          <a:spcPts val="1000"/>
                        </a:spcAft>
                      </a:pPr>
                      <a:r>
                        <a:rPr lang="en-ZA" sz="1800" kern="100" dirty="0">
                          <a:effectLst/>
                          <a:latin typeface="+mn-lt"/>
                        </a:rPr>
                        <a:t>36-59</a:t>
                      </a:r>
                      <a:endParaRPr lang="en-ZA" sz="1800" kern="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1000"/>
                        </a:spcAft>
                      </a:pPr>
                      <a:r>
                        <a:rPr lang="en-ZA" sz="1800" kern="100" dirty="0">
                          <a:effectLst/>
                          <a:latin typeface="+mn-lt"/>
                          <a:ea typeface="Calibri" panose="020F0502020204030204" pitchFamily="34" charset="0"/>
                          <a:cs typeface="Times New Roman" panose="02020603050405020304" pitchFamily="18" charset="0"/>
                        </a:rPr>
                        <a:t>9</a:t>
                      </a:r>
                    </a:p>
                  </a:txBody>
                  <a:tcPr marL="68580" marR="68580" marT="0" marB="0" anchor="b"/>
                </a:tc>
                <a:extLst>
                  <a:ext uri="{0D108BD9-81ED-4DB2-BD59-A6C34878D82A}">
                    <a16:rowId xmlns:a16="http://schemas.microsoft.com/office/drawing/2014/main" val="738056137"/>
                  </a:ext>
                </a:extLst>
              </a:tr>
              <a:tr h="380065">
                <a:tc vMerge="1">
                  <a:txBody>
                    <a:bodyPr/>
                    <a:lstStyle/>
                    <a:p>
                      <a:endParaRPr lang="en-ZA"/>
                    </a:p>
                  </a:txBody>
                  <a:tcPr/>
                </a:tc>
                <a:tc>
                  <a:txBody>
                    <a:bodyPr/>
                    <a:lstStyle/>
                    <a:p>
                      <a:pPr algn="ctr">
                        <a:lnSpc>
                          <a:spcPct val="150000"/>
                        </a:lnSpc>
                        <a:spcAft>
                          <a:spcPts val="1000"/>
                        </a:spcAft>
                      </a:pPr>
                      <a:r>
                        <a:rPr lang="en-ZA" sz="1800" kern="100" dirty="0">
                          <a:effectLst/>
                          <a:latin typeface="+mn-lt"/>
                          <a:ea typeface="Calibri" panose="020F0502020204030204" pitchFamily="34" charset="0"/>
                          <a:cs typeface="Times New Roman" panose="02020603050405020304" pitchFamily="18" charset="0"/>
                        </a:rPr>
                        <a:t>&gt;60</a:t>
                      </a:r>
                    </a:p>
                  </a:txBody>
                  <a:tcPr marL="68580" marR="68580" marT="0" marB="0" anchor="b"/>
                </a:tc>
                <a:tc>
                  <a:txBody>
                    <a:bodyPr/>
                    <a:lstStyle/>
                    <a:p>
                      <a:pPr algn="ctr">
                        <a:lnSpc>
                          <a:spcPct val="150000"/>
                        </a:lnSpc>
                        <a:spcAft>
                          <a:spcPts val="1000"/>
                        </a:spcAft>
                      </a:pPr>
                      <a:r>
                        <a:rPr lang="en-ZA" sz="1800" kern="100" dirty="0">
                          <a:effectLst/>
                          <a:latin typeface="+mn-lt"/>
                          <a:ea typeface="Calibri" panose="020F0502020204030204" pitchFamily="34" charset="0"/>
                          <a:cs typeface="Times New Roman" panose="02020603050405020304" pitchFamily="18" charset="0"/>
                        </a:rPr>
                        <a:t>1</a:t>
                      </a:r>
                    </a:p>
                  </a:txBody>
                  <a:tcPr marL="68580" marR="68580" marT="0" marB="0" anchor="b"/>
                </a:tc>
                <a:extLst>
                  <a:ext uri="{0D108BD9-81ED-4DB2-BD59-A6C34878D82A}">
                    <a16:rowId xmlns:a16="http://schemas.microsoft.com/office/drawing/2014/main" val="3985098442"/>
                  </a:ext>
                </a:extLst>
              </a:tr>
              <a:tr h="380065">
                <a:tc rowSpan="2">
                  <a:txBody>
                    <a:bodyPr/>
                    <a:lstStyle/>
                    <a:p>
                      <a:pPr algn="ctr">
                        <a:lnSpc>
                          <a:spcPct val="150000"/>
                        </a:lnSpc>
                        <a:spcAft>
                          <a:spcPts val="1000"/>
                        </a:spcAft>
                      </a:pPr>
                      <a:r>
                        <a:rPr lang="en-ZA" sz="1800" kern="100" dirty="0">
                          <a:effectLst/>
                          <a:latin typeface="+mn-lt"/>
                        </a:rPr>
                        <a:t>Gender</a:t>
                      </a:r>
                      <a:endParaRPr lang="en-ZA" sz="1800" kern="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1000"/>
                        </a:spcAft>
                      </a:pPr>
                      <a:r>
                        <a:rPr lang="en-ZA" sz="1800" kern="100" dirty="0">
                          <a:effectLst/>
                          <a:latin typeface="+mn-lt"/>
                        </a:rPr>
                        <a:t>Female</a:t>
                      </a:r>
                      <a:endParaRPr lang="en-ZA" sz="1800" kern="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1000"/>
                        </a:spcAft>
                      </a:pPr>
                      <a:r>
                        <a:rPr lang="en-ZA" sz="1800" kern="100" dirty="0">
                          <a:effectLst/>
                          <a:latin typeface="+mn-lt"/>
                          <a:ea typeface="Calibri" panose="020F0502020204030204" pitchFamily="34" charset="0"/>
                          <a:cs typeface="Times New Roman" panose="02020603050405020304" pitchFamily="18" charset="0"/>
                        </a:rPr>
                        <a:t>2</a:t>
                      </a:r>
                    </a:p>
                  </a:txBody>
                  <a:tcPr marL="68580" marR="68580" marT="0" marB="0" anchor="b"/>
                </a:tc>
                <a:extLst>
                  <a:ext uri="{0D108BD9-81ED-4DB2-BD59-A6C34878D82A}">
                    <a16:rowId xmlns:a16="http://schemas.microsoft.com/office/drawing/2014/main" val="381163070"/>
                  </a:ext>
                </a:extLst>
              </a:tr>
              <a:tr h="380065">
                <a:tc vMerge="1">
                  <a:txBody>
                    <a:bodyPr/>
                    <a:lstStyle/>
                    <a:p>
                      <a:endParaRPr lang="en-ZA"/>
                    </a:p>
                  </a:txBody>
                  <a:tcPr/>
                </a:tc>
                <a:tc>
                  <a:txBody>
                    <a:bodyPr/>
                    <a:lstStyle/>
                    <a:p>
                      <a:pPr algn="ctr">
                        <a:lnSpc>
                          <a:spcPct val="150000"/>
                        </a:lnSpc>
                        <a:spcAft>
                          <a:spcPts val="1000"/>
                        </a:spcAft>
                      </a:pPr>
                      <a:r>
                        <a:rPr lang="en-ZA" sz="1800" kern="100" dirty="0">
                          <a:effectLst/>
                          <a:latin typeface="+mn-lt"/>
                        </a:rPr>
                        <a:t>Male</a:t>
                      </a:r>
                      <a:endParaRPr lang="en-ZA" sz="1800" kern="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1000"/>
                        </a:spcAft>
                      </a:pPr>
                      <a:r>
                        <a:rPr lang="en-ZA" sz="1800" kern="100" dirty="0">
                          <a:effectLst/>
                          <a:latin typeface="+mn-lt"/>
                          <a:ea typeface="Calibri" panose="020F0502020204030204" pitchFamily="34" charset="0"/>
                          <a:cs typeface="Times New Roman" panose="02020603050405020304" pitchFamily="18" charset="0"/>
                        </a:rPr>
                        <a:t>8</a:t>
                      </a:r>
                    </a:p>
                  </a:txBody>
                  <a:tcPr marL="68580" marR="68580" marT="0" marB="0" anchor="b"/>
                </a:tc>
                <a:extLst>
                  <a:ext uri="{0D108BD9-81ED-4DB2-BD59-A6C34878D82A}">
                    <a16:rowId xmlns:a16="http://schemas.microsoft.com/office/drawing/2014/main" val="1187324856"/>
                  </a:ext>
                </a:extLst>
              </a:tr>
              <a:tr h="380065">
                <a:tc rowSpan="2">
                  <a:txBody>
                    <a:bodyPr/>
                    <a:lstStyle/>
                    <a:p>
                      <a:pPr algn="ctr">
                        <a:lnSpc>
                          <a:spcPct val="150000"/>
                        </a:lnSpc>
                        <a:spcAft>
                          <a:spcPts val="1000"/>
                        </a:spcAft>
                      </a:pPr>
                      <a:r>
                        <a:rPr lang="en-ZA" sz="1800" kern="100" dirty="0">
                          <a:effectLst/>
                          <a:latin typeface="+mn-lt"/>
                        </a:rPr>
                        <a:t>Race</a:t>
                      </a:r>
                    </a:p>
                    <a:p>
                      <a:pPr algn="ctr">
                        <a:lnSpc>
                          <a:spcPct val="150000"/>
                        </a:lnSpc>
                        <a:spcAft>
                          <a:spcPts val="1000"/>
                        </a:spcAft>
                      </a:pPr>
                      <a:r>
                        <a:rPr lang="en-ZA" sz="1800" kern="100" dirty="0">
                          <a:effectLst/>
                          <a:latin typeface="+mn-lt"/>
                          <a:ea typeface="Calibri" panose="020F0502020204030204" pitchFamily="34" charset="0"/>
                          <a:cs typeface="Times New Roman" panose="02020603050405020304" pitchFamily="18" charset="0"/>
                        </a:rPr>
                        <a:t>Citizenship</a:t>
                      </a:r>
                    </a:p>
                  </a:txBody>
                  <a:tcPr marL="68580" marR="68580" marT="0" marB="0" anchor="b"/>
                </a:tc>
                <a:tc>
                  <a:txBody>
                    <a:bodyPr/>
                    <a:lstStyle/>
                    <a:p>
                      <a:pPr algn="ctr">
                        <a:lnSpc>
                          <a:spcPct val="150000"/>
                        </a:lnSpc>
                        <a:spcAft>
                          <a:spcPts val="1000"/>
                        </a:spcAft>
                      </a:pPr>
                      <a:r>
                        <a:rPr lang="en-ZA" sz="1800" kern="100" dirty="0">
                          <a:effectLst/>
                          <a:latin typeface="+mn-lt"/>
                        </a:rPr>
                        <a:t>Coloured</a:t>
                      </a:r>
                      <a:endParaRPr lang="en-ZA" sz="1800" kern="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1000"/>
                        </a:spcAft>
                      </a:pPr>
                      <a:r>
                        <a:rPr lang="en-ZA" sz="1800" kern="100" dirty="0">
                          <a:effectLst/>
                          <a:latin typeface="+mn-lt"/>
                          <a:ea typeface="Calibri" panose="020F0502020204030204" pitchFamily="34" charset="0"/>
                          <a:cs typeface="Times New Roman" panose="02020603050405020304" pitchFamily="18" charset="0"/>
                        </a:rPr>
                        <a:t>1</a:t>
                      </a:r>
                    </a:p>
                  </a:txBody>
                  <a:tcPr marL="68580" marR="68580" marT="0" marB="0" anchor="b"/>
                </a:tc>
                <a:extLst>
                  <a:ext uri="{0D108BD9-81ED-4DB2-BD59-A6C34878D82A}">
                    <a16:rowId xmlns:a16="http://schemas.microsoft.com/office/drawing/2014/main" val="3759961982"/>
                  </a:ext>
                </a:extLst>
              </a:tr>
              <a:tr h="675332">
                <a:tc vMerge="1">
                  <a:txBody>
                    <a:bodyPr/>
                    <a:lstStyle/>
                    <a:p>
                      <a:endParaRPr lang="en-ZA"/>
                    </a:p>
                  </a:txBody>
                  <a:tcPr/>
                </a:tc>
                <a:tc>
                  <a:txBody>
                    <a:bodyPr/>
                    <a:lstStyle/>
                    <a:p>
                      <a:pPr algn="ctr">
                        <a:lnSpc>
                          <a:spcPct val="150000"/>
                        </a:lnSpc>
                        <a:spcAft>
                          <a:spcPts val="1000"/>
                        </a:spcAft>
                      </a:pPr>
                      <a:r>
                        <a:rPr lang="en-ZA" sz="1800" kern="100" dirty="0">
                          <a:effectLst/>
                          <a:latin typeface="+mn-lt"/>
                        </a:rPr>
                        <a:t>Black</a:t>
                      </a:r>
                    </a:p>
                    <a:p>
                      <a:pPr algn="ctr">
                        <a:lnSpc>
                          <a:spcPct val="150000"/>
                        </a:lnSpc>
                        <a:spcAft>
                          <a:spcPts val="1000"/>
                        </a:spcAft>
                      </a:pPr>
                      <a:r>
                        <a:rPr lang="en-ZA" sz="1800" kern="100" dirty="0">
                          <a:effectLst/>
                          <a:latin typeface="+mn-lt"/>
                        </a:rPr>
                        <a:t>South African</a:t>
                      </a:r>
                      <a:endParaRPr lang="en-ZA" sz="1800" kern="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1000"/>
                        </a:spcAft>
                      </a:pPr>
                      <a:r>
                        <a:rPr lang="en-ZA" sz="1800" kern="100" dirty="0">
                          <a:effectLst/>
                          <a:latin typeface="+mn-lt"/>
                        </a:rPr>
                        <a:t>9</a:t>
                      </a:r>
                    </a:p>
                    <a:p>
                      <a:pPr algn="ctr">
                        <a:lnSpc>
                          <a:spcPct val="150000"/>
                        </a:lnSpc>
                        <a:spcAft>
                          <a:spcPts val="1000"/>
                        </a:spcAft>
                      </a:pPr>
                      <a:r>
                        <a:rPr lang="en-ZA" sz="1800" kern="100" dirty="0">
                          <a:effectLst/>
                          <a:latin typeface="+mn-lt"/>
                          <a:ea typeface="Calibri" panose="020F0502020204030204" pitchFamily="34" charset="0"/>
                          <a:cs typeface="Times New Roman" panose="02020603050405020304" pitchFamily="18" charset="0"/>
                        </a:rPr>
                        <a:t>10</a:t>
                      </a:r>
                    </a:p>
                  </a:txBody>
                  <a:tcPr marL="68580" marR="68580" marT="0" marB="0" anchor="b"/>
                </a:tc>
                <a:extLst>
                  <a:ext uri="{0D108BD9-81ED-4DB2-BD59-A6C34878D82A}">
                    <a16:rowId xmlns:a16="http://schemas.microsoft.com/office/drawing/2014/main" val="3776178658"/>
                  </a:ext>
                </a:extLst>
              </a:tr>
              <a:tr h="380065">
                <a:tc rowSpan="2">
                  <a:txBody>
                    <a:bodyPr/>
                    <a:lstStyle/>
                    <a:p>
                      <a:pPr algn="ctr">
                        <a:lnSpc>
                          <a:spcPct val="150000"/>
                        </a:lnSpc>
                        <a:spcAft>
                          <a:spcPts val="1000"/>
                        </a:spcAft>
                      </a:pPr>
                      <a:r>
                        <a:rPr lang="en-ZA" sz="1800" kern="100" dirty="0">
                          <a:effectLst/>
                          <a:latin typeface="+mn-lt"/>
                        </a:rPr>
                        <a:t>Overall years in streets</a:t>
                      </a:r>
                      <a:endParaRPr lang="en-ZA" sz="1800" kern="1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1000"/>
                        </a:spcAft>
                      </a:pPr>
                      <a:r>
                        <a:rPr lang="en-ZA" sz="1800" kern="100" dirty="0">
                          <a:effectLst/>
                          <a:latin typeface="+mn-lt"/>
                        </a:rPr>
                        <a:t>1-15 years </a:t>
                      </a:r>
                      <a:r>
                        <a:rPr lang="en-ZA" sz="1800" kern="100" dirty="0">
                          <a:solidFill>
                            <a:srgbClr val="FF0000"/>
                          </a:solidFill>
                          <a:effectLst/>
                          <a:latin typeface="+mn-lt"/>
                          <a:ea typeface="Calibri" panose="020F0502020204030204" pitchFamily="34" charset="0"/>
                          <a:cs typeface="Times New Roman" panose="02020603050405020304" pitchFamily="18" charset="0"/>
                        </a:rPr>
                        <a:t>(9)</a:t>
                      </a:r>
                    </a:p>
                  </a:txBody>
                  <a:tcPr marL="68580" marR="68580" marT="0" marB="0" anchor="b"/>
                </a:tc>
                <a:tc>
                  <a:txBody>
                    <a:bodyPr/>
                    <a:lstStyle/>
                    <a:p>
                      <a:pPr algn="ctr">
                        <a:lnSpc>
                          <a:spcPct val="150000"/>
                        </a:lnSpc>
                        <a:spcAft>
                          <a:spcPts val="1000"/>
                        </a:spcAft>
                      </a:pPr>
                      <a:r>
                        <a:rPr lang="en-ZA" sz="1800" kern="100" dirty="0">
                          <a:effectLst/>
                          <a:latin typeface="+mn-lt"/>
                          <a:ea typeface="Calibri" panose="020F0502020204030204" pitchFamily="34" charset="0"/>
                          <a:cs typeface="Times New Roman" panose="02020603050405020304" pitchFamily="18" charset="0"/>
                        </a:rPr>
                        <a:t>7</a:t>
                      </a:r>
                    </a:p>
                  </a:txBody>
                  <a:tcPr marL="68580" marR="68580" marT="0" marB="0" anchor="b"/>
                </a:tc>
                <a:extLst>
                  <a:ext uri="{0D108BD9-81ED-4DB2-BD59-A6C34878D82A}">
                    <a16:rowId xmlns:a16="http://schemas.microsoft.com/office/drawing/2014/main" val="2329610671"/>
                  </a:ext>
                </a:extLst>
              </a:tr>
              <a:tr h="380065">
                <a:tc vMerge="1">
                  <a:txBody>
                    <a:bodyPr/>
                    <a:lstStyle/>
                    <a:p>
                      <a:endParaRPr lang="en-ZA"/>
                    </a:p>
                  </a:txBody>
                  <a:tcPr/>
                </a:tc>
                <a:tc>
                  <a:txBody>
                    <a:bodyPr/>
                    <a:lstStyle/>
                    <a:p>
                      <a:pPr algn="ctr">
                        <a:lnSpc>
                          <a:spcPct val="150000"/>
                        </a:lnSpc>
                        <a:spcAft>
                          <a:spcPts val="1000"/>
                        </a:spcAft>
                      </a:pPr>
                      <a:r>
                        <a:rPr lang="en-ZA" sz="1800" kern="100" dirty="0">
                          <a:effectLst/>
                          <a:latin typeface="+mn-lt"/>
                        </a:rPr>
                        <a:t>16-30 years </a:t>
                      </a:r>
                      <a:r>
                        <a:rPr lang="en-ZA" sz="1800" kern="100" dirty="0">
                          <a:solidFill>
                            <a:srgbClr val="FF0000"/>
                          </a:solidFill>
                          <a:effectLst/>
                          <a:latin typeface="+mn-lt"/>
                        </a:rPr>
                        <a:t>(22)</a:t>
                      </a:r>
                      <a:endParaRPr lang="en-ZA" sz="1800" kern="1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50000"/>
                        </a:lnSpc>
                        <a:spcAft>
                          <a:spcPts val="1000"/>
                        </a:spcAft>
                      </a:pPr>
                      <a:r>
                        <a:rPr lang="en-ZA" sz="1800" kern="100" dirty="0">
                          <a:effectLst/>
                          <a:latin typeface="+mn-lt"/>
                          <a:ea typeface="Calibri" panose="020F0502020204030204" pitchFamily="34" charset="0"/>
                          <a:cs typeface="Times New Roman" panose="02020603050405020304" pitchFamily="18" charset="0"/>
                        </a:rPr>
                        <a:t>3</a:t>
                      </a:r>
                    </a:p>
                  </a:txBody>
                  <a:tcPr marL="68580" marR="68580" marT="0" marB="0" anchor="b"/>
                </a:tc>
                <a:extLst>
                  <a:ext uri="{0D108BD9-81ED-4DB2-BD59-A6C34878D82A}">
                    <a16:rowId xmlns:a16="http://schemas.microsoft.com/office/drawing/2014/main" val="4107587119"/>
                  </a:ext>
                </a:extLst>
              </a:tr>
            </a:tbl>
          </a:graphicData>
        </a:graphic>
      </p:graphicFrame>
    </p:spTree>
    <p:extLst>
      <p:ext uri="{BB962C8B-B14F-4D97-AF65-F5344CB8AC3E}">
        <p14:creationId xmlns:p14="http://schemas.microsoft.com/office/powerpoint/2010/main" val="331834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2DA36-C5A0-9BF4-D83D-B09804D7549B}"/>
            </a:ext>
          </a:extLst>
        </p:cNvPr>
        <p:cNvGrpSpPr/>
        <p:nvPr/>
      </p:nvGrpSpPr>
      <p:grpSpPr>
        <a:xfrm>
          <a:off x="0" y="0"/>
          <a:ext cx="0" cy="0"/>
          <a:chOff x="0" y="0"/>
          <a:chExt cx="0" cy="0"/>
        </a:xfrm>
      </p:grpSpPr>
      <p:pic>
        <p:nvPicPr>
          <p:cNvPr id="13314" name="Picture 2" descr="power-point presentation final2">
            <a:extLst>
              <a:ext uri="{FF2B5EF4-FFF2-40B4-BE49-F238E27FC236}">
                <a16:creationId xmlns:a16="http://schemas.microsoft.com/office/drawing/2014/main" id="{EAB39A69-C0F0-38D2-5003-A394C90B1CBE}"/>
              </a:ext>
            </a:extLst>
          </p:cNvPr>
          <p:cNvPicPr>
            <a:picLocks noChangeAspect="1" noChangeArrowheads="1"/>
          </p:cNvPicPr>
          <p:nvPr/>
        </p:nvPicPr>
        <p:blipFill>
          <a:blip r:embed="rId2" cstate="print"/>
          <a:srcRect/>
          <a:stretch>
            <a:fillRect/>
          </a:stretch>
        </p:blipFill>
        <p:spPr bwMode="auto">
          <a:xfrm>
            <a:off x="0" y="4482"/>
            <a:ext cx="9144000" cy="6858000"/>
          </a:xfrm>
          <a:prstGeom prst="rect">
            <a:avLst/>
          </a:prstGeom>
          <a:noFill/>
          <a:ln w="9525">
            <a:noFill/>
            <a:miter lim="800000"/>
            <a:headEnd/>
            <a:tailEnd/>
          </a:ln>
        </p:spPr>
      </p:pic>
      <p:sp>
        <p:nvSpPr>
          <p:cNvPr id="3" name="Google Shape;1419;p32">
            <a:extLst>
              <a:ext uri="{FF2B5EF4-FFF2-40B4-BE49-F238E27FC236}">
                <a16:creationId xmlns:a16="http://schemas.microsoft.com/office/drawing/2014/main" id="{FA0DE321-0BDA-6D19-59B4-D2207DD67C6C}"/>
              </a:ext>
            </a:extLst>
          </p:cNvPr>
          <p:cNvSpPr txBox="1">
            <a:spLocks noGrp="1"/>
          </p:cNvSpPr>
          <p:nvPr>
            <p:ph type="title"/>
          </p:nvPr>
        </p:nvSpPr>
        <p:spPr>
          <a:xfrm>
            <a:off x="152400" y="1295400"/>
            <a:ext cx="8986176" cy="572700"/>
          </a:xfrm>
          <a:prstGeom prst="rect">
            <a:avLst/>
          </a:prstGeom>
        </p:spPr>
        <p:txBody>
          <a:bodyPr spcFirstLastPara="1" wrap="square" lIns="91425" tIns="91425" rIns="91425" bIns="91425" anchor="t" anchorCtr="0">
            <a:noAutofit/>
          </a:bodyPr>
          <a:lstStyle/>
          <a:p>
            <a:r>
              <a:rPr lang="en-ZA" sz="2800" b="1" dirty="0"/>
              <a:t>Findings: Themes</a:t>
            </a:r>
            <a:br>
              <a:rPr lang="en-ZA" dirty="0"/>
            </a:br>
            <a:r>
              <a:rPr lang="en" dirty="0"/>
              <a:t> </a:t>
            </a:r>
            <a:endParaRPr dirty="0"/>
          </a:p>
        </p:txBody>
      </p:sp>
      <p:sp>
        <p:nvSpPr>
          <p:cNvPr id="6" name="Content Placeholder 2">
            <a:extLst>
              <a:ext uri="{FF2B5EF4-FFF2-40B4-BE49-F238E27FC236}">
                <a16:creationId xmlns:a16="http://schemas.microsoft.com/office/drawing/2014/main" id="{999F47AE-5283-4562-D9A6-2BF138533B9B}"/>
              </a:ext>
            </a:extLst>
          </p:cNvPr>
          <p:cNvSpPr txBox="1">
            <a:spLocks/>
          </p:cNvSpPr>
          <p:nvPr/>
        </p:nvSpPr>
        <p:spPr>
          <a:xfrm>
            <a:off x="420624" y="2057400"/>
            <a:ext cx="8418576" cy="4343400"/>
          </a:xfrm>
          <a:prstGeom prst="rect">
            <a:avLst/>
          </a:prstGeom>
        </p:spPr>
        <p:txBody>
          <a:bodyPr vert="horz" lIns="91440" tIns="45720" rIns="91440" bIns="45720" rtlCol="0">
            <a:normAutofit/>
          </a:bodyPr>
          <a:lstStyle>
            <a:lvl1pPr marL="457200" indent="-457200" algn="l" defTabSz="914400" rtl="0" eaLnBrk="1" latinLnBrk="0" hangingPunct="1">
              <a:lnSpc>
                <a:spcPct val="100000"/>
              </a:lnSpc>
              <a:spcBef>
                <a:spcPts val="1000"/>
              </a:spcBef>
              <a:buClr>
                <a:schemeClr val="accent2"/>
              </a:buClr>
              <a:buFont typeface="Wingdings 2" panose="05020102010507070707" pitchFamily="18" charset="2"/>
              <a:buChar char="¬"/>
              <a:defRPr sz="2000" kern="1200">
                <a:solidFill>
                  <a:schemeClr val="tx2"/>
                </a:solidFill>
                <a:latin typeface="+mn-lt"/>
                <a:ea typeface="+mn-ea"/>
                <a:cs typeface="+mn-cs"/>
              </a:defRPr>
            </a:lvl1pPr>
            <a:lvl2pPr marL="800100" indent="-342900" algn="l" defTabSz="914400" rtl="0" eaLnBrk="1" latinLnBrk="0" hangingPunct="1">
              <a:lnSpc>
                <a:spcPct val="10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2pPr>
            <a:lvl3pPr marL="1257300" indent="-342900" algn="l" defTabSz="914400" rtl="0" eaLnBrk="1" latinLnBrk="0" hangingPunct="1">
              <a:lnSpc>
                <a:spcPct val="10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3pPr>
            <a:lvl4pPr marL="1657350" indent="-285750" algn="l" defTabSz="914400" rtl="0" eaLnBrk="1" latinLnBrk="0" hangingPunct="1">
              <a:lnSpc>
                <a:spcPct val="1000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4pPr>
            <a:lvl5pPr marL="2114550" indent="-285750" algn="l" defTabSz="914400" rtl="0" eaLnBrk="1" latinLnBrk="0" hangingPunct="1">
              <a:lnSpc>
                <a:spcPct val="100000"/>
              </a:lnSpc>
              <a:spcBef>
                <a:spcPts val="500"/>
              </a:spcBef>
              <a:buClr>
                <a:schemeClr val="accent2"/>
              </a:buClr>
              <a:buFont typeface="Wingdings 2" panose="05020102010507070707" pitchFamily="18"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ZA" sz="2400" dirty="0">
              <a:solidFill>
                <a:srgbClr val="373545"/>
              </a:solidFill>
              <a:latin typeface="Arial" panose="020B0604020202020204" pitchFamily="34" charset="0"/>
              <a:cs typeface="Arial" panose="020B0604020202020204" pitchFamily="34" charset="0"/>
            </a:endParaRPr>
          </a:p>
          <a:p>
            <a:pPr algn="just">
              <a:buClr>
                <a:srgbClr val="8784C7"/>
              </a:buClr>
              <a:defRPr/>
            </a:pPr>
            <a:endParaRPr lang="en-ZA" sz="2400" dirty="0">
              <a:solidFill>
                <a:srgbClr val="373545"/>
              </a:solidFill>
              <a:latin typeface="Arial" panose="020B0604020202020204" pitchFamily="34" charset="0"/>
              <a:cs typeface="Arial" panose="020B0604020202020204" pitchFamily="34" charset="0"/>
            </a:endParaRPr>
          </a:p>
          <a:p>
            <a:pPr algn="just">
              <a:buClr>
                <a:srgbClr val="8784C7"/>
              </a:buClr>
              <a:defRPr/>
            </a:pPr>
            <a:endParaRPr lang="en-ZA" sz="2400" dirty="0">
              <a:solidFill>
                <a:srgbClr val="373545"/>
              </a:solidFill>
              <a:latin typeface="Arial" panose="020B0604020202020204" pitchFamily="34" charset="0"/>
              <a:cs typeface="Arial" panose="020B0604020202020204" pitchFamily="34" charset="0"/>
            </a:endParaRPr>
          </a:p>
          <a:p>
            <a:pPr lvl="0" algn="just">
              <a:buClr>
                <a:srgbClr val="8784C7"/>
              </a:buClr>
              <a:defRPr/>
            </a:pPr>
            <a:endParaRPr lang="en-ZA" sz="2400" dirty="0">
              <a:solidFill>
                <a:srgbClr val="373545"/>
              </a:solidFill>
              <a:latin typeface="Arial" panose="020B0604020202020204" pitchFamily="34" charset="0"/>
              <a:cs typeface="Arial" panose="020B0604020202020204" pitchFamily="34" charset="0"/>
            </a:endParaRPr>
          </a:p>
          <a:p>
            <a:pPr lvl="0" algn="just">
              <a:buClr>
                <a:srgbClr val="8784C7"/>
              </a:buClr>
              <a:defRPr/>
            </a:pPr>
            <a:endParaRPr lang="en-ZA" sz="2400" dirty="0">
              <a:solidFill>
                <a:srgbClr val="373545"/>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1728F3BB-2042-264E-99E0-966EFA6BBE55}"/>
              </a:ext>
            </a:extLst>
          </p:cNvPr>
          <p:cNvGraphicFramePr>
            <a:graphicFrameLocks noGrp="1"/>
          </p:cNvGraphicFramePr>
          <p:nvPr>
            <p:extLst>
              <p:ext uri="{D42A27DB-BD31-4B8C-83A1-F6EECF244321}">
                <p14:modId xmlns:p14="http://schemas.microsoft.com/office/powerpoint/2010/main" val="181363179"/>
              </p:ext>
            </p:extLst>
          </p:nvPr>
        </p:nvGraphicFramePr>
        <p:xfrm>
          <a:off x="270932" y="1905000"/>
          <a:ext cx="8720667" cy="4277360"/>
        </p:xfrm>
        <a:graphic>
          <a:graphicData uri="http://schemas.openxmlformats.org/drawingml/2006/table">
            <a:tbl>
              <a:tblPr firstRow="1" bandRow="1">
                <a:tableStyleId>{5C22544A-7EE6-4342-B048-85BDC9FD1C3A}</a:tableStyleId>
              </a:tblPr>
              <a:tblGrid>
                <a:gridCol w="2624668">
                  <a:extLst>
                    <a:ext uri="{9D8B030D-6E8A-4147-A177-3AD203B41FA5}">
                      <a16:colId xmlns:a16="http://schemas.microsoft.com/office/drawing/2014/main" val="2554383897"/>
                    </a:ext>
                  </a:extLst>
                </a:gridCol>
                <a:gridCol w="6095999">
                  <a:extLst>
                    <a:ext uri="{9D8B030D-6E8A-4147-A177-3AD203B41FA5}">
                      <a16:colId xmlns:a16="http://schemas.microsoft.com/office/drawing/2014/main" val="2765487520"/>
                    </a:ext>
                  </a:extLst>
                </a:gridCol>
              </a:tblGrid>
              <a:tr h="370840">
                <a:tc>
                  <a:txBody>
                    <a:bodyPr/>
                    <a:lstStyle/>
                    <a:p>
                      <a:r>
                        <a:rPr lang="en-ZA" dirty="0"/>
                        <a:t>Theme</a:t>
                      </a:r>
                    </a:p>
                  </a:txBody>
                  <a:tcPr/>
                </a:tc>
                <a:tc>
                  <a:txBody>
                    <a:bodyPr/>
                    <a:lstStyle/>
                    <a:p>
                      <a:r>
                        <a:rPr lang="en-ZA" dirty="0"/>
                        <a:t>Subthemes</a:t>
                      </a:r>
                    </a:p>
                  </a:txBody>
                  <a:tcPr/>
                </a:tc>
                <a:extLst>
                  <a:ext uri="{0D108BD9-81ED-4DB2-BD59-A6C34878D82A}">
                    <a16:rowId xmlns:a16="http://schemas.microsoft.com/office/drawing/2014/main" val="4164167494"/>
                  </a:ext>
                </a:extLst>
              </a:tr>
              <a:tr h="370840">
                <a:tc>
                  <a:txBody>
                    <a:bodyPr/>
                    <a:lstStyle/>
                    <a:p>
                      <a:r>
                        <a:rPr lang="en-ZA" dirty="0"/>
                        <a:t>Reasons for homelessness</a:t>
                      </a:r>
                    </a:p>
                  </a:txBody>
                  <a:tcPr/>
                </a:tc>
                <a:tc>
                  <a:txBody>
                    <a:bodyPr/>
                    <a:lstStyle/>
                    <a:p>
                      <a:r>
                        <a:rPr lang="en-ZA" sz="2000" dirty="0"/>
                        <a:t>Family disputes</a:t>
                      </a:r>
                    </a:p>
                  </a:txBody>
                  <a:tcPr/>
                </a:tc>
                <a:extLst>
                  <a:ext uri="{0D108BD9-81ED-4DB2-BD59-A6C34878D82A}">
                    <a16:rowId xmlns:a16="http://schemas.microsoft.com/office/drawing/2014/main" val="4236348301"/>
                  </a:ext>
                </a:extLst>
              </a:tr>
              <a:tr h="370840">
                <a:tc>
                  <a:txBody>
                    <a:bodyPr/>
                    <a:lstStyle/>
                    <a:p>
                      <a:endParaRPr lang="en-ZA"/>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373545"/>
                          </a:solidFill>
                          <a:latin typeface="Arial" panose="020B0604020202020204" pitchFamily="34" charset="0"/>
                          <a:cs typeface="Arial" panose="020B0604020202020204" pitchFamily="34" charset="0"/>
                        </a:rPr>
                        <a:t>Marital challenges and Relationship Dissolution</a:t>
                      </a:r>
                    </a:p>
                  </a:txBody>
                  <a:tcPr/>
                </a:tc>
                <a:extLst>
                  <a:ext uri="{0D108BD9-81ED-4DB2-BD59-A6C34878D82A}">
                    <a16:rowId xmlns:a16="http://schemas.microsoft.com/office/drawing/2014/main" val="2456519193"/>
                  </a:ext>
                </a:extLst>
              </a:tr>
              <a:tr h="370840">
                <a:tc>
                  <a:txBody>
                    <a:bodyPr/>
                    <a:lstStyle/>
                    <a:p>
                      <a:endParaRPr lang="en-ZA"/>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373545"/>
                          </a:solidFill>
                          <a:latin typeface="Arial" panose="020B0604020202020204" pitchFamily="34" charset="0"/>
                          <a:cs typeface="Arial" panose="020B0604020202020204" pitchFamily="34" charset="0"/>
                        </a:rPr>
                        <a:t>Unemployment and Poverty</a:t>
                      </a:r>
                    </a:p>
                  </a:txBody>
                  <a:tcPr/>
                </a:tc>
                <a:extLst>
                  <a:ext uri="{0D108BD9-81ED-4DB2-BD59-A6C34878D82A}">
                    <a16:rowId xmlns:a16="http://schemas.microsoft.com/office/drawing/2014/main" val="3823755582"/>
                  </a:ext>
                </a:extLst>
              </a:tr>
              <a:tr h="370840">
                <a:tc>
                  <a:txBody>
                    <a:bodyPr/>
                    <a:lstStyle/>
                    <a:p>
                      <a:endParaRPr lang="en-ZA"/>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373545"/>
                          </a:solidFill>
                          <a:latin typeface="Arial" panose="020B0604020202020204" pitchFamily="34" charset="0"/>
                          <a:cs typeface="Arial" panose="020B0604020202020204" pitchFamily="34" charset="0"/>
                        </a:rPr>
                        <a:t>Forced Marriage </a:t>
                      </a:r>
                    </a:p>
                  </a:txBody>
                  <a:tcPr/>
                </a:tc>
                <a:extLst>
                  <a:ext uri="{0D108BD9-81ED-4DB2-BD59-A6C34878D82A}">
                    <a16:rowId xmlns:a16="http://schemas.microsoft.com/office/drawing/2014/main" val="2997853199"/>
                  </a:ext>
                </a:extLst>
              </a:tr>
              <a:tr h="370840">
                <a:tc>
                  <a:txBody>
                    <a:bodyPr/>
                    <a:lstStyle/>
                    <a:p>
                      <a:endParaRPr lang="en-ZA"/>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373545"/>
                          </a:solidFill>
                          <a:latin typeface="Arial" panose="020B0604020202020204" pitchFamily="34" charset="0"/>
                          <a:cs typeface="Arial" panose="020B0604020202020204" pitchFamily="34" charset="0"/>
                        </a:rPr>
                        <a:t>Drug Abuse and Financial Mismanagement</a:t>
                      </a:r>
                    </a:p>
                  </a:txBody>
                  <a:tcPr/>
                </a:tc>
                <a:extLst>
                  <a:ext uri="{0D108BD9-81ED-4DB2-BD59-A6C34878D82A}">
                    <a16:rowId xmlns:a16="http://schemas.microsoft.com/office/drawing/2014/main" val="3216872485"/>
                  </a:ext>
                </a:extLst>
              </a:tr>
              <a:tr h="370840">
                <a:tc>
                  <a:txBody>
                    <a:bodyPr/>
                    <a:lstStyle/>
                    <a:p>
                      <a:r>
                        <a:rPr lang="en-ZA" dirty="0"/>
                        <a:t>Lived experiences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373545"/>
                          </a:solidFill>
                          <a:latin typeface="Arial" panose="020B0604020202020204" pitchFamily="34" charset="0"/>
                          <a:cs typeface="Arial" panose="020B0604020202020204" pitchFamily="34" charset="0"/>
                        </a:rPr>
                        <a:t>Poor Health and Addiction</a:t>
                      </a:r>
                    </a:p>
                  </a:txBody>
                  <a:tcPr/>
                </a:tc>
                <a:extLst>
                  <a:ext uri="{0D108BD9-81ED-4DB2-BD59-A6C34878D82A}">
                    <a16:rowId xmlns:a16="http://schemas.microsoft.com/office/drawing/2014/main" val="583811825"/>
                  </a:ext>
                </a:extLst>
              </a:tr>
              <a:tr h="370840">
                <a:tc>
                  <a:txBody>
                    <a:bodyPr/>
                    <a:lstStyle/>
                    <a:p>
                      <a:endParaRPr lang="en-ZA"/>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373545"/>
                          </a:solidFill>
                          <a:latin typeface="Arial" panose="020B0604020202020204" pitchFamily="34" charset="0"/>
                          <a:cs typeface="Arial" panose="020B0604020202020204" pitchFamily="34" charset="0"/>
                        </a:rPr>
                        <a:t>Violence and Trauma </a:t>
                      </a:r>
                      <a:endParaRPr lang="en-ZA" dirty="0"/>
                    </a:p>
                  </a:txBody>
                  <a:tcPr/>
                </a:tc>
                <a:extLst>
                  <a:ext uri="{0D108BD9-81ED-4DB2-BD59-A6C34878D82A}">
                    <a16:rowId xmlns:a16="http://schemas.microsoft.com/office/drawing/2014/main" val="1878385098"/>
                  </a:ext>
                </a:extLst>
              </a:tr>
              <a:tr h="370840">
                <a:tc>
                  <a:txBody>
                    <a:bodyPr/>
                    <a:lstStyle/>
                    <a:p>
                      <a:endParaRPr lang="en-ZA"/>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373545"/>
                          </a:solidFill>
                          <a:latin typeface="Arial" panose="020B0604020202020204" pitchFamily="34" charset="0"/>
                          <a:cs typeface="Arial" panose="020B0604020202020204" pitchFamily="34" charset="0"/>
                        </a:rPr>
                        <a:t>Limited government support</a:t>
                      </a:r>
                    </a:p>
                  </a:txBody>
                  <a:tcPr/>
                </a:tc>
                <a:extLst>
                  <a:ext uri="{0D108BD9-81ED-4DB2-BD59-A6C34878D82A}">
                    <a16:rowId xmlns:a16="http://schemas.microsoft.com/office/drawing/2014/main" val="2098447950"/>
                  </a:ext>
                </a:extLst>
              </a:tr>
              <a:tr h="370840">
                <a:tc>
                  <a:txBody>
                    <a:bodyPr/>
                    <a:lstStyle/>
                    <a:p>
                      <a:endParaRPr lang="en-ZA"/>
                    </a:p>
                  </a:txBody>
                  <a:tcPr/>
                </a:tc>
                <a:tc>
                  <a:txBody>
                    <a:bodyPr/>
                    <a:lstStyle/>
                    <a:p>
                      <a:r>
                        <a:rPr lang="en-ZA" sz="1800" dirty="0">
                          <a:solidFill>
                            <a:srgbClr val="373545"/>
                          </a:solidFill>
                          <a:latin typeface="Arial" panose="020B0604020202020204" pitchFamily="34" charset="0"/>
                          <a:cs typeface="Arial" panose="020B0604020202020204" pitchFamily="34" charset="0"/>
                        </a:rPr>
                        <a:t>Survival strategies (Recycling , Begging from the Streets, Prostitution as a Means of Survival, External Support Systems)</a:t>
                      </a:r>
                      <a:endParaRPr lang="en-ZA" dirty="0"/>
                    </a:p>
                  </a:txBody>
                  <a:tcPr/>
                </a:tc>
                <a:extLst>
                  <a:ext uri="{0D108BD9-81ED-4DB2-BD59-A6C34878D82A}">
                    <a16:rowId xmlns:a16="http://schemas.microsoft.com/office/drawing/2014/main" val="4018646434"/>
                  </a:ext>
                </a:extLst>
              </a:tr>
            </a:tbl>
          </a:graphicData>
        </a:graphic>
      </p:graphicFrame>
    </p:spTree>
    <p:extLst>
      <p:ext uri="{BB962C8B-B14F-4D97-AF65-F5344CB8AC3E}">
        <p14:creationId xmlns:p14="http://schemas.microsoft.com/office/powerpoint/2010/main" val="107324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3D784-D807-F8AA-38B8-5000A930514D}"/>
            </a:ext>
          </a:extLst>
        </p:cNvPr>
        <p:cNvGrpSpPr/>
        <p:nvPr/>
      </p:nvGrpSpPr>
      <p:grpSpPr>
        <a:xfrm>
          <a:off x="0" y="0"/>
          <a:ext cx="0" cy="0"/>
          <a:chOff x="0" y="0"/>
          <a:chExt cx="0" cy="0"/>
        </a:xfrm>
      </p:grpSpPr>
      <p:pic>
        <p:nvPicPr>
          <p:cNvPr id="13314" name="Picture 2" descr="power-point presentation final2">
            <a:extLst>
              <a:ext uri="{FF2B5EF4-FFF2-40B4-BE49-F238E27FC236}">
                <a16:creationId xmlns:a16="http://schemas.microsoft.com/office/drawing/2014/main" id="{D4634331-5079-33FB-CC2D-A97CE42BCD2C}"/>
              </a:ext>
            </a:extLst>
          </p:cNvPr>
          <p:cNvPicPr>
            <a:picLocks noChangeAspect="1" noChangeArrowheads="1"/>
          </p:cNvPicPr>
          <p:nvPr/>
        </p:nvPicPr>
        <p:blipFill>
          <a:blip r:embed="rId2" cstate="print"/>
          <a:srcRect/>
          <a:stretch>
            <a:fillRect/>
          </a:stretch>
        </p:blipFill>
        <p:spPr bwMode="auto">
          <a:xfrm>
            <a:off x="0" y="4482"/>
            <a:ext cx="9144000" cy="6858000"/>
          </a:xfrm>
          <a:prstGeom prst="rect">
            <a:avLst/>
          </a:prstGeom>
          <a:noFill/>
          <a:ln w="9525">
            <a:noFill/>
            <a:miter lim="800000"/>
            <a:headEnd/>
            <a:tailEnd/>
          </a:ln>
        </p:spPr>
      </p:pic>
      <p:sp>
        <p:nvSpPr>
          <p:cNvPr id="3" name="Google Shape;1419;p32">
            <a:extLst>
              <a:ext uri="{FF2B5EF4-FFF2-40B4-BE49-F238E27FC236}">
                <a16:creationId xmlns:a16="http://schemas.microsoft.com/office/drawing/2014/main" id="{3432CFF1-D6A8-83E7-3783-8E7409CFC488}"/>
              </a:ext>
            </a:extLst>
          </p:cNvPr>
          <p:cNvSpPr txBox="1">
            <a:spLocks noGrp="1"/>
          </p:cNvSpPr>
          <p:nvPr>
            <p:ph type="title"/>
          </p:nvPr>
        </p:nvSpPr>
        <p:spPr>
          <a:xfrm>
            <a:off x="152400" y="1295400"/>
            <a:ext cx="8986176" cy="572700"/>
          </a:xfrm>
          <a:prstGeom prst="rect">
            <a:avLst/>
          </a:prstGeom>
        </p:spPr>
        <p:txBody>
          <a:bodyPr spcFirstLastPara="1" wrap="square" lIns="91425" tIns="91425" rIns="91425" bIns="91425" anchor="t" anchorCtr="0">
            <a:noAutofit/>
          </a:bodyPr>
          <a:lstStyle/>
          <a:p>
            <a:r>
              <a:rPr lang="en-ZA" sz="2800" b="1" dirty="0"/>
              <a:t>Findings: Themes</a:t>
            </a:r>
            <a:br>
              <a:rPr lang="en-ZA" dirty="0"/>
            </a:br>
            <a:r>
              <a:rPr lang="en" dirty="0"/>
              <a:t> </a:t>
            </a:r>
            <a:endParaRPr dirty="0"/>
          </a:p>
        </p:txBody>
      </p:sp>
      <p:sp>
        <p:nvSpPr>
          <p:cNvPr id="6" name="Content Placeholder 2">
            <a:extLst>
              <a:ext uri="{FF2B5EF4-FFF2-40B4-BE49-F238E27FC236}">
                <a16:creationId xmlns:a16="http://schemas.microsoft.com/office/drawing/2014/main" id="{912869E4-9200-2AAD-151E-C86FCD82E5F8}"/>
              </a:ext>
            </a:extLst>
          </p:cNvPr>
          <p:cNvSpPr txBox="1">
            <a:spLocks/>
          </p:cNvSpPr>
          <p:nvPr/>
        </p:nvSpPr>
        <p:spPr>
          <a:xfrm>
            <a:off x="420624" y="2057400"/>
            <a:ext cx="8418576" cy="4343400"/>
          </a:xfrm>
          <a:prstGeom prst="rect">
            <a:avLst/>
          </a:prstGeom>
        </p:spPr>
        <p:txBody>
          <a:bodyPr vert="horz" lIns="91440" tIns="45720" rIns="91440" bIns="45720" rtlCol="0">
            <a:normAutofit/>
          </a:bodyPr>
          <a:lstStyle>
            <a:lvl1pPr marL="457200" indent="-457200" algn="l" defTabSz="914400" rtl="0" eaLnBrk="1" latinLnBrk="0" hangingPunct="1">
              <a:lnSpc>
                <a:spcPct val="100000"/>
              </a:lnSpc>
              <a:spcBef>
                <a:spcPts val="1000"/>
              </a:spcBef>
              <a:buClr>
                <a:schemeClr val="accent2"/>
              </a:buClr>
              <a:buFont typeface="Wingdings 2" panose="05020102010507070707" pitchFamily="18" charset="2"/>
              <a:buChar char="¬"/>
              <a:defRPr sz="2000" kern="1200">
                <a:solidFill>
                  <a:schemeClr val="tx2"/>
                </a:solidFill>
                <a:latin typeface="+mn-lt"/>
                <a:ea typeface="+mn-ea"/>
                <a:cs typeface="+mn-cs"/>
              </a:defRPr>
            </a:lvl1pPr>
            <a:lvl2pPr marL="800100" indent="-342900" algn="l" defTabSz="914400" rtl="0" eaLnBrk="1" latinLnBrk="0" hangingPunct="1">
              <a:lnSpc>
                <a:spcPct val="10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2pPr>
            <a:lvl3pPr marL="1257300" indent="-342900" algn="l" defTabSz="914400" rtl="0" eaLnBrk="1" latinLnBrk="0" hangingPunct="1">
              <a:lnSpc>
                <a:spcPct val="10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3pPr>
            <a:lvl4pPr marL="1657350" indent="-285750" algn="l" defTabSz="914400" rtl="0" eaLnBrk="1" latinLnBrk="0" hangingPunct="1">
              <a:lnSpc>
                <a:spcPct val="1000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4pPr>
            <a:lvl5pPr marL="2114550" indent="-285750" algn="l" defTabSz="914400" rtl="0" eaLnBrk="1" latinLnBrk="0" hangingPunct="1">
              <a:lnSpc>
                <a:spcPct val="100000"/>
              </a:lnSpc>
              <a:spcBef>
                <a:spcPts val="500"/>
              </a:spcBef>
              <a:buClr>
                <a:schemeClr val="accent2"/>
              </a:buClr>
              <a:buFont typeface="Wingdings 2" panose="05020102010507070707" pitchFamily="18"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ZA" sz="2400" dirty="0">
              <a:solidFill>
                <a:srgbClr val="373545"/>
              </a:solidFill>
              <a:latin typeface="Arial" panose="020B0604020202020204" pitchFamily="34" charset="0"/>
              <a:cs typeface="Arial" panose="020B0604020202020204" pitchFamily="34" charset="0"/>
            </a:endParaRPr>
          </a:p>
          <a:p>
            <a:pPr algn="just">
              <a:buClr>
                <a:srgbClr val="8784C7"/>
              </a:buClr>
              <a:defRPr/>
            </a:pPr>
            <a:endParaRPr lang="en-ZA" sz="2400" dirty="0">
              <a:solidFill>
                <a:srgbClr val="373545"/>
              </a:solidFill>
              <a:latin typeface="Arial" panose="020B0604020202020204" pitchFamily="34" charset="0"/>
              <a:cs typeface="Arial" panose="020B0604020202020204" pitchFamily="34" charset="0"/>
            </a:endParaRPr>
          </a:p>
          <a:p>
            <a:pPr algn="just">
              <a:buClr>
                <a:srgbClr val="8784C7"/>
              </a:buClr>
              <a:defRPr/>
            </a:pPr>
            <a:endParaRPr lang="en-ZA" sz="2400" dirty="0">
              <a:solidFill>
                <a:srgbClr val="373545"/>
              </a:solidFill>
              <a:latin typeface="Arial" panose="020B0604020202020204" pitchFamily="34" charset="0"/>
              <a:cs typeface="Arial" panose="020B0604020202020204" pitchFamily="34" charset="0"/>
            </a:endParaRPr>
          </a:p>
          <a:p>
            <a:pPr lvl="0" algn="just">
              <a:buClr>
                <a:srgbClr val="8784C7"/>
              </a:buClr>
              <a:defRPr/>
            </a:pPr>
            <a:endParaRPr lang="en-ZA" sz="2400" dirty="0">
              <a:solidFill>
                <a:srgbClr val="373545"/>
              </a:solidFill>
              <a:latin typeface="Arial" panose="020B0604020202020204" pitchFamily="34" charset="0"/>
              <a:cs typeface="Arial" panose="020B0604020202020204" pitchFamily="34" charset="0"/>
            </a:endParaRPr>
          </a:p>
          <a:p>
            <a:pPr lvl="0" algn="just">
              <a:buClr>
                <a:srgbClr val="8784C7"/>
              </a:buClr>
              <a:defRPr/>
            </a:pPr>
            <a:endParaRPr lang="en-ZA" sz="2400" dirty="0">
              <a:solidFill>
                <a:srgbClr val="373545"/>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90F9EBD6-E5B8-3C85-E43C-96CB24E13E10}"/>
              </a:ext>
            </a:extLst>
          </p:cNvPr>
          <p:cNvGraphicFramePr>
            <a:graphicFrameLocks noGrp="1"/>
          </p:cNvGraphicFramePr>
          <p:nvPr>
            <p:extLst>
              <p:ext uri="{D42A27DB-BD31-4B8C-83A1-F6EECF244321}">
                <p14:modId xmlns:p14="http://schemas.microsoft.com/office/powerpoint/2010/main" val="141628368"/>
              </p:ext>
            </p:extLst>
          </p:nvPr>
        </p:nvGraphicFramePr>
        <p:xfrm>
          <a:off x="270932" y="1905000"/>
          <a:ext cx="8720667" cy="2250440"/>
        </p:xfrm>
        <a:graphic>
          <a:graphicData uri="http://schemas.openxmlformats.org/drawingml/2006/table">
            <a:tbl>
              <a:tblPr firstRow="1" bandRow="1">
                <a:tableStyleId>{5C22544A-7EE6-4342-B048-85BDC9FD1C3A}</a:tableStyleId>
              </a:tblPr>
              <a:tblGrid>
                <a:gridCol w="3158068">
                  <a:extLst>
                    <a:ext uri="{9D8B030D-6E8A-4147-A177-3AD203B41FA5}">
                      <a16:colId xmlns:a16="http://schemas.microsoft.com/office/drawing/2014/main" val="2554383897"/>
                    </a:ext>
                  </a:extLst>
                </a:gridCol>
                <a:gridCol w="5562599">
                  <a:extLst>
                    <a:ext uri="{9D8B030D-6E8A-4147-A177-3AD203B41FA5}">
                      <a16:colId xmlns:a16="http://schemas.microsoft.com/office/drawing/2014/main" val="2765487520"/>
                    </a:ext>
                  </a:extLst>
                </a:gridCol>
              </a:tblGrid>
              <a:tr h="370840">
                <a:tc>
                  <a:txBody>
                    <a:bodyPr/>
                    <a:lstStyle/>
                    <a:p>
                      <a:r>
                        <a:rPr lang="en-ZA" dirty="0"/>
                        <a:t>Theme</a:t>
                      </a:r>
                    </a:p>
                  </a:txBody>
                  <a:tcPr/>
                </a:tc>
                <a:tc>
                  <a:txBody>
                    <a:bodyPr/>
                    <a:lstStyle/>
                    <a:p>
                      <a:r>
                        <a:rPr lang="en-ZA" dirty="0"/>
                        <a:t>Subthemes</a:t>
                      </a:r>
                    </a:p>
                  </a:txBody>
                  <a:tcPr/>
                </a:tc>
                <a:extLst>
                  <a:ext uri="{0D108BD9-81ED-4DB2-BD59-A6C34878D82A}">
                    <a16:rowId xmlns:a16="http://schemas.microsoft.com/office/drawing/2014/main" val="4164167494"/>
                  </a:ext>
                </a:extLst>
              </a:tr>
              <a:tr h="198120">
                <a:tc>
                  <a:txBody>
                    <a:bodyPr/>
                    <a:lstStyle/>
                    <a:p>
                      <a:r>
                        <a:rPr lang="en-ZA" dirty="0"/>
                        <a:t>Suggestions for improvements</a:t>
                      </a:r>
                    </a:p>
                  </a:txBody>
                  <a:tcPr/>
                </a:tc>
                <a:tc>
                  <a:txBody>
                    <a:bodyPr/>
                    <a:lstStyle/>
                    <a:p>
                      <a:r>
                        <a:rPr lang="en-ZA" sz="2000" dirty="0"/>
                        <a:t>Skills training and employment </a:t>
                      </a:r>
                    </a:p>
                  </a:txBody>
                  <a:tcPr/>
                </a:tc>
                <a:extLst>
                  <a:ext uri="{0D108BD9-81ED-4DB2-BD59-A6C34878D82A}">
                    <a16:rowId xmlns:a16="http://schemas.microsoft.com/office/drawing/2014/main" val="4236348301"/>
                  </a:ext>
                </a:extLst>
              </a:tr>
              <a:tr h="370840">
                <a:tc>
                  <a:txBody>
                    <a:bodyPr/>
                    <a:lstStyle/>
                    <a:p>
                      <a:endParaRPr lang="en-ZA"/>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373545"/>
                          </a:solidFill>
                          <a:latin typeface="Arial" panose="020B0604020202020204" pitchFamily="34" charset="0"/>
                          <a:cs typeface="Arial" panose="020B0604020202020204" pitchFamily="34" charset="0"/>
                        </a:rPr>
                        <a:t>Mobile services (health, food and basic amenities)</a:t>
                      </a:r>
                    </a:p>
                  </a:txBody>
                  <a:tcPr/>
                </a:tc>
                <a:extLst>
                  <a:ext uri="{0D108BD9-81ED-4DB2-BD59-A6C34878D82A}">
                    <a16:rowId xmlns:a16="http://schemas.microsoft.com/office/drawing/2014/main" val="2456519193"/>
                  </a:ext>
                </a:extLst>
              </a:tr>
              <a:tr h="370840">
                <a:tc>
                  <a:txBody>
                    <a:bodyPr/>
                    <a:lstStyle/>
                    <a:p>
                      <a:endParaRPr lang="en-ZA"/>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373545"/>
                          </a:solidFill>
                          <a:latin typeface="Arial" panose="020B0604020202020204" pitchFamily="34" charset="0"/>
                          <a:cs typeface="Arial" panose="020B0604020202020204" pitchFamily="34" charset="0"/>
                        </a:rPr>
                        <a:t>Rehabilitation centres</a:t>
                      </a:r>
                    </a:p>
                  </a:txBody>
                  <a:tcPr/>
                </a:tc>
                <a:extLst>
                  <a:ext uri="{0D108BD9-81ED-4DB2-BD59-A6C34878D82A}">
                    <a16:rowId xmlns:a16="http://schemas.microsoft.com/office/drawing/2014/main" val="2997853199"/>
                  </a:ext>
                </a:extLst>
              </a:tr>
              <a:tr h="370840">
                <a:tc>
                  <a:txBody>
                    <a:bodyPr/>
                    <a:lstStyle/>
                    <a:p>
                      <a:endParaRPr lang="en-ZA"/>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373545"/>
                          </a:solidFill>
                          <a:latin typeface="Arial" panose="020B0604020202020204" pitchFamily="34" charset="0"/>
                          <a:cs typeface="Arial" panose="020B0604020202020204" pitchFamily="34" charset="0"/>
                        </a:rPr>
                        <a:t>Intergovernmental collaboration</a:t>
                      </a:r>
                    </a:p>
                  </a:txBody>
                  <a:tcPr/>
                </a:tc>
                <a:extLst>
                  <a:ext uri="{0D108BD9-81ED-4DB2-BD59-A6C34878D82A}">
                    <a16:rowId xmlns:a16="http://schemas.microsoft.com/office/drawing/2014/main" val="3216872485"/>
                  </a:ext>
                </a:extLst>
              </a:tr>
              <a:tr h="370840">
                <a:tc>
                  <a:txBody>
                    <a:bodyPr/>
                    <a:lstStyle/>
                    <a:p>
                      <a:endParaRPr lang="en-ZA"/>
                    </a:p>
                  </a:txBody>
                  <a:tcPr/>
                </a:tc>
                <a:tc>
                  <a:txBody>
                    <a:bodyPr/>
                    <a:lstStyle/>
                    <a:p>
                      <a:endParaRPr lang="en-ZA" dirty="0"/>
                    </a:p>
                  </a:txBody>
                  <a:tcPr/>
                </a:tc>
                <a:extLst>
                  <a:ext uri="{0D108BD9-81ED-4DB2-BD59-A6C34878D82A}">
                    <a16:rowId xmlns:a16="http://schemas.microsoft.com/office/drawing/2014/main" val="4018646434"/>
                  </a:ext>
                </a:extLst>
              </a:tr>
            </a:tbl>
          </a:graphicData>
        </a:graphic>
      </p:graphicFrame>
    </p:spTree>
    <p:extLst>
      <p:ext uri="{BB962C8B-B14F-4D97-AF65-F5344CB8AC3E}">
        <p14:creationId xmlns:p14="http://schemas.microsoft.com/office/powerpoint/2010/main" val="10804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E81A5-0C6A-1B89-C688-9767840607AA}"/>
            </a:ext>
          </a:extLst>
        </p:cNvPr>
        <p:cNvGrpSpPr/>
        <p:nvPr/>
      </p:nvGrpSpPr>
      <p:grpSpPr>
        <a:xfrm>
          <a:off x="0" y="0"/>
          <a:ext cx="0" cy="0"/>
          <a:chOff x="0" y="0"/>
          <a:chExt cx="0" cy="0"/>
        </a:xfrm>
      </p:grpSpPr>
      <p:pic>
        <p:nvPicPr>
          <p:cNvPr id="13314" name="Picture 2" descr="power-point presentation final2">
            <a:extLst>
              <a:ext uri="{FF2B5EF4-FFF2-40B4-BE49-F238E27FC236}">
                <a16:creationId xmlns:a16="http://schemas.microsoft.com/office/drawing/2014/main" id="{FDE0FC4D-3F10-3E69-106A-836B78B71E7D}"/>
              </a:ext>
            </a:extLst>
          </p:cNvPr>
          <p:cNvPicPr>
            <a:picLocks noChangeAspect="1" noChangeArrowheads="1"/>
          </p:cNvPicPr>
          <p:nvPr/>
        </p:nvPicPr>
        <p:blipFill>
          <a:blip r:embed="rId2" cstate="print"/>
          <a:srcRect/>
          <a:stretch>
            <a:fillRect/>
          </a:stretch>
        </p:blipFill>
        <p:spPr bwMode="auto">
          <a:xfrm>
            <a:off x="0" y="4482"/>
            <a:ext cx="9144000" cy="6858000"/>
          </a:xfrm>
          <a:prstGeom prst="rect">
            <a:avLst/>
          </a:prstGeom>
          <a:noFill/>
          <a:ln w="9525">
            <a:noFill/>
            <a:miter lim="800000"/>
            <a:headEnd/>
            <a:tailEnd/>
          </a:ln>
        </p:spPr>
      </p:pic>
      <p:sp>
        <p:nvSpPr>
          <p:cNvPr id="3" name="Google Shape;1419;p32">
            <a:extLst>
              <a:ext uri="{FF2B5EF4-FFF2-40B4-BE49-F238E27FC236}">
                <a16:creationId xmlns:a16="http://schemas.microsoft.com/office/drawing/2014/main" id="{E2A8B0A3-EE5E-B7D9-F6FE-BC2A081C2D98}"/>
              </a:ext>
            </a:extLst>
          </p:cNvPr>
          <p:cNvSpPr txBox="1">
            <a:spLocks noGrp="1"/>
          </p:cNvSpPr>
          <p:nvPr>
            <p:ph type="title"/>
          </p:nvPr>
        </p:nvSpPr>
        <p:spPr>
          <a:xfrm>
            <a:off x="152400" y="1295400"/>
            <a:ext cx="8986176" cy="572700"/>
          </a:xfrm>
          <a:prstGeom prst="rect">
            <a:avLst/>
          </a:prstGeom>
        </p:spPr>
        <p:txBody>
          <a:bodyPr spcFirstLastPara="1" wrap="square" lIns="91425" tIns="91425" rIns="91425" bIns="91425" anchor="t" anchorCtr="0">
            <a:noAutofit/>
          </a:bodyPr>
          <a:lstStyle/>
          <a:p>
            <a:r>
              <a:rPr lang="en-ZA" sz="2800" b="1" dirty="0"/>
              <a:t>Findings: Theme One</a:t>
            </a:r>
            <a:br>
              <a:rPr lang="en-ZA" dirty="0"/>
            </a:br>
            <a:r>
              <a:rPr lang="en" dirty="0"/>
              <a:t> </a:t>
            </a:r>
            <a:endParaRPr dirty="0"/>
          </a:p>
        </p:txBody>
      </p:sp>
      <p:sp>
        <p:nvSpPr>
          <p:cNvPr id="6" name="Content Placeholder 2">
            <a:extLst>
              <a:ext uri="{FF2B5EF4-FFF2-40B4-BE49-F238E27FC236}">
                <a16:creationId xmlns:a16="http://schemas.microsoft.com/office/drawing/2014/main" id="{704346F9-3C2D-BB70-B096-20DC99A7798F}"/>
              </a:ext>
            </a:extLst>
          </p:cNvPr>
          <p:cNvSpPr txBox="1">
            <a:spLocks/>
          </p:cNvSpPr>
          <p:nvPr/>
        </p:nvSpPr>
        <p:spPr>
          <a:xfrm>
            <a:off x="420624" y="1981200"/>
            <a:ext cx="8418576" cy="4419600"/>
          </a:xfrm>
          <a:prstGeom prst="rect">
            <a:avLst/>
          </a:prstGeom>
        </p:spPr>
        <p:txBody>
          <a:bodyPr vert="horz" lIns="91440" tIns="45720" rIns="91440" bIns="45720" rtlCol="0">
            <a:normAutofit/>
          </a:bodyPr>
          <a:lstStyle>
            <a:lvl1pPr marL="457200" indent="-457200" algn="l" defTabSz="914400" rtl="0" eaLnBrk="1" latinLnBrk="0" hangingPunct="1">
              <a:lnSpc>
                <a:spcPct val="100000"/>
              </a:lnSpc>
              <a:spcBef>
                <a:spcPts val="1000"/>
              </a:spcBef>
              <a:buClr>
                <a:schemeClr val="accent2"/>
              </a:buClr>
              <a:buFont typeface="Wingdings 2" panose="05020102010507070707" pitchFamily="18" charset="2"/>
              <a:buChar char="¬"/>
              <a:defRPr sz="2000" kern="1200">
                <a:solidFill>
                  <a:schemeClr val="tx2"/>
                </a:solidFill>
                <a:latin typeface="+mn-lt"/>
                <a:ea typeface="+mn-ea"/>
                <a:cs typeface="+mn-cs"/>
              </a:defRPr>
            </a:lvl1pPr>
            <a:lvl2pPr marL="800100" indent="-342900" algn="l" defTabSz="914400" rtl="0" eaLnBrk="1" latinLnBrk="0" hangingPunct="1">
              <a:lnSpc>
                <a:spcPct val="10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2pPr>
            <a:lvl3pPr marL="1257300" indent="-342900" algn="l" defTabSz="914400" rtl="0" eaLnBrk="1" latinLnBrk="0" hangingPunct="1">
              <a:lnSpc>
                <a:spcPct val="10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3pPr>
            <a:lvl4pPr marL="1657350" indent="-285750" algn="l" defTabSz="914400" rtl="0" eaLnBrk="1" latinLnBrk="0" hangingPunct="1">
              <a:lnSpc>
                <a:spcPct val="1000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4pPr>
            <a:lvl5pPr marL="2114550" indent="-285750" algn="l" defTabSz="914400" rtl="0" eaLnBrk="1" latinLnBrk="0" hangingPunct="1">
              <a:lnSpc>
                <a:spcPct val="100000"/>
              </a:lnSpc>
              <a:spcBef>
                <a:spcPts val="500"/>
              </a:spcBef>
              <a:buClr>
                <a:schemeClr val="accent2"/>
              </a:buClr>
              <a:buFont typeface="Wingdings 2" panose="05020102010507070707" pitchFamily="18"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buClr>
                <a:srgbClr val="8784C7"/>
              </a:buClr>
              <a:defRPr/>
            </a:pPr>
            <a:r>
              <a:rPr lang="en-ZA" sz="2400" dirty="0">
                <a:solidFill>
                  <a:srgbClr val="373545"/>
                </a:solidFill>
                <a:latin typeface="Arial" panose="020B0604020202020204" pitchFamily="34" charset="0"/>
                <a:cs typeface="Arial" panose="020B0604020202020204" pitchFamily="34" charset="0"/>
              </a:rPr>
              <a:t>Family Disputes</a:t>
            </a:r>
          </a:p>
          <a:p>
            <a:pPr algn="just">
              <a:buClr>
                <a:srgbClr val="8784C7"/>
              </a:buClr>
              <a:defRPr/>
            </a:pPr>
            <a:r>
              <a:rPr lang="en-ZA" i="1" dirty="0"/>
              <a:t>"I used to live with my grandmother, but after she passed away, my aunt began to mistreat me severely even going as far as attempting to kill me. Faced with that situation, I saw running away from home as the only way to save my life. After arriving here in search of survival, I got involved with drugs and eventually became addicted."[P5]</a:t>
            </a:r>
            <a:endParaRPr lang="en-ZA" dirty="0"/>
          </a:p>
          <a:p>
            <a:pPr algn="just">
              <a:buClr>
                <a:srgbClr val="8784C7"/>
              </a:buClr>
              <a:defRPr/>
            </a:pPr>
            <a:r>
              <a:rPr lang="en-ZA" sz="2400" dirty="0">
                <a:solidFill>
                  <a:srgbClr val="373545"/>
                </a:solidFill>
                <a:latin typeface="Arial" panose="020B0604020202020204" pitchFamily="34" charset="0"/>
                <a:cs typeface="Arial" panose="020B0604020202020204" pitchFamily="34" charset="0"/>
              </a:rPr>
              <a:t>Emotional Consequences of Marital and Relationship Dissolution</a:t>
            </a:r>
          </a:p>
          <a:p>
            <a:r>
              <a:rPr lang="en-ZA" i="1" dirty="0"/>
              <a:t>"After my divorce, I turned to drugs as a way to cope. This affected my ability to work, and eventually, I lost my job. Without an income, I couldn’t afford rent and became homeless. I felt and still feel too ashamed to return to my family. For now, living on the streets is the only option I have.". [P6]</a:t>
            </a:r>
            <a:endParaRPr lang="en-ZA" dirty="0"/>
          </a:p>
          <a:p>
            <a:endParaRPr lang="en-ZA" sz="2400" dirty="0">
              <a:solidFill>
                <a:srgbClr val="373545"/>
              </a:solidFill>
              <a:latin typeface="Arial" panose="020B0604020202020204" pitchFamily="34" charset="0"/>
              <a:cs typeface="Arial" panose="020B0604020202020204" pitchFamily="34" charset="0"/>
            </a:endParaRPr>
          </a:p>
          <a:p>
            <a:pPr algn="just">
              <a:buClr>
                <a:srgbClr val="8784C7"/>
              </a:buClr>
              <a:defRPr/>
            </a:pPr>
            <a:endParaRPr lang="en-ZA" sz="2400" dirty="0">
              <a:solidFill>
                <a:srgbClr val="373545"/>
              </a:solidFill>
              <a:latin typeface="Arial" panose="020B0604020202020204" pitchFamily="34" charset="0"/>
              <a:cs typeface="Arial" panose="020B0604020202020204" pitchFamily="34" charset="0"/>
            </a:endParaRPr>
          </a:p>
          <a:p>
            <a:pPr algn="just">
              <a:buClr>
                <a:srgbClr val="8784C7"/>
              </a:buClr>
              <a:defRPr/>
            </a:pPr>
            <a:endParaRPr lang="en-ZA" sz="2400" dirty="0">
              <a:solidFill>
                <a:srgbClr val="373545"/>
              </a:solidFill>
              <a:latin typeface="Arial" panose="020B0604020202020204" pitchFamily="34" charset="0"/>
              <a:cs typeface="Arial" panose="020B0604020202020204" pitchFamily="34" charset="0"/>
            </a:endParaRPr>
          </a:p>
          <a:p>
            <a:pPr lvl="0" algn="just">
              <a:buClr>
                <a:srgbClr val="8784C7"/>
              </a:buClr>
              <a:defRPr/>
            </a:pPr>
            <a:endParaRPr lang="en-ZA" sz="2400" dirty="0">
              <a:solidFill>
                <a:srgbClr val="373545"/>
              </a:solidFill>
              <a:latin typeface="Arial" panose="020B0604020202020204" pitchFamily="34" charset="0"/>
              <a:cs typeface="Arial" panose="020B0604020202020204" pitchFamily="34" charset="0"/>
            </a:endParaRPr>
          </a:p>
          <a:p>
            <a:pPr lvl="0" algn="just">
              <a:buClr>
                <a:srgbClr val="8784C7"/>
              </a:buClr>
              <a:defRPr/>
            </a:pPr>
            <a:endParaRPr lang="en-ZA" sz="2400" dirty="0">
              <a:solidFill>
                <a:srgbClr val="37354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217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1374B-F394-1E7A-B037-E17891AC8217}"/>
            </a:ext>
          </a:extLst>
        </p:cNvPr>
        <p:cNvGrpSpPr/>
        <p:nvPr/>
      </p:nvGrpSpPr>
      <p:grpSpPr>
        <a:xfrm>
          <a:off x="0" y="0"/>
          <a:ext cx="0" cy="0"/>
          <a:chOff x="0" y="0"/>
          <a:chExt cx="0" cy="0"/>
        </a:xfrm>
      </p:grpSpPr>
      <p:pic>
        <p:nvPicPr>
          <p:cNvPr id="13314" name="Picture 2" descr="power-point presentation final2">
            <a:extLst>
              <a:ext uri="{FF2B5EF4-FFF2-40B4-BE49-F238E27FC236}">
                <a16:creationId xmlns:a16="http://schemas.microsoft.com/office/drawing/2014/main" id="{2CE7F039-52C2-9E2C-7936-4BB62259EECC}"/>
              </a:ext>
            </a:extLst>
          </p:cNvPr>
          <p:cNvPicPr>
            <a:picLocks noChangeAspect="1" noChangeArrowheads="1"/>
          </p:cNvPicPr>
          <p:nvPr/>
        </p:nvPicPr>
        <p:blipFill>
          <a:blip r:embed="rId2" cstate="print"/>
          <a:srcRect/>
          <a:stretch>
            <a:fillRect/>
          </a:stretch>
        </p:blipFill>
        <p:spPr bwMode="auto">
          <a:xfrm>
            <a:off x="0" y="4482"/>
            <a:ext cx="9144000" cy="6858000"/>
          </a:xfrm>
          <a:prstGeom prst="rect">
            <a:avLst/>
          </a:prstGeom>
          <a:noFill/>
          <a:ln w="9525">
            <a:noFill/>
            <a:miter lim="800000"/>
            <a:headEnd/>
            <a:tailEnd/>
          </a:ln>
        </p:spPr>
      </p:pic>
      <p:sp>
        <p:nvSpPr>
          <p:cNvPr id="3" name="Google Shape;1419;p32">
            <a:extLst>
              <a:ext uri="{FF2B5EF4-FFF2-40B4-BE49-F238E27FC236}">
                <a16:creationId xmlns:a16="http://schemas.microsoft.com/office/drawing/2014/main" id="{A9289954-3622-2120-8265-5672B306A5CE}"/>
              </a:ext>
            </a:extLst>
          </p:cNvPr>
          <p:cNvSpPr txBox="1">
            <a:spLocks noGrp="1"/>
          </p:cNvSpPr>
          <p:nvPr>
            <p:ph type="title"/>
          </p:nvPr>
        </p:nvSpPr>
        <p:spPr>
          <a:xfrm>
            <a:off x="152400" y="1295400"/>
            <a:ext cx="8986176" cy="572700"/>
          </a:xfrm>
          <a:prstGeom prst="rect">
            <a:avLst/>
          </a:prstGeom>
        </p:spPr>
        <p:txBody>
          <a:bodyPr spcFirstLastPara="1" wrap="square" lIns="91425" tIns="91425" rIns="91425" bIns="91425" anchor="t" anchorCtr="0">
            <a:noAutofit/>
          </a:bodyPr>
          <a:lstStyle/>
          <a:p>
            <a:r>
              <a:rPr lang="en-ZA" sz="2800" b="1" dirty="0"/>
              <a:t>Findings: Theme one</a:t>
            </a:r>
            <a:br>
              <a:rPr lang="en-ZA" dirty="0"/>
            </a:br>
            <a:r>
              <a:rPr lang="en" dirty="0"/>
              <a:t> </a:t>
            </a:r>
            <a:endParaRPr dirty="0"/>
          </a:p>
        </p:txBody>
      </p:sp>
      <p:sp>
        <p:nvSpPr>
          <p:cNvPr id="6" name="Content Placeholder 2">
            <a:extLst>
              <a:ext uri="{FF2B5EF4-FFF2-40B4-BE49-F238E27FC236}">
                <a16:creationId xmlns:a16="http://schemas.microsoft.com/office/drawing/2014/main" id="{AF950176-91EF-7809-8BB5-971B5D8601EB}"/>
              </a:ext>
            </a:extLst>
          </p:cNvPr>
          <p:cNvSpPr txBox="1">
            <a:spLocks/>
          </p:cNvSpPr>
          <p:nvPr/>
        </p:nvSpPr>
        <p:spPr>
          <a:xfrm>
            <a:off x="420624" y="1981200"/>
            <a:ext cx="8418576" cy="4419600"/>
          </a:xfrm>
          <a:prstGeom prst="rect">
            <a:avLst/>
          </a:prstGeom>
        </p:spPr>
        <p:txBody>
          <a:bodyPr vert="horz" lIns="91440" tIns="45720" rIns="91440" bIns="45720" rtlCol="0">
            <a:normAutofit fontScale="92500" lnSpcReduction="10000"/>
          </a:bodyPr>
          <a:lstStyle>
            <a:lvl1pPr marL="457200" indent="-457200" algn="l" defTabSz="914400" rtl="0" eaLnBrk="1" latinLnBrk="0" hangingPunct="1">
              <a:lnSpc>
                <a:spcPct val="100000"/>
              </a:lnSpc>
              <a:spcBef>
                <a:spcPts val="1000"/>
              </a:spcBef>
              <a:buClr>
                <a:schemeClr val="accent2"/>
              </a:buClr>
              <a:buFont typeface="Wingdings 2" panose="05020102010507070707" pitchFamily="18" charset="2"/>
              <a:buChar char="¬"/>
              <a:defRPr sz="2000" kern="1200">
                <a:solidFill>
                  <a:schemeClr val="tx2"/>
                </a:solidFill>
                <a:latin typeface="+mn-lt"/>
                <a:ea typeface="+mn-ea"/>
                <a:cs typeface="+mn-cs"/>
              </a:defRPr>
            </a:lvl1pPr>
            <a:lvl2pPr marL="800100" indent="-342900" algn="l" defTabSz="914400" rtl="0" eaLnBrk="1" latinLnBrk="0" hangingPunct="1">
              <a:lnSpc>
                <a:spcPct val="10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2pPr>
            <a:lvl3pPr marL="1257300" indent="-342900" algn="l" defTabSz="914400" rtl="0" eaLnBrk="1" latinLnBrk="0" hangingPunct="1">
              <a:lnSpc>
                <a:spcPct val="10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3pPr>
            <a:lvl4pPr marL="1657350" indent="-285750" algn="l" defTabSz="914400" rtl="0" eaLnBrk="1" latinLnBrk="0" hangingPunct="1">
              <a:lnSpc>
                <a:spcPct val="1000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4pPr>
            <a:lvl5pPr marL="2114550" indent="-285750" algn="l" defTabSz="914400" rtl="0" eaLnBrk="1" latinLnBrk="0" hangingPunct="1">
              <a:lnSpc>
                <a:spcPct val="100000"/>
              </a:lnSpc>
              <a:spcBef>
                <a:spcPts val="500"/>
              </a:spcBef>
              <a:buClr>
                <a:schemeClr val="accent2"/>
              </a:buClr>
              <a:buFont typeface="Wingdings 2" panose="05020102010507070707" pitchFamily="18"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8784C7"/>
              </a:buClr>
              <a:defRPr/>
            </a:pPr>
            <a:r>
              <a:rPr lang="en-ZA" sz="2400" dirty="0">
                <a:solidFill>
                  <a:srgbClr val="373545"/>
                </a:solidFill>
                <a:latin typeface="Arial" panose="020B0604020202020204" pitchFamily="34" charset="0"/>
                <a:cs typeface="Arial" panose="020B0604020202020204" pitchFamily="34" charset="0"/>
              </a:rPr>
              <a:t>Unemployment and Poverty</a:t>
            </a:r>
          </a:p>
          <a:p>
            <a:r>
              <a:rPr lang="en-ZA" sz="2400" dirty="0">
                <a:solidFill>
                  <a:srgbClr val="373545"/>
                </a:solidFill>
                <a:latin typeface="Arial" panose="020B0604020202020204" pitchFamily="34" charset="0"/>
                <a:cs typeface="Arial" panose="020B0604020202020204" pitchFamily="34" charset="0"/>
              </a:rPr>
              <a:t>Forced Marriage </a:t>
            </a:r>
          </a:p>
          <a:p>
            <a:r>
              <a:rPr lang="en-ZA" sz="2400" dirty="0">
                <a:solidFill>
                  <a:srgbClr val="373545"/>
                </a:solidFill>
                <a:latin typeface="Arial" panose="020B0604020202020204" pitchFamily="34" charset="0"/>
                <a:cs typeface="Arial" panose="020B0604020202020204" pitchFamily="34" charset="0"/>
              </a:rPr>
              <a:t>Drug Abuse and Financial Mismanagement</a:t>
            </a:r>
          </a:p>
          <a:p>
            <a:r>
              <a:rPr lang="en-ZA" i="1" dirty="0"/>
              <a:t>I used to stay in a children’s shelter, one day I left and came to Johannesburg looking for work opportunities. Unfortunately, I was unable to get employment and ended up in the street to date. [P7],</a:t>
            </a:r>
          </a:p>
          <a:p>
            <a:r>
              <a:rPr lang="en-ZA" i="1" dirty="0"/>
              <a:t>"Eish, I deeply regret everything. Drugs completely ruined my life I lost control of my finances, my wife left me, and I was eventually fired from my job. Everything just fell apart and turned upside down."[P8]</a:t>
            </a:r>
            <a:endParaRPr lang="en-ZA" dirty="0"/>
          </a:p>
          <a:p>
            <a:pPr algn="just"/>
            <a:r>
              <a:rPr lang="en-ZA" sz="2400" dirty="0">
                <a:solidFill>
                  <a:schemeClr val="tx1"/>
                </a:solidFill>
              </a:rPr>
              <a:t>Consistent with the findings of other studies (Muleya &amp; Lelaka, 2025; Rule-Groenewald et al., 2015; Cross &amp; Seager, 2010), homelessness in South Africa is attributed to a range of interrelated factors.</a:t>
            </a:r>
          </a:p>
          <a:p>
            <a:endParaRPr lang="en-ZA" sz="2400" dirty="0">
              <a:solidFill>
                <a:srgbClr val="373545"/>
              </a:solidFill>
              <a:latin typeface="Arial" panose="020B0604020202020204" pitchFamily="34" charset="0"/>
              <a:cs typeface="Arial" panose="020B0604020202020204" pitchFamily="34" charset="0"/>
            </a:endParaRPr>
          </a:p>
          <a:p>
            <a:pPr algn="just">
              <a:buClr>
                <a:srgbClr val="8784C7"/>
              </a:buClr>
              <a:defRPr/>
            </a:pPr>
            <a:endParaRPr lang="en-ZA" sz="2400" dirty="0">
              <a:solidFill>
                <a:srgbClr val="373545"/>
              </a:solidFill>
              <a:latin typeface="Arial" panose="020B0604020202020204" pitchFamily="34" charset="0"/>
              <a:cs typeface="Arial" panose="020B0604020202020204" pitchFamily="34" charset="0"/>
            </a:endParaRPr>
          </a:p>
          <a:p>
            <a:pPr algn="just">
              <a:buClr>
                <a:srgbClr val="8784C7"/>
              </a:buClr>
              <a:defRPr/>
            </a:pPr>
            <a:endParaRPr lang="en-ZA" sz="2400" dirty="0">
              <a:solidFill>
                <a:srgbClr val="373545"/>
              </a:solidFill>
              <a:latin typeface="Arial" panose="020B0604020202020204" pitchFamily="34" charset="0"/>
              <a:cs typeface="Arial" panose="020B0604020202020204" pitchFamily="34" charset="0"/>
            </a:endParaRPr>
          </a:p>
          <a:p>
            <a:pPr lvl="0" algn="just">
              <a:buClr>
                <a:srgbClr val="8784C7"/>
              </a:buClr>
              <a:defRPr/>
            </a:pPr>
            <a:endParaRPr lang="en-ZA" sz="2400" dirty="0">
              <a:solidFill>
                <a:srgbClr val="373545"/>
              </a:solidFill>
              <a:latin typeface="Arial" panose="020B0604020202020204" pitchFamily="34" charset="0"/>
              <a:cs typeface="Arial" panose="020B0604020202020204" pitchFamily="34" charset="0"/>
            </a:endParaRPr>
          </a:p>
          <a:p>
            <a:pPr lvl="0" algn="just">
              <a:buClr>
                <a:srgbClr val="8784C7"/>
              </a:buClr>
              <a:defRPr/>
            </a:pPr>
            <a:endParaRPr lang="en-ZA" sz="2400" dirty="0">
              <a:solidFill>
                <a:srgbClr val="37354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831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10931</TotalTime>
  <Words>2378</Words>
  <Application>Microsoft Office PowerPoint</Application>
  <PresentationFormat>On-screen Show (4:3)</PresentationFormat>
  <Paragraphs>167</Paragraphs>
  <Slides>16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Calibri</vt:lpstr>
      <vt:lpstr>Segoe UI</vt:lpstr>
      <vt:lpstr>Symbol</vt:lpstr>
      <vt:lpstr>Office Theme</vt:lpstr>
      <vt:lpstr>PowerPoint Presentation</vt:lpstr>
      <vt:lpstr>Introduction  </vt:lpstr>
      <vt:lpstr>Current interventions  </vt:lpstr>
      <vt:lpstr>Methodology  </vt:lpstr>
      <vt:lpstr>Demographic features  </vt:lpstr>
      <vt:lpstr>Findings: Themes  </vt:lpstr>
      <vt:lpstr>Findings: Themes  </vt:lpstr>
      <vt:lpstr>Findings: Theme One  </vt:lpstr>
      <vt:lpstr>Findings: Theme one  </vt:lpstr>
      <vt:lpstr>Findings: Theme two   </vt:lpstr>
      <vt:lpstr>Findings: Theme two   </vt:lpstr>
      <vt:lpstr>Findings: Theme three   </vt:lpstr>
      <vt:lpstr>Conclusion   </vt:lpstr>
      <vt:lpstr>Implications for social work    </vt:lpstr>
      <vt:lpstr>END</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Victor De Andrade</dc:creator>
  <cp:lastModifiedBy>Emmison Muleya</cp:lastModifiedBy>
  <cp:revision>70</cp:revision>
  <dcterms:created xsi:type="dcterms:W3CDTF">2006-08-16T00:00:00Z</dcterms:created>
  <dcterms:modified xsi:type="dcterms:W3CDTF">2025-09-11T10:26:31Z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d31be4-bb77-46d3-b866-62153466896a_Enabled">
    <vt:lpwstr>true</vt:lpwstr>
  </property>
  <property fmtid="{D5CDD505-2E9C-101B-9397-08002B2CF9AE}" pid="3" name="MSIP_Label_b0d31be4-bb77-46d3-b866-62153466896a_SetDate">
    <vt:lpwstr>2025-09-11T05:22:45Z</vt:lpwstr>
  </property>
  <property fmtid="{D5CDD505-2E9C-101B-9397-08002B2CF9AE}" pid="4" name="MSIP_Label_b0d31be4-bb77-46d3-b866-62153466896a_Method">
    <vt:lpwstr>Standard</vt:lpwstr>
  </property>
  <property fmtid="{D5CDD505-2E9C-101B-9397-08002B2CF9AE}" pid="5" name="MSIP_Label_b0d31be4-bb77-46d3-b866-62153466896a_Name">
    <vt:lpwstr>Public</vt:lpwstr>
  </property>
  <property fmtid="{D5CDD505-2E9C-101B-9397-08002B2CF9AE}" pid="6" name="MSIP_Label_b0d31be4-bb77-46d3-b866-62153466896a_SiteId">
    <vt:lpwstr>fa785acd-36ef-41bc-8a94-89841327e045</vt:lpwstr>
  </property>
  <property fmtid="{D5CDD505-2E9C-101B-9397-08002B2CF9AE}" pid="7" name="MSIP_Label_b0d31be4-bb77-46d3-b866-62153466896a_ActionId">
    <vt:lpwstr>30b0bf37-f768-41cc-ba40-9d591b1b91da</vt:lpwstr>
  </property>
  <property fmtid="{D5CDD505-2E9C-101B-9397-08002B2CF9AE}" pid="8" name="MSIP_Label_b0d31be4-bb77-46d3-b866-62153466896a_ContentBits">
    <vt:lpwstr>0</vt:lpwstr>
  </property>
  <property fmtid="{D5CDD505-2E9C-101B-9397-08002B2CF9AE}" pid="9" name="MSIP_Label_b0d31be4-bb77-46d3-b866-62153466896a_Tag">
    <vt:lpwstr>10, 3, 0, 1</vt:lpwstr>
  </property>
</Properties>
</file>