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67" r:id="rId2"/>
  </p:sldMasterIdLst>
  <p:notesMasterIdLst>
    <p:notesMasterId r:id="rId26"/>
  </p:notesMasterIdLst>
  <p:handoutMasterIdLst>
    <p:handoutMasterId r:id="rId27"/>
  </p:handoutMasterIdLst>
  <p:sldIdLst>
    <p:sldId id="256" r:id="rId3"/>
    <p:sldId id="271" r:id="rId4"/>
    <p:sldId id="292" r:id="rId5"/>
    <p:sldId id="435" r:id="rId6"/>
    <p:sldId id="290" r:id="rId7"/>
    <p:sldId id="276" r:id="rId8"/>
    <p:sldId id="286" r:id="rId9"/>
    <p:sldId id="258" r:id="rId10"/>
    <p:sldId id="293" r:id="rId11"/>
    <p:sldId id="294" r:id="rId12"/>
    <p:sldId id="267" r:id="rId13"/>
    <p:sldId id="282" r:id="rId14"/>
    <p:sldId id="283" r:id="rId15"/>
    <p:sldId id="295" r:id="rId16"/>
    <p:sldId id="296" r:id="rId17"/>
    <p:sldId id="297" r:id="rId18"/>
    <p:sldId id="298" r:id="rId19"/>
    <p:sldId id="299" r:id="rId20"/>
    <p:sldId id="436" r:id="rId21"/>
    <p:sldId id="437" r:id="rId22"/>
    <p:sldId id="433" r:id="rId23"/>
    <p:sldId id="434" r:id="rId24"/>
    <p:sldId id="257" r:id="rId25"/>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29" autoAdjust="0"/>
    <p:restoredTop sz="95033" autoAdjust="0"/>
  </p:normalViewPr>
  <p:slideViewPr>
    <p:cSldViewPr snapToGrid="0" snapToObjects="1">
      <p:cViewPr varScale="1">
        <p:scale>
          <a:sx n="82" d="100"/>
          <a:sy n="82" d="100"/>
        </p:scale>
        <p:origin x="816"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Is</a:t>
            </a:r>
            <a:r>
              <a:rPr lang="en-US" b="1" baseline="0"/>
              <a:t> the harm reduction approach suitable for treating harmful alcohol use</a:t>
            </a:r>
            <a:r>
              <a:rPr lang="en-US" b="1"/>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Frequency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Definitely not</c:v>
                </c:pt>
                <c:pt idx="1">
                  <c:v>Definitely yes</c:v>
                </c:pt>
                <c:pt idx="2">
                  <c:v>Might or might not</c:v>
                </c:pt>
                <c:pt idx="3">
                  <c:v>Probably not</c:v>
                </c:pt>
                <c:pt idx="4">
                  <c:v>Probably yes</c:v>
                </c:pt>
              </c:strCache>
            </c:strRef>
          </c:cat>
          <c:val>
            <c:numRef>
              <c:f>Sheet1!$B$2:$B$6</c:f>
            </c:numRef>
          </c:val>
          <c:extLst>
            <c:ext xmlns:c16="http://schemas.microsoft.com/office/drawing/2014/chart" uri="{C3380CC4-5D6E-409C-BE32-E72D297353CC}">
              <c16:uniqueId val="{00000000-C4C7-461B-895F-E760406A31E2}"/>
            </c:ext>
          </c:extLst>
        </c:ser>
        <c:ser>
          <c:idx val="1"/>
          <c:order val="1"/>
          <c:tx>
            <c:strRef>
              <c:f>Sheet1!$C$1</c:f>
              <c:strCache>
                <c:ptCount val="1"/>
                <c:pt idx="0">
                  <c:v>Percentage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Definitely not</c:v>
                </c:pt>
                <c:pt idx="1">
                  <c:v>Definitely yes</c:v>
                </c:pt>
                <c:pt idx="2">
                  <c:v>Might or might not</c:v>
                </c:pt>
                <c:pt idx="3">
                  <c:v>Probably not</c:v>
                </c:pt>
                <c:pt idx="4">
                  <c:v>Probably yes</c:v>
                </c:pt>
              </c:strCache>
            </c:strRef>
          </c:cat>
          <c:val>
            <c:numRef>
              <c:f>Sheet1!$C$2:$C$6</c:f>
              <c:numCache>
                <c:formatCode>0.00%</c:formatCode>
                <c:ptCount val="5"/>
                <c:pt idx="0">
                  <c:v>1.67E-2</c:v>
                </c:pt>
                <c:pt idx="1">
                  <c:v>0.38329999999999997</c:v>
                </c:pt>
                <c:pt idx="2" formatCode="0%">
                  <c:v>0.25</c:v>
                </c:pt>
                <c:pt idx="3">
                  <c:v>3.3300000000000003E-2</c:v>
                </c:pt>
                <c:pt idx="4">
                  <c:v>0.31669999999999998</c:v>
                </c:pt>
              </c:numCache>
            </c:numRef>
          </c:val>
          <c:extLst>
            <c:ext xmlns:c16="http://schemas.microsoft.com/office/drawing/2014/chart" uri="{C3380CC4-5D6E-409C-BE32-E72D297353CC}">
              <c16:uniqueId val="{00000001-C4C7-461B-895F-E760406A31E2}"/>
            </c:ext>
          </c:extLst>
        </c:ser>
        <c:dLbls>
          <c:dLblPos val="outEnd"/>
          <c:showLegendKey val="0"/>
          <c:showVal val="1"/>
          <c:showCatName val="0"/>
          <c:showSerName val="0"/>
          <c:showPercent val="0"/>
          <c:showBubbleSize val="0"/>
        </c:dLbls>
        <c:gapWidth val="182"/>
        <c:axId val="11196144"/>
        <c:axId val="1452982976"/>
      </c:barChart>
      <c:catAx>
        <c:axId val="11196144"/>
        <c:scaling>
          <c:orientation val="minMax"/>
        </c:scaling>
        <c:delete val="0"/>
        <c:axPos val="l"/>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GB" sz="1100" b="1"/>
                  <a:t>Service</a:t>
                </a:r>
                <a:r>
                  <a:rPr lang="en-GB" sz="1100" b="1" baseline="0"/>
                  <a:t> providers responses </a:t>
                </a:r>
                <a:endParaRPr lang="en-GB" sz="1100" b="1"/>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GB"/>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2982976"/>
        <c:crosses val="autoZero"/>
        <c:auto val="1"/>
        <c:lblAlgn val="ctr"/>
        <c:lblOffset val="100"/>
        <c:noMultiLvlLbl val="0"/>
      </c:catAx>
      <c:valAx>
        <c:axId val="14529829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GB" sz="1100" b="1"/>
                  <a:t>Service</a:t>
                </a:r>
                <a:r>
                  <a:rPr lang="en-GB" sz="1100" b="1" baseline="0"/>
                  <a:t> providers in percentage</a:t>
                </a:r>
                <a:endParaRPr lang="en-GB" sz="1100" b="1"/>
              </a:p>
            </c:rich>
          </c:tx>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GB"/>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96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Is</a:t>
            </a:r>
            <a:r>
              <a:rPr lang="en-US" b="1" baseline="0"/>
              <a:t> the harm reduction approach suitable for treating harmful alcohol use</a:t>
            </a:r>
            <a:r>
              <a:rPr lang="en-US" b="1"/>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244575425969334"/>
          <c:y val="9.1175946621511184E-2"/>
          <c:w val="0.81454166357638402"/>
          <c:h val="0.80724936591923802"/>
        </c:manualLayout>
      </c:layout>
      <c:barChart>
        <c:barDir val="bar"/>
        <c:grouping val="clustered"/>
        <c:varyColors val="0"/>
        <c:ser>
          <c:idx val="0"/>
          <c:order val="0"/>
          <c:tx>
            <c:strRef>
              <c:f>Sheet1!$B$1</c:f>
              <c:strCache>
                <c:ptCount val="1"/>
                <c:pt idx="0">
                  <c:v>Frequency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Definitely not</c:v>
                </c:pt>
                <c:pt idx="1">
                  <c:v>Definitely yes</c:v>
                </c:pt>
                <c:pt idx="2">
                  <c:v>Might or might not</c:v>
                </c:pt>
                <c:pt idx="3">
                  <c:v>Probably not</c:v>
                </c:pt>
                <c:pt idx="4">
                  <c:v>Probably yes</c:v>
                </c:pt>
              </c:strCache>
            </c:strRef>
          </c:cat>
          <c:val>
            <c:numRef>
              <c:f>Sheet1!$B$2:$B$6</c:f>
            </c:numRef>
          </c:val>
          <c:extLst>
            <c:ext xmlns:c16="http://schemas.microsoft.com/office/drawing/2014/chart" uri="{C3380CC4-5D6E-409C-BE32-E72D297353CC}">
              <c16:uniqueId val="{00000000-1BA9-4A3F-B006-4C04F32EF852}"/>
            </c:ext>
          </c:extLst>
        </c:ser>
        <c:dLbls>
          <c:dLblPos val="outEnd"/>
          <c:showLegendKey val="0"/>
          <c:showVal val="1"/>
          <c:showCatName val="0"/>
          <c:showSerName val="0"/>
          <c:showPercent val="0"/>
          <c:showBubbleSize val="0"/>
        </c:dLbls>
        <c:gapWidth val="182"/>
        <c:axId val="11196144"/>
        <c:axId val="1452982976"/>
      </c:barChart>
      <c:catAx>
        <c:axId val="11196144"/>
        <c:scaling>
          <c:orientation val="minMax"/>
        </c:scaling>
        <c:delete val="0"/>
        <c:axPos val="l"/>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GB" sz="1100" b="1"/>
                  <a:t>Service</a:t>
                </a:r>
                <a:r>
                  <a:rPr lang="en-GB" sz="1100" b="1" baseline="0"/>
                  <a:t> providers responses </a:t>
                </a:r>
                <a:endParaRPr lang="en-GB" sz="1100" b="1"/>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GB"/>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2982976"/>
        <c:crosses val="autoZero"/>
        <c:auto val="1"/>
        <c:lblAlgn val="ctr"/>
        <c:lblOffset val="100"/>
        <c:noMultiLvlLbl val="0"/>
      </c:catAx>
      <c:valAx>
        <c:axId val="14529829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GB" sz="1100" b="1"/>
                  <a:t>Service</a:t>
                </a:r>
                <a:r>
                  <a:rPr lang="en-GB" sz="1100" b="1" baseline="0"/>
                  <a:t> providers in percentage</a:t>
                </a:r>
                <a:endParaRPr lang="en-GB" sz="1100" b="1"/>
              </a:p>
            </c:rich>
          </c:tx>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GB"/>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96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n-US" sz="1800" b="1" dirty="0">
                <a:latin typeface="Arial" panose="020B0604020202020204" pitchFamily="34" charset="0"/>
                <a:cs typeface="Arial" panose="020B0604020202020204" pitchFamily="34" charset="0"/>
              </a:rPr>
              <a:t>Should service users be involved in the development of alcohol harm reduction interventions</a:t>
            </a:r>
            <a:r>
              <a:rPr lang="en-US" sz="1800" b="1" dirty="0"/>
              <a:t>? </a:t>
            </a:r>
          </a:p>
        </c:rich>
      </c:tx>
      <c:layout>
        <c:manualLayout>
          <c:xMode val="edge"/>
          <c:yMode val="edge"/>
          <c:x val="0.11162489063867016"/>
          <c:y val="0"/>
        </c:manualLayout>
      </c:layout>
      <c:overlay val="0"/>
      <c:spPr>
        <a:noFill/>
        <a:ln>
          <a:noFill/>
        </a:ln>
        <a:effectLst/>
      </c:spPr>
      <c:txPr>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manualLayout>
          <c:layoutTarget val="inner"/>
          <c:xMode val="edge"/>
          <c:yMode val="edge"/>
          <c:x val="0.3571057848766529"/>
          <c:y val="0.15611833816457546"/>
          <c:w val="0.61159967830624495"/>
          <c:h val="0.69078875795826533"/>
        </c:manualLayout>
      </c:layout>
      <c:barChart>
        <c:barDir val="bar"/>
        <c:grouping val="clustered"/>
        <c:varyColors val="0"/>
        <c:ser>
          <c:idx val="0"/>
          <c:order val="0"/>
          <c:tx>
            <c:strRef>
              <c:f>Sheet1!$B$1</c:f>
              <c:strCache>
                <c:ptCount val="1"/>
                <c:pt idx="0">
                  <c:v>Percentage</c:v>
                </c:pt>
              </c:strCache>
            </c:strRef>
          </c:tx>
          <c:spPr>
            <a:solidFill>
              <a:schemeClr val="accent5"/>
            </a:solidFill>
            <a:ln>
              <a:noFill/>
            </a:ln>
            <a:effectLst/>
          </c:spPr>
          <c:invertIfNegative val="0"/>
          <c:dLbls>
            <c:dLbl>
              <c:idx val="0"/>
              <c:tx>
                <c:rich>
                  <a:bodyPr/>
                  <a:lstStyle/>
                  <a:p>
                    <a:r>
                      <a:rPr lang="en-US" baseline="0"/>
                      <a:t> (88%)</a:t>
                    </a:r>
                    <a:endParaRPr lang="en-US"/>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4BD-4BD6-A536-E4FF30BC2B06}"/>
                </c:ext>
              </c:extLst>
            </c:dLbl>
            <c:dLbl>
              <c:idx val="1"/>
              <c:layout>
                <c:manualLayout>
                  <c:x val="2.6310463468933416E-2"/>
                  <c:y val="-6.5114976194454939E-17"/>
                </c:manualLayout>
              </c:layout>
              <c:tx>
                <c:rich>
                  <a:bodyPr/>
                  <a:lstStyle/>
                  <a:p>
                    <a:r>
                      <a:rPr lang="en-US" baseline="0"/>
                      <a:t> (2%)</a:t>
                    </a:r>
                    <a:endParaRPr lang="en-US"/>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4BD-4BD6-A536-E4FF30BC2B06}"/>
                </c:ext>
              </c:extLst>
            </c:dLbl>
            <c:dLbl>
              <c:idx val="2"/>
              <c:tx>
                <c:rich>
                  <a:bodyPr/>
                  <a:lstStyle/>
                  <a:p>
                    <a:r>
                      <a:rPr lang="en-US"/>
                      <a:t> </a:t>
                    </a:r>
                    <a:r>
                      <a:rPr lang="en-US" baseline="0"/>
                      <a:t> (10%)</a:t>
                    </a:r>
                    <a:endParaRPr lang="en-US"/>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4BD-4BD6-A536-E4FF30BC2B0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Yes, they should be involved</c:v>
                </c:pt>
                <c:pt idx="1">
                  <c:v>No, service users should not be involved</c:v>
                </c:pt>
                <c:pt idx="2">
                  <c:v>It doesn't matter if they are involve</c:v>
                </c:pt>
              </c:strCache>
            </c:strRef>
          </c:cat>
          <c:val>
            <c:numRef>
              <c:f>Sheet1!$B$2:$B$4</c:f>
              <c:numCache>
                <c:formatCode>0%</c:formatCode>
                <c:ptCount val="3"/>
                <c:pt idx="0">
                  <c:v>0.88</c:v>
                </c:pt>
                <c:pt idx="1">
                  <c:v>0.02</c:v>
                </c:pt>
                <c:pt idx="2">
                  <c:v>0.1</c:v>
                </c:pt>
              </c:numCache>
            </c:numRef>
          </c:val>
          <c:extLst>
            <c:ext xmlns:c16="http://schemas.microsoft.com/office/drawing/2014/chart" uri="{C3380CC4-5D6E-409C-BE32-E72D297353CC}">
              <c16:uniqueId val="{00000003-F4BD-4BD6-A536-E4FF30BC2B06}"/>
            </c:ext>
          </c:extLst>
        </c:ser>
        <c:dLbls>
          <c:dLblPos val="outEnd"/>
          <c:showLegendKey val="0"/>
          <c:showVal val="1"/>
          <c:showCatName val="0"/>
          <c:showSerName val="0"/>
          <c:showPercent val="0"/>
          <c:showBubbleSize val="0"/>
        </c:dLbls>
        <c:gapWidth val="269"/>
        <c:axId val="265849151"/>
        <c:axId val="265849631"/>
      </c:barChart>
      <c:catAx>
        <c:axId val="265849151"/>
        <c:scaling>
          <c:orientation val="minMax"/>
        </c:scaling>
        <c:delete val="0"/>
        <c:axPos val="l"/>
        <c:title>
          <c:tx>
            <c:rich>
              <a:bodyPr rot="-5400000" spcFirstLastPara="1" vertOverflow="ellipsis" vert="horz" wrap="square" anchor="ctr" anchorCtr="1"/>
              <a:lstStyle/>
              <a:p>
                <a:pPr>
                  <a:defRPr sz="1400" b="1" i="0" u="none" strike="noStrike" kern="1200" cap="all" baseline="0">
                    <a:solidFill>
                      <a:schemeClr val="tx1">
                        <a:lumMod val="65000"/>
                        <a:lumOff val="35000"/>
                      </a:schemeClr>
                    </a:solidFill>
                    <a:latin typeface="+mn-lt"/>
                    <a:ea typeface="+mn-ea"/>
                    <a:cs typeface="+mn-cs"/>
                  </a:defRPr>
                </a:pPr>
                <a:r>
                  <a:rPr lang="en-GB" sz="1400" b="1"/>
                  <a:t>Service providers repsonses</a:t>
                </a:r>
              </a:p>
            </c:rich>
          </c:tx>
          <c:layout>
            <c:manualLayout>
              <c:xMode val="edge"/>
              <c:yMode val="edge"/>
              <c:x val="1.8071608535377237E-3"/>
              <c:y val="0.5021737089010917"/>
            </c:manualLayout>
          </c:layout>
          <c:overlay val="0"/>
          <c:spPr>
            <a:noFill/>
            <a:ln>
              <a:noFill/>
            </a:ln>
            <a:effectLst/>
          </c:spPr>
          <c:txPr>
            <a:bodyPr rot="-5400000" spcFirstLastPara="1" vertOverflow="ellipsis" vert="horz" wrap="square" anchor="ctr" anchorCtr="1"/>
            <a:lstStyle/>
            <a:p>
              <a:pPr>
                <a:defRPr sz="1400" b="1"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cap="none" spc="0" normalizeH="0" baseline="0">
                <a:solidFill>
                  <a:schemeClr val="tx1">
                    <a:lumMod val="65000"/>
                    <a:lumOff val="35000"/>
                  </a:schemeClr>
                </a:solidFill>
                <a:latin typeface="+mn-lt"/>
                <a:ea typeface="+mn-ea"/>
                <a:cs typeface="+mn-cs"/>
              </a:defRPr>
            </a:pPr>
            <a:endParaRPr lang="en-US"/>
          </a:p>
        </c:txPr>
        <c:crossAx val="265849631"/>
        <c:crosses val="autoZero"/>
        <c:auto val="1"/>
        <c:lblAlgn val="ctr"/>
        <c:lblOffset val="100"/>
        <c:noMultiLvlLbl val="0"/>
      </c:catAx>
      <c:valAx>
        <c:axId val="265849631"/>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400" b="1" i="0" u="none" strike="noStrike" kern="1200" cap="all" baseline="0">
                    <a:solidFill>
                      <a:schemeClr val="tx1">
                        <a:lumMod val="65000"/>
                        <a:lumOff val="35000"/>
                      </a:schemeClr>
                    </a:solidFill>
                    <a:latin typeface="+mn-lt"/>
                    <a:ea typeface="+mn-ea"/>
                    <a:cs typeface="+mn-cs"/>
                  </a:defRPr>
                </a:pPr>
                <a:r>
                  <a:rPr lang="en-GB" sz="1400" b="1" dirty="0"/>
                  <a:t>Number of service providers</a:t>
                </a:r>
              </a:p>
            </c:rich>
          </c:tx>
          <c:layout>
            <c:manualLayout>
              <c:xMode val="edge"/>
              <c:yMode val="edge"/>
              <c:x val="0.45172973752909601"/>
              <c:y val="0.93145659098991784"/>
            </c:manualLayout>
          </c:layout>
          <c:overlay val="0"/>
          <c:spPr>
            <a:noFill/>
            <a:ln>
              <a:noFill/>
            </a:ln>
            <a:effectLst/>
          </c:spPr>
          <c:txPr>
            <a:bodyPr rot="0" spcFirstLastPara="1" vertOverflow="ellipsis" vert="horz" wrap="square" anchor="ctr" anchorCtr="1"/>
            <a:lstStyle/>
            <a:p>
              <a:pPr>
                <a:defRPr sz="1400"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5849151"/>
        <c:crosses val="autoZero"/>
        <c:crossBetween val="between"/>
      </c:valAx>
      <c:spPr>
        <a:noFill/>
        <a:ln>
          <a:noFill/>
        </a:ln>
        <a:effectLst/>
      </c:spPr>
    </c:plotArea>
    <c:legend>
      <c:legendPos val="t"/>
      <c:layout>
        <c:manualLayout>
          <c:xMode val="edge"/>
          <c:yMode val="edge"/>
          <c:x val="0.11397876008073246"/>
          <c:y val="0.90732273028495691"/>
          <c:w val="0.15168127146714994"/>
          <c:h val="5.429574681543186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Do you think the alcohol harm reduction intervention can be implemented concurrently</a:t>
            </a:r>
          </a:p>
          <a:p>
            <a:pPr>
              <a:defRPr/>
            </a:pPr>
            <a:r>
              <a:rPr lang="en-US"/>
              <a:t>with other treatment models? </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21461844138641548"/>
          <c:y val="0.27933560543738001"/>
          <c:w val="0.69378472678981973"/>
          <c:h val="0.56748988465993988"/>
        </c:manualLayout>
      </c:layout>
      <c:barChart>
        <c:barDir val="bar"/>
        <c:grouping val="clustered"/>
        <c:varyColors val="0"/>
        <c:ser>
          <c:idx val="0"/>
          <c:order val="0"/>
          <c:tx>
            <c:strRef>
              <c:f>'[Concurrent Placement .xlsx]Sheet1'!$B$1</c:f>
              <c:strCache>
                <c:ptCount val="1"/>
                <c:pt idx="0">
                  <c:v>Frequency </c:v>
                </c:pt>
              </c:strCache>
            </c:strRef>
          </c:tx>
          <c:spPr>
            <a:solidFill>
              <a:schemeClr val="accent2">
                <a:tint val="77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'[Concurrent Placement .xlsx]Sheet1'!$A$2:$A$5</c:f>
              <c:strCache>
                <c:ptCount val="3"/>
                <c:pt idx="0">
                  <c:v>Yes</c:v>
                </c:pt>
                <c:pt idx="1">
                  <c:v>No</c:v>
                </c:pt>
                <c:pt idx="2">
                  <c:v>Maybe/Uncertain</c:v>
                </c:pt>
              </c:strCache>
            </c:strRef>
          </c:cat>
          <c:val>
            <c:numRef>
              <c:f>'[Concurrent Placement .xlsx]Sheet1'!$B$2:$B$5</c:f>
            </c:numRef>
          </c:val>
          <c:extLst>
            <c:ext xmlns:c16="http://schemas.microsoft.com/office/drawing/2014/chart" uri="{C3380CC4-5D6E-409C-BE32-E72D297353CC}">
              <c16:uniqueId val="{00000000-3049-433C-AB0E-BB7C13AF3376}"/>
            </c:ext>
          </c:extLst>
        </c:ser>
        <c:ser>
          <c:idx val="1"/>
          <c:order val="1"/>
          <c:tx>
            <c:strRef>
              <c:f>'[Concurrent Placement .xlsx]Sheet1'!$C$1</c:f>
              <c:strCache>
                <c:ptCount val="1"/>
                <c:pt idx="0">
                  <c:v>Percentage </c:v>
                </c:pt>
              </c:strCache>
            </c:strRef>
          </c:tx>
          <c:spPr>
            <a:solidFill>
              <a:schemeClr val="accent2">
                <a:shade val="76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'[Concurrent Placement .xlsx]Sheet1'!$A$2:$A$5</c:f>
              <c:strCache>
                <c:ptCount val="3"/>
                <c:pt idx="0">
                  <c:v>Yes</c:v>
                </c:pt>
                <c:pt idx="1">
                  <c:v>No</c:v>
                </c:pt>
                <c:pt idx="2">
                  <c:v>Maybe/Uncertain</c:v>
                </c:pt>
              </c:strCache>
            </c:strRef>
          </c:cat>
          <c:val>
            <c:numRef>
              <c:f>'[Concurrent Placement .xlsx]Sheet1'!$C$2:$C$5</c:f>
              <c:numCache>
                <c:formatCode>0.00%</c:formatCode>
                <c:ptCount val="4"/>
                <c:pt idx="0">
                  <c:v>0.56666666666666665</c:v>
                </c:pt>
                <c:pt idx="1">
                  <c:v>0.25</c:v>
                </c:pt>
                <c:pt idx="2">
                  <c:v>0.18333333333333332</c:v>
                </c:pt>
              </c:numCache>
            </c:numRef>
          </c:val>
          <c:extLst>
            <c:ext xmlns:c16="http://schemas.microsoft.com/office/drawing/2014/chart" uri="{C3380CC4-5D6E-409C-BE32-E72D297353CC}">
              <c16:uniqueId val="{00000001-3049-433C-AB0E-BB7C13AF3376}"/>
            </c:ext>
          </c:extLst>
        </c:ser>
        <c:dLbls>
          <c:dLblPos val="inEnd"/>
          <c:showLegendKey val="0"/>
          <c:showVal val="1"/>
          <c:showCatName val="0"/>
          <c:showSerName val="0"/>
          <c:showPercent val="0"/>
          <c:showBubbleSize val="0"/>
        </c:dLbls>
        <c:gapWidth val="65"/>
        <c:axId val="1081998480"/>
        <c:axId val="1081998960"/>
      </c:barChart>
      <c:catAx>
        <c:axId val="1081998480"/>
        <c:scaling>
          <c:orientation val="minMax"/>
        </c:scaling>
        <c:delete val="0"/>
        <c:axPos val="l"/>
        <c:title>
          <c:tx>
            <c:rich>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GB"/>
                  <a:t>service providers responses </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081998960"/>
        <c:crosses val="autoZero"/>
        <c:auto val="1"/>
        <c:lblAlgn val="ctr"/>
        <c:lblOffset val="100"/>
        <c:noMultiLvlLbl val="0"/>
      </c:catAx>
      <c:valAx>
        <c:axId val="1081998960"/>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GB"/>
                  <a:t> service providers (PERCENTAGES)</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08199848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colors4.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563D6C-71F2-4BDD-9EEE-4DDF8E664CF2}"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CA84115D-7812-4567-911A-EE04D76D3088}">
      <dgm:prSet/>
      <dgm:spPr/>
      <dgm:t>
        <a:bodyPr/>
        <a:lstStyle/>
        <a:p>
          <a:r>
            <a:rPr lang="en-US" dirty="0"/>
            <a:t>Only Total abstinence is preferred, which is difficult for service users with ambivalence- harmful alcohol use continues</a:t>
          </a:r>
        </a:p>
      </dgm:t>
    </dgm:pt>
    <dgm:pt modelId="{C5CDC714-D355-4F62-8B1E-417D447D10F5}" type="parTrans" cxnId="{A383EFCD-9899-4BA3-92FA-C6FDB9BAA78F}">
      <dgm:prSet/>
      <dgm:spPr/>
      <dgm:t>
        <a:bodyPr/>
        <a:lstStyle/>
        <a:p>
          <a:endParaRPr lang="en-US"/>
        </a:p>
      </dgm:t>
    </dgm:pt>
    <dgm:pt modelId="{04CF37E6-64D0-4E23-8345-0FDD87A75420}" type="sibTrans" cxnId="{A383EFCD-9899-4BA3-92FA-C6FDB9BAA78F}">
      <dgm:prSet/>
      <dgm:spPr/>
      <dgm:t>
        <a:bodyPr/>
        <a:lstStyle/>
        <a:p>
          <a:endParaRPr lang="en-US"/>
        </a:p>
      </dgm:t>
    </dgm:pt>
    <dgm:pt modelId="{906058FE-54F7-4A07-BDB4-90B4D3A3B444}">
      <dgm:prSet/>
      <dgm:spPr/>
      <dgm:t>
        <a:bodyPr/>
        <a:lstStyle/>
        <a:p>
          <a:r>
            <a:rPr lang="en-GB"/>
            <a:t>Development of  harmful alcohol harm reduction interventions (AHRI) is difficult,  and the interventions are misunderstood</a:t>
          </a:r>
          <a:endParaRPr lang="en-US"/>
        </a:p>
      </dgm:t>
    </dgm:pt>
    <dgm:pt modelId="{79C8936B-A17F-4767-8D51-166F64BEEABE}" type="parTrans" cxnId="{AADD2015-6760-4FAC-A027-92A9ADDAABE9}">
      <dgm:prSet/>
      <dgm:spPr/>
      <dgm:t>
        <a:bodyPr/>
        <a:lstStyle/>
        <a:p>
          <a:endParaRPr lang="en-US"/>
        </a:p>
      </dgm:t>
    </dgm:pt>
    <dgm:pt modelId="{5993ED72-6F1B-4708-9E88-FD7866D991D7}" type="sibTrans" cxnId="{AADD2015-6760-4FAC-A027-92A9ADDAABE9}">
      <dgm:prSet/>
      <dgm:spPr/>
      <dgm:t>
        <a:bodyPr/>
        <a:lstStyle/>
        <a:p>
          <a:endParaRPr lang="en-US"/>
        </a:p>
      </dgm:t>
    </dgm:pt>
    <dgm:pt modelId="{52E326D6-C890-480C-8DD8-FB04B3949E10}">
      <dgm:prSet/>
      <dgm:spPr/>
      <dgm:t>
        <a:bodyPr/>
        <a:lstStyle/>
        <a:p>
          <a:r>
            <a:rPr lang="en-GB"/>
            <a:t>Several service providers are not trained in alcohol harm reduction interventions</a:t>
          </a:r>
          <a:endParaRPr lang="en-US"/>
        </a:p>
      </dgm:t>
    </dgm:pt>
    <dgm:pt modelId="{C5B57C7C-43FE-4C91-B99F-71EAFF57956A}" type="parTrans" cxnId="{ED695739-B269-44C6-B3A1-688222E2A22F}">
      <dgm:prSet/>
      <dgm:spPr/>
      <dgm:t>
        <a:bodyPr/>
        <a:lstStyle/>
        <a:p>
          <a:endParaRPr lang="en-US"/>
        </a:p>
      </dgm:t>
    </dgm:pt>
    <dgm:pt modelId="{FF491AD3-EADD-4F98-AB74-A9996B5309ED}" type="sibTrans" cxnId="{ED695739-B269-44C6-B3A1-688222E2A22F}">
      <dgm:prSet/>
      <dgm:spPr/>
      <dgm:t>
        <a:bodyPr/>
        <a:lstStyle/>
        <a:p>
          <a:endParaRPr lang="en-US"/>
        </a:p>
      </dgm:t>
    </dgm:pt>
    <dgm:pt modelId="{52A353D9-0504-4E23-BAEB-995E1E57FB2F}">
      <dgm:prSet/>
      <dgm:spPr/>
      <dgm:t>
        <a:bodyPr/>
        <a:lstStyle/>
        <a:p>
          <a:r>
            <a:rPr lang="en-GB"/>
            <a:t>Resource constraints for implementing AHRI</a:t>
          </a:r>
          <a:endParaRPr lang="en-US"/>
        </a:p>
      </dgm:t>
    </dgm:pt>
    <dgm:pt modelId="{94B1F364-0355-4229-A454-00CD72CC1C56}" type="parTrans" cxnId="{A7DC57BD-93C3-4AFB-9DD7-4BCB1BDC3EA4}">
      <dgm:prSet/>
      <dgm:spPr/>
      <dgm:t>
        <a:bodyPr/>
        <a:lstStyle/>
        <a:p>
          <a:endParaRPr lang="en-US"/>
        </a:p>
      </dgm:t>
    </dgm:pt>
    <dgm:pt modelId="{026ABF26-85FF-49F1-953C-FDA5133DE03C}" type="sibTrans" cxnId="{A7DC57BD-93C3-4AFB-9DD7-4BCB1BDC3EA4}">
      <dgm:prSet/>
      <dgm:spPr/>
      <dgm:t>
        <a:bodyPr/>
        <a:lstStyle/>
        <a:p>
          <a:endParaRPr lang="en-US"/>
        </a:p>
      </dgm:t>
    </dgm:pt>
    <dgm:pt modelId="{174AB1CA-FF91-47A2-9D10-0A26B3AF5576}">
      <dgm:prSet/>
      <dgm:spPr/>
      <dgm:t>
        <a:bodyPr/>
        <a:lstStyle/>
        <a:p>
          <a:r>
            <a:rPr lang="en-GB" dirty="0"/>
            <a:t>Measuring AHRI impact may be difficult for outpatient centres</a:t>
          </a:r>
          <a:endParaRPr lang="en-US" dirty="0"/>
        </a:p>
      </dgm:t>
    </dgm:pt>
    <dgm:pt modelId="{1F56C9D1-F135-473B-8587-BEC938F9AE57}" type="parTrans" cxnId="{EADB1980-C899-4D02-BDE3-D24A51B4A443}">
      <dgm:prSet/>
      <dgm:spPr/>
      <dgm:t>
        <a:bodyPr/>
        <a:lstStyle/>
        <a:p>
          <a:endParaRPr lang="en-US"/>
        </a:p>
      </dgm:t>
    </dgm:pt>
    <dgm:pt modelId="{9955D25F-3DFA-4487-94ED-B6940E3EE22B}" type="sibTrans" cxnId="{EADB1980-C899-4D02-BDE3-D24A51B4A443}">
      <dgm:prSet/>
      <dgm:spPr/>
      <dgm:t>
        <a:bodyPr/>
        <a:lstStyle/>
        <a:p>
          <a:endParaRPr lang="en-US"/>
        </a:p>
      </dgm:t>
    </dgm:pt>
    <dgm:pt modelId="{148490B7-32CE-493A-8E25-B829D9950F28}" type="pres">
      <dgm:prSet presAssocID="{0D563D6C-71F2-4BDD-9EEE-4DDF8E664CF2}" presName="root" presStyleCnt="0">
        <dgm:presLayoutVars>
          <dgm:dir/>
          <dgm:resizeHandles val="exact"/>
        </dgm:presLayoutVars>
      </dgm:prSet>
      <dgm:spPr/>
    </dgm:pt>
    <dgm:pt modelId="{B9624992-F921-497F-AD24-75E2A1841BEE}" type="pres">
      <dgm:prSet presAssocID="{CA84115D-7812-4567-911A-EE04D76D3088}" presName="compNode" presStyleCnt="0"/>
      <dgm:spPr/>
    </dgm:pt>
    <dgm:pt modelId="{78AC8678-38D6-472A-9B67-51942E40A1D1}" type="pres">
      <dgm:prSet presAssocID="{CA84115D-7812-4567-911A-EE04D76D3088}" presName="bgRect" presStyleLbl="bgShp" presStyleIdx="0" presStyleCnt="5"/>
      <dgm:spPr/>
    </dgm:pt>
    <dgm:pt modelId="{AE6C8D8F-B27C-461A-8E24-088E991CEFC3}" type="pres">
      <dgm:prSet presAssocID="{CA84115D-7812-4567-911A-EE04D76D308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mpagne"/>
        </a:ext>
      </dgm:extLst>
    </dgm:pt>
    <dgm:pt modelId="{35586654-D5F4-4B5A-88E2-3EC0BA08E88C}" type="pres">
      <dgm:prSet presAssocID="{CA84115D-7812-4567-911A-EE04D76D3088}" presName="spaceRect" presStyleCnt="0"/>
      <dgm:spPr/>
    </dgm:pt>
    <dgm:pt modelId="{1C353D1F-7C12-4B8B-9728-7E3DB5C78D7B}" type="pres">
      <dgm:prSet presAssocID="{CA84115D-7812-4567-911A-EE04D76D3088}" presName="parTx" presStyleLbl="revTx" presStyleIdx="0" presStyleCnt="5">
        <dgm:presLayoutVars>
          <dgm:chMax val="0"/>
          <dgm:chPref val="0"/>
        </dgm:presLayoutVars>
      </dgm:prSet>
      <dgm:spPr/>
    </dgm:pt>
    <dgm:pt modelId="{583000E1-F42F-4AAB-990C-3587D614BB0B}" type="pres">
      <dgm:prSet presAssocID="{04CF37E6-64D0-4E23-8345-0FDD87A75420}" presName="sibTrans" presStyleCnt="0"/>
      <dgm:spPr/>
    </dgm:pt>
    <dgm:pt modelId="{9F48F4FE-1D80-418D-8036-BA71FFA9D8BA}" type="pres">
      <dgm:prSet presAssocID="{906058FE-54F7-4A07-BDB4-90B4D3A3B444}" presName="compNode" presStyleCnt="0"/>
      <dgm:spPr/>
    </dgm:pt>
    <dgm:pt modelId="{9DE21D4D-EFB4-4E3C-B8FF-AA5BBAB48D50}" type="pres">
      <dgm:prSet presAssocID="{906058FE-54F7-4A07-BDB4-90B4D3A3B444}" presName="bgRect" presStyleLbl="bgShp" presStyleIdx="1" presStyleCnt="5"/>
      <dgm:spPr/>
    </dgm:pt>
    <dgm:pt modelId="{56EDB317-82DC-4431-B009-E66643BB8E28}" type="pres">
      <dgm:prSet presAssocID="{906058FE-54F7-4A07-BDB4-90B4D3A3B44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mpagne Glasses"/>
        </a:ext>
      </dgm:extLst>
    </dgm:pt>
    <dgm:pt modelId="{CBBBC2EB-A4F1-433A-92A6-9BF103C99F77}" type="pres">
      <dgm:prSet presAssocID="{906058FE-54F7-4A07-BDB4-90B4D3A3B444}" presName="spaceRect" presStyleCnt="0"/>
      <dgm:spPr/>
    </dgm:pt>
    <dgm:pt modelId="{4C28C132-2823-4AFA-AAC8-0D1DBAEDCC2F}" type="pres">
      <dgm:prSet presAssocID="{906058FE-54F7-4A07-BDB4-90B4D3A3B444}" presName="parTx" presStyleLbl="revTx" presStyleIdx="1" presStyleCnt="5">
        <dgm:presLayoutVars>
          <dgm:chMax val="0"/>
          <dgm:chPref val="0"/>
        </dgm:presLayoutVars>
      </dgm:prSet>
      <dgm:spPr/>
    </dgm:pt>
    <dgm:pt modelId="{825E9608-0ACF-4239-A509-660281DEF0D7}" type="pres">
      <dgm:prSet presAssocID="{5993ED72-6F1B-4708-9E88-FD7866D991D7}" presName="sibTrans" presStyleCnt="0"/>
      <dgm:spPr/>
    </dgm:pt>
    <dgm:pt modelId="{E7A19400-F3B7-429D-8363-2001116598F0}" type="pres">
      <dgm:prSet presAssocID="{52E326D6-C890-480C-8DD8-FB04B3949E10}" presName="compNode" presStyleCnt="0"/>
      <dgm:spPr/>
    </dgm:pt>
    <dgm:pt modelId="{5A8B2B55-7A98-4484-9398-3E5F8430CB63}" type="pres">
      <dgm:prSet presAssocID="{52E326D6-C890-480C-8DD8-FB04B3949E10}" presName="bgRect" presStyleLbl="bgShp" presStyleIdx="2" presStyleCnt="5"/>
      <dgm:spPr/>
    </dgm:pt>
    <dgm:pt modelId="{C0226A95-E52D-438B-A2B1-9DC94AE905E6}" type="pres">
      <dgm:prSet presAssocID="{52E326D6-C890-480C-8DD8-FB04B3949E1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ttle"/>
        </a:ext>
      </dgm:extLst>
    </dgm:pt>
    <dgm:pt modelId="{6F3D74D4-21CF-4E07-BA06-B6F2D26BC829}" type="pres">
      <dgm:prSet presAssocID="{52E326D6-C890-480C-8DD8-FB04B3949E10}" presName="spaceRect" presStyleCnt="0"/>
      <dgm:spPr/>
    </dgm:pt>
    <dgm:pt modelId="{7D68ED54-1E5A-4603-8E43-E82C6828886E}" type="pres">
      <dgm:prSet presAssocID="{52E326D6-C890-480C-8DD8-FB04B3949E10}" presName="parTx" presStyleLbl="revTx" presStyleIdx="2" presStyleCnt="5">
        <dgm:presLayoutVars>
          <dgm:chMax val="0"/>
          <dgm:chPref val="0"/>
        </dgm:presLayoutVars>
      </dgm:prSet>
      <dgm:spPr/>
    </dgm:pt>
    <dgm:pt modelId="{DFCB4D9B-8E0C-4FB5-B041-C4475CB1F2DB}" type="pres">
      <dgm:prSet presAssocID="{FF491AD3-EADD-4F98-AB74-A9996B5309ED}" presName="sibTrans" presStyleCnt="0"/>
      <dgm:spPr/>
    </dgm:pt>
    <dgm:pt modelId="{0AA91D49-89A0-437C-B512-5F4D21894E24}" type="pres">
      <dgm:prSet presAssocID="{52A353D9-0504-4E23-BAEB-995E1E57FB2F}" presName="compNode" presStyleCnt="0"/>
      <dgm:spPr/>
    </dgm:pt>
    <dgm:pt modelId="{BB918683-2BF4-4159-B68A-9559CF506B29}" type="pres">
      <dgm:prSet presAssocID="{52A353D9-0504-4E23-BAEB-995E1E57FB2F}" presName="bgRect" presStyleLbl="bgShp" presStyleIdx="3" presStyleCnt="5"/>
      <dgm:spPr/>
    </dgm:pt>
    <dgm:pt modelId="{EC119B4B-2C7A-480A-8EEE-E20A0A73B01D}" type="pres">
      <dgm:prSet presAssocID="{52A353D9-0504-4E23-BAEB-995E1E57FB2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D17F0607-F7EC-493A-AAC6-950D338244B8}" type="pres">
      <dgm:prSet presAssocID="{52A353D9-0504-4E23-BAEB-995E1E57FB2F}" presName="spaceRect" presStyleCnt="0"/>
      <dgm:spPr/>
    </dgm:pt>
    <dgm:pt modelId="{11779225-78C8-4709-9729-922CE28C8D1D}" type="pres">
      <dgm:prSet presAssocID="{52A353D9-0504-4E23-BAEB-995E1E57FB2F}" presName="parTx" presStyleLbl="revTx" presStyleIdx="3" presStyleCnt="5">
        <dgm:presLayoutVars>
          <dgm:chMax val="0"/>
          <dgm:chPref val="0"/>
        </dgm:presLayoutVars>
      </dgm:prSet>
      <dgm:spPr/>
    </dgm:pt>
    <dgm:pt modelId="{CB1CD7E0-25F1-45DB-817E-4559C06A33A4}" type="pres">
      <dgm:prSet presAssocID="{026ABF26-85FF-49F1-953C-FDA5133DE03C}" presName="sibTrans" presStyleCnt="0"/>
      <dgm:spPr/>
    </dgm:pt>
    <dgm:pt modelId="{8579D13A-EF6A-4A73-A268-6FE78F57C170}" type="pres">
      <dgm:prSet presAssocID="{174AB1CA-FF91-47A2-9D10-0A26B3AF5576}" presName="compNode" presStyleCnt="0"/>
      <dgm:spPr/>
    </dgm:pt>
    <dgm:pt modelId="{99D670E7-A706-40A7-919B-D240590017ED}" type="pres">
      <dgm:prSet presAssocID="{174AB1CA-FF91-47A2-9D10-0A26B3AF5576}" presName="bgRect" presStyleLbl="bgShp" presStyleIdx="4" presStyleCnt="5"/>
      <dgm:spPr/>
    </dgm:pt>
    <dgm:pt modelId="{4FA67D86-3BDF-40DD-9EAD-250995AB6016}" type="pres">
      <dgm:prSet presAssocID="{174AB1CA-FF91-47A2-9D10-0A26B3AF557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ethoscope"/>
        </a:ext>
      </dgm:extLst>
    </dgm:pt>
    <dgm:pt modelId="{85483131-4D5B-4A9D-858A-91DE5770671A}" type="pres">
      <dgm:prSet presAssocID="{174AB1CA-FF91-47A2-9D10-0A26B3AF5576}" presName="spaceRect" presStyleCnt="0"/>
      <dgm:spPr/>
    </dgm:pt>
    <dgm:pt modelId="{86CDA9C9-84ED-4FDC-8E6E-714948AF136E}" type="pres">
      <dgm:prSet presAssocID="{174AB1CA-FF91-47A2-9D10-0A26B3AF5576}" presName="parTx" presStyleLbl="revTx" presStyleIdx="4" presStyleCnt="5">
        <dgm:presLayoutVars>
          <dgm:chMax val="0"/>
          <dgm:chPref val="0"/>
        </dgm:presLayoutVars>
      </dgm:prSet>
      <dgm:spPr/>
    </dgm:pt>
  </dgm:ptLst>
  <dgm:cxnLst>
    <dgm:cxn modelId="{AADD2015-6760-4FAC-A027-92A9ADDAABE9}" srcId="{0D563D6C-71F2-4BDD-9EEE-4DDF8E664CF2}" destId="{906058FE-54F7-4A07-BDB4-90B4D3A3B444}" srcOrd="1" destOrd="0" parTransId="{79C8936B-A17F-4767-8D51-166F64BEEABE}" sibTransId="{5993ED72-6F1B-4708-9E88-FD7866D991D7}"/>
    <dgm:cxn modelId="{5F6ABA32-E39C-46E4-AB2D-687A7F8676E0}" type="presOf" srcId="{52E326D6-C890-480C-8DD8-FB04B3949E10}" destId="{7D68ED54-1E5A-4603-8E43-E82C6828886E}" srcOrd="0" destOrd="0" presId="urn:microsoft.com/office/officeart/2018/2/layout/IconVerticalSolidList"/>
    <dgm:cxn modelId="{ED695739-B269-44C6-B3A1-688222E2A22F}" srcId="{0D563D6C-71F2-4BDD-9EEE-4DDF8E664CF2}" destId="{52E326D6-C890-480C-8DD8-FB04B3949E10}" srcOrd="2" destOrd="0" parTransId="{C5B57C7C-43FE-4C91-B99F-71EAFF57956A}" sibTransId="{FF491AD3-EADD-4F98-AB74-A9996B5309ED}"/>
    <dgm:cxn modelId="{04B24D46-D91B-4432-AF08-18DBFD6F3F95}" type="presOf" srcId="{174AB1CA-FF91-47A2-9D10-0A26B3AF5576}" destId="{86CDA9C9-84ED-4FDC-8E6E-714948AF136E}" srcOrd="0" destOrd="0" presId="urn:microsoft.com/office/officeart/2018/2/layout/IconVerticalSolidList"/>
    <dgm:cxn modelId="{6ECF9769-D419-446F-88A9-AFBED20B5951}" type="presOf" srcId="{0D563D6C-71F2-4BDD-9EEE-4DDF8E664CF2}" destId="{148490B7-32CE-493A-8E25-B829D9950F28}" srcOrd="0" destOrd="0" presId="urn:microsoft.com/office/officeart/2018/2/layout/IconVerticalSolidList"/>
    <dgm:cxn modelId="{EADB1980-C899-4D02-BDE3-D24A51B4A443}" srcId="{0D563D6C-71F2-4BDD-9EEE-4DDF8E664CF2}" destId="{174AB1CA-FF91-47A2-9D10-0A26B3AF5576}" srcOrd="4" destOrd="0" parTransId="{1F56C9D1-F135-473B-8587-BEC938F9AE57}" sibTransId="{9955D25F-3DFA-4487-94ED-B6940E3EE22B}"/>
    <dgm:cxn modelId="{BBE4F789-FBC5-4511-BD03-560970B4F76B}" type="presOf" srcId="{CA84115D-7812-4567-911A-EE04D76D3088}" destId="{1C353D1F-7C12-4B8B-9728-7E3DB5C78D7B}" srcOrd="0" destOrd="0" presId="urn:microsoft.com/office/officeart/2018/2/layout/IconVerticalSolidList"/>
    <dgm:cxn modelId="{FFFC71B5-7607-4B5E-90A8-0B9E8431DE5D}" type="presOf" srcId="{52A353D9-0504-4E23-BAEB-995E1E57FB2F}" destId="{11779225-78C8-4709-9729-922CE28C8D1D}" srcOrd="0" destOrd="0" presId="urn:microsoft.com/office/officeart/2018/2/layout/IconVerticalSolidList"/>
    <dgm:cxn modelId="{A7DC57BD-93C3-4AFB-9DD7-4BCB1BDC3EA4}" srcId="{0D563D6C-71F2-4BDD-9EEE-4DDF8E664CF2}" destId="{52A353D9-0504-4E23-BAEB-995E1E57FB2F}" srcOrd="3" destOrd="0" parTransId="{94B1F364-0355-4229-A454-00CD72CC1C56}" sibTransId="{026ABF26-85FF-49F1-953C-FDA5133DE03C}"/>
    <dgm:cxn modelId="{A383EFCD-9899-4BA3-92FA-C6FDB9BAA78F}" srcId="{0D563D6C-71F2-4BDD-9EEE-4DDF8E664CF2}" destId="{CA84115D-7812-4567-911A-EE04D76D3088}" srcOrd="0" destOrd="0" parTransId="{C5CDC714-D355-4F62-8B1E-417D447D10F5}" sibTransId="{04CF37E6-64D0-4E23-8345-0FDD87A75420}"/>
    <dgm:cxn modelId="{05E80BE6-5366-47BA-A05F-EC7FD1A305FD}" type="presOf" srcId="{906058FE-54F7-4A07-BDB4-90B4D3A3B444}" destId="{4C28C132-2823-4AFA-AAC8-0D1DBAEDCC2F}" srcOrd="0" destOrd="0" presId="urn:microsoft.com/office/officeart/2018/2/layout/IconVerticalSolidList"/>
    <dgm:cxn modelId="{E417E272-4285-4D42-B4A3-43D6D983A033}" type="presParOf" srcId="{148490B7-32CE-493A-8E25-B829D9950F28}" destId="{B9624992-F921-497F-AD24-75E2A1841BEE}" srcOrd="0" destOrd="0" presId="urn:microsoft.com/office/officeart/2018/2/layout/IconVerticalSolidList"/>
    <dgm:cxn modelId="{7035191E-F753-4530-8CCA-7831433B5247}" type="presParOf" srcId="{B9624992-F921-497F-AD24-75E2A1841BEE}" destId="{78AC8678-38D6-472A-9B67-51942E40A1D1}" srcOrd="0" destOrd="0" presId="urn:microsoft.com/office/officeart/2018/2/layout/IconVerticalSolidList"/>
    <dgm:cxn modelId="{1FC8E03E-C3D7-4C60-A7FF-47A8C3283482}" type="presParOf" srcId="{B9624992-F921-497F-AD24-75E2A1841BEE}" destId="{AE6C8D8F-B27C-461A-8E24-088E991CEFC3}" srcOrd="1" destOrd="0" presId="urn:microsoft.com/office/officeart/2018/2/layout/IconVerticalSolidList"/>
    <dgm:cxn modelId="{6E06A1C0-52FC-4C6B-B1B4-4B1EFE81CE6B}" type="presParOf" srcId="{B9624992-F921-497F-AD24-75E2A1841BEE}" destId="{35586654-D5F4-4B5A-88E2-3EC0BA08E88C}" srcOrd="2" destOrd="0" presId="urn:microsoft.com/office/officeart/2018/2/layout/IconVerticalSolidList"/>
    <dgm:cxn modelId="{72E0C9B4-F43F-4912-B5CA-832BAC29AD03}" type="presParOf" srcId="{B9624992-F921-497F-AD24-75E2A1841BEE}" destId="{1C353D1F-7C12-4B8B-9728-7E3DB5C78D7B}" srcOrd="3" destOrd="0" presId="urn:microsoft.com/office/officeart/2018/2/layout/IconVerticalSolidList"/>
    <dgm:cxn modelId="{E399D24D-1511-4091-9C56-A5400C90732A}" type="presParOf" srcId="{148490B7-32CE-493A-8E25-B829D9950F28}" destId="{583000E1-F42F-4AAB-990C-3587D614BB0B}" srcOrd="1" destOrd="0" presId="urn:microsoft.com/office/officeart/2018/2/layout/IconVerticalSolidList"/>
    <dgm:cxn modelId="{B45B0118-23EF-4C63-89D8-ABA1F0294472}" type="presParOf" srcId="{148490B7-32CE-493A-8E25-B829D9950F28}" destId="{9F48F4FE-1D80-418D-8036-BA71FFA9D8BA}" srcOrd="2" destOrd="0" presId="urn:microsoft.com/office/officeart/2018/2/layout/IconVerticalSolidList"/>
    <dgm:cxn modelId="{9EFE9F19-5D24-4A85-AF61-CE7D1CFDCF03}" type="presParOf" srcId="{9F48F4FE-1D80-418D-8036-BA71FFA9D8BA}" destId="{9DE21D4D-EFB4-4E3C-B8FF-AA5BBAB48D50}" srcOrd="0" destOrd="0" presId="urn:microsoft.com/office/officeart/2018/2/layout/IconVerticalSolidList"/>
    <dgm:cxn modelId="{EB92A84F-1B94-45B4-A37B-BB95C999E52F}" type="presParOf" srcId="{9F48F4FE-1D80-418D-8036-BA71FFA9D8BA}" destId="{56EDB317-82DC-4431-B009-E66643BB8E28}" srcOrd="1" destOrd="0" presId="urn:microsoft.com/office/officeart/2018/2/layout/IconVerticalSolidList"/>
    <dgm:cxn modelId="{6AFA4571-677D-4F15-93EE-9BB2E4D6AB72}" type="presParOf" srcId="{9F48F4FE-1D80-418D-8036-BA71FFA9D8BA}" destId="{CBBBC2EB-A4F1-433A-92A6-9BF103C99F77}" srcOrd="2" destOrd="0" presId="urn:microsoft.com/office/officeart/2018/2/layout/IconVerticalSolidList"/>
    <dgm:cxn modelId="{44008492-04E1-47EF-A606-871D190FB904}" type="presParOf" srcId="{9F48F4FE-1D80-418D-8036-BA71FFA9D8BA}" destId="{4C28C132-2823-4AFA-AAC8-0D1DBAEDCC2F}" srcOrd="3" destOrd="0" presId="urn:microsoft.com/office/officeart/2018/2/layout/IconVerticalSolidList"/>
    <dgm:cxn modelId="{A1ABDAEB-247D-450A-AA59-E8C4F7F54742}" type="presParOf" srcId="{148490B7-32CE-493A-8E25-B829D9950F28}" destId="{825E9608-0ACF-4239-A509-660281DEF0D7}" srcOrd="3" destOrd="0" presId="urn:microsoft.com/office/officeart/2018/2/layout/IconVerticalSolidList"/>
    <dgm:cxn modelId="{9DA99583-DE07-4C15-9160-BD8F096C699C}" type="presParOf" srcId="{148490B7-32CE-493A-8E25-B829D9950F28}" destId="{E7A19400-F3B7-429D-8363-2001116598F0}" srcOrd="4" destOrd="0" presId="urn:microsoft.com/office/officeart/2018/2/layout/IconVerticalSolidList"/>
    <dgm:cxn modelId="{B6B0BD95-8CF0-437A-AA9C-5DD1D61101D3}" type="presParOf" srcId="{E7A19400-F3B7-429D-8363-2001116598F0}" destId="{5A8B2B55-7A98-4484-9398-3E5F8430CB63}" srcOrd="0" destOrd="0" presId="urn:microsoft.com/office/officeart/2018/2/layout/IconVerticalSolidList"/>
    <dgm:cxn modelId="{FA5DD5D1-DF22-42A5-92FA-13F29A84E698}" type="presParOf" srcId="{E7A19400-F3B7-429D-8363-2001116598F0}" destId="{C0226A95-E52D-438B-A2B1-9DC94AE905E6}" srcOrd="1" destOrd="0" presId="urn:microsoft.com/office/officeart/2018/2/layout/IconVerticalSolidList"/>
    <dgm:cxn modelId="{3C0EF718-F10B-48CF-9F7D-FDB90770DD07}" type="presParOf" srcId="{E7A19400-F3B7-429D-8363-2001116598F0}" destId="{6F3D74D4-21CF-4E07-BA06-B6F2D26BC829}" srcOrd="2" destOrd="0" presId="urn:microsoft.com/office/officeart/2018/2/layout/IconVerticalSolidList"/>
    <dgm:cxn modelId="{E5D99E33-91F6-4C4C-95AA-EBC3828F35A0}" type="presParOf" srcId="{E7A19400-F3B7-429D-8363-2001116598F0}" destId="{7D68ED54-1E5A-4603-8E43-E82C6828886E}" srcOrd="3" destOrd="0" presId="urn:microsoft.com/office/officeart/2018/2/layout/IconVerticalSolidList"/>
    <dgm:cxn modelId="{64FCAF8B-B594-490E-AF14-11E76497B22D}" type="presParOf" srcId="{148490B7-32CE-493A-8E25-B829D9950F28}" destId="{DFCB4D9B-8E0C-4FB5-B041-C4475CB1F2DB}" srcOrd="5" destOrd="0" presId="urn:microsoft.com/office/officeart/2018/2/layout/IconVerticalSolidList"/>
    <dgm:cxn modelId="{C5DFAC76-05A1-4E2E-AA1F-0647C5F3E38E}" type="presParOf" srcId="{148490B7-32CE-493A-8E25-B829D9950F28}" destId="{0AA91D49-89A0-437C-B512-5F4D21894E24}" srcOrd="6" destOrd="0" presId="urn:microsoft.com/office/officeart/2018/2/layout/IconVerticalSolidList"/>
    <dgm:cxn modelId="{7BA0D786-022B-497A-8143-98314823C7C0}" type="presParOf" srcId="{0AA91D49-89A0-437C-B512-5F4D21894E24}" destId="{BB918683-2BF4-4159-B68A-9559CF506B29}" srcOrd="0" destOrd="0" presId="urn:microsoft.com/office/officeart/2018/2/layout/IconVerticalSolidList"/>
    <dgm:cxn modelId="{6A67D94B-F74C-447F-A6EF-5D8779C8D578}" type="presParOf" srcId="{0AA91D49-89A0-437C-B512-5F4D21894E24}" destId="{EC119B4B-2C7A-480A-8EEE-E20A0A73B01D}" srcOrd="1" destOrd="0" presId="urn:microsoft.com/office/officeart/2018/2/layout/IconVerticalSolidList"/>
    <dgm:cxn modelId="{38070ED6-DC93-4993-8BEA-327235F2FD90}" type="presParOf" srcId="{0AA91D49-89A0-437C-B512-5F4D21894E24}" destId="{D17F0607-F7EC-493A-AAC6-950D338244B8}" srcOrd="2" destOrd="0" presId="urn:microsoft.com/office/officeart/2018/2/layout/IconVerticalSolidList"/>
    <dgm:cxn modelId="{60196F6D-9E68-481B-A61A-B07F1CF6F3FA}" type="presParOf" srcId="{0AA91D49-89A0-437C-B512-5F4D21894E24}" destId="{11779225-78C8-4709-9729-922CE28C8D1D}" srcOrd="3" destOrd="0" presId="urn:microsoft.com/office/officeart/2018/2/layout/IconVerticalSolidList"/>
    <dgm:cxn modelId="{F30B8EF9-646C-49AD-B580-6972D2398C09}" type="presParOf" srcId="{148490B7-32CE-493A-8E25-B829D9950F28}" destId="{CB1CD7E0-25F1-45DB-817E-4559C06A33A4}" srcOrd="7" destOrd="0" presId="urn:microsoft.com/office/officeart/2018/2/layout/IconVerticalSolidList"/>
    <dgm:cxn modelId="{CFD76F79-F51E-446E-98EB-CF6B778928BA}" type="presParOf" srcId="{148490B7-32CE-493A-8E25-B829D9950F28}" destId="{8579D13A-EF6A-4A73-A268-6FE78F57C170}" srcOrd="8" destOrd="0" presId="urn:microsoft.com/office/officeart/2018/2/layout/IconVerticalSolidList"/>
    <dgm:cxn modelId="{9F907324-BF5A-4CD0-A0AE-16AECA91172B}" type="presParOf" srcId="{8579D13A-EF6A-4A73-A268-6FE78F57C170}" destId="{99D670E7-A706-40A7-919B-D240590017ED}" srcOrd="0" destOrd="0" presId="urn:microsoft.com/office/officeart/2018/2/layout/IconVerticalSolidList"/>
    <dgm:cxn modelId="{7EAB7750-593A-4E07-B71F-425F40FE8A55}" type="presParOf" srcId="{8579D13A-EF6A-4A73-A268-6FE78F57C170}" destId="{4FA67D86-3BDF-40DD-9EAD-250995AB6016}" srcOrd="1" destOrd="0" presId="urn:microsoft.com/office/officeart/2018/2/layout/IconVerticalSolidList"/>
    <dgm:cxn modelId="{97D0FA12-AA52-4F8A-81B8-252F7E57D1BC}" type="presParOf" srcId="{8579D13A-EF6A-4A73-A268-6FE78F57C170}" destId="{85483131-4D5B-4A9D-858A-91DE5770671A}" srcOrd="2" destOrd="0" presId="urn:microsoft.com/office/officeart/2018/2/layout/IconVerticalSolidList"/>
    <dgm:cxn modelId="{4CDD9878-EE09-446C-8F79-DC1AE3FD5BEE}" type="presParOf" srcId="{8579D13A-EF6A-4A73-A268-6FE78F57C170}" destId="{86CDA9C9-84ED-4FDC-8E6E-714948AF136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5F1970-9DDC-49DF-8797-07198C5053D9}" type="doc">
      <dgm:prSet loTypeId="urn:microsoft.com/office/officeart/2018/2/layout/IconVerticalSolidList" loCatId="icon" qsTypeId="urn:microsoft.com/office/officeart/2005/8/quickstyle/simple1" qsCatId="simple" csTypeId="urn:microsoft.com/office/officeart/2005/8/colors/accent3_4" csCatId="accent3" phldr="1"/>
      <dgm:spPr/>
      <dgm:t>
        <a:bodyPr/>
        <a:lstStyle/>
        <a:p>
          <a:endParaRPr lang="en-US"/>
        </a:p>
      </dgm:t>
    </dgm:pt>
    <dgm:pt modelId="{3EE1345E-F128-4AF7-9162-30EBD2C8F730}">
      <dgm:prSet custT="1"/>
      <dgm:spPr/>
      <dgm:t>
        <a:bodyPr/>
        <a:lstStyle/>
        <a:p>
          <a:pPr>
            <a:lnSpc>
              <a:spcPct val="100000"/>
            </a:lnSpc>
          </a:pPr>
          <a:r>
            <a:rPr lang="en-US" sz="1600" b="1" dirty="0"/>
            <a:t>Research approach and design</a:t>
          </a:r>
          <a:endParaRPr lang="en-US" sz="1600" dirty="0"/>
        </a:p>
      </dgm:t>
    </dgm:pt>
    <dgm:pt modelId="{08FE8E8C-BA65-4B85-9578-FBD1FBE31AF5}" type="parTrans" cxnId="{3B8B2368-2281-4F0E-8095-9F73C2C255BC}">
      <dgm:prSet/>
      <dgm:spPr/>
      <dgm:t>
        <a:bodyPr/>
        <a:lstStyle/>
        <a:p>
          <a:endParaRPr lang="en-US" sz="1600"/>
        </a:p>
      </dgm:t>
    </dgm:pt>
    <dgm:pt modelId="{579D35D5-78B0-4AE3-A102-0A39A7E15C75}" type="sibTrans" cxnId="{3B8B2368-2281-4F0E-8095-9F73C2C255BC}">
      <dgm:prSet/>
      <dgm:spPr/>
      <dgm:t>
        <a:bodyPr/>
        <a:lstStyle/>
        <a:p>
          <a:endParaRPr lang="en-US" sz="1600"/>
        </a:p>
      </dgm:t>
    </dgm:pt>
    <dgm:pt modelId="{F9C15202-4686-4AC3-BE07-AB6A122A1F0B}">
      <dgm:prSet custT="1"/>
      <dgm:spPr/>
      <dgm:t>
        <a:bodyPr/>
        <a:lstStyle/>
        <a:p>
          <a:pPr algn="just">
            <a:lnSpc>
              <a:spcPct val="100000"/>
            </a:lnSpc>
          </a:pPr>
          <a:r>
            <a:rPr lang="en-GB" sz="1600" dirty="0"/>
            <a:t>The mixed methods research approach, specifically the concurrent mixed design was adopted for the study (</a:t>
          </a:r>
          <a:r>
            <a:rPr lang="en-GB" sz="1600" dirty="0" err="1"/>
            <a:t>Fouché</a:t>
          </a:r>
          <a:r>
            <a:rPr lang="en-GB" sz="1600" dirty="0"/>
            <a:t> &amp; Strydom, 2021:424)</a:t>
          </a:r>
          <a:endParaRPr lang="en-US" sz="1600" b="0" dirty="0"/>
        </a:p>
      </dgm:t>
    </dgm:pt>
    <dgm:pt modelId="{D7F054B2-91D3-4118-AF4E-DE01A73CCF57}" type="parTrans" cxnId="{4207F1D0-CA7F-4355-9755-47138015B477}">
      <dgm:prSet/>
      <dgm:spPr/>
      <dgm:t>
        <a:bodyPr/>
        <a:lstStyle/>
        <a:p>
          <a:endParaRPr lang="en-US" sz="1600"/>
        </a:p>
      </dgm:t>
    </dgm:pt>
    <dgm:pt modelId="{E5F16694-346C-40C1-A9E0-A424BC3D16F3}" type="sibTrans" cxnId="{4207F1D0-CA7F-4355-9755-47138015B477}">
      <dgm:prSet/>
      <dgm:spPr/>
      <dgm:t>
        <a:bodyPr/>
        <a:lstStyle/>
        <a:p>
          <a:endParaRPr lang="en-US" sz="1600"/>
        </a:p>
      </dgm:t>
    </dgm:pt>
    <dgm:pt modelId="{CF3C3893-C291-4102-859C-FD7713F3474E}">
      <dgm:prSet custT="1"/>
      <dgm:spPr/>
      <dgm:t>
        <a:bodyPr/>
        <a:lstStyle/>
        <a:p>
          <a:pPr>
            <a:lnSpc>
              <a:spcPct val="100000"/>
            </a:lnSpc>
          </a:pPr>
          <a:r>
            <a:rPr lang="en-US" sz="1600" b="1" dirty="0"/>
            <a:t>Population, sample and sampling procedure</a:t>
          </a:r>
          <a:endParaRPr lang="en-US" sz="1600" dirty="0"/>
        </a:p>
      </dgm:t>
    </dgm:pt>
    <dgm:pt modelId="{DED277E2-A8E7-4DB5-8799-78A3A72BCAD7}" type="parTrans" cxnId="{6B7ABC6C-DC71-4CCF-915C-439C6BF79C04}">
      <dgm:prSet/>
      <dgm:spPr/>
      <dgm:t>
        <a:bodyPr/>
        <a:lstStyle/>
        <a:p>
          <a:endParaRPr lang="en-US" sz="1600"/>
        </a:p>
      </dgm:t>
    </dgm:pt>
    <dgm:pt modelId="{9BDB5715-0707-4CF7-AD37-2D26E614F7DA}" type="sibTrans" cxnId="{6B7ABC6C-DC71-4CCF-915C-439C6BF79C04}">
      <dgm:prSet/>
      <dgm:spPr/>
      <dgm:t>
        <a:bodyPr/>
        <a:lstStyle/>
        <a:p>
          <a:endParaRPr lang="en-US" sz="1600"/>
        </a:p>
      </dgm:t>
    </dgm:pt>
    <dgm:pt modelId="{D7F2E7A6-3502-4405-BCFB-82252A308172}">
      <dgm:prSet custT="1"/>
      <dgm:spPr/>
      <dgm:t>
        <a:bodyPr/>
        <a:lstStyle/>
        <a:p>
          <a:pPr algn="just">
            <a:lnSpc>
              <a:spcPct val="100000"/>
            </a:lnSpc>
          </a:pPr>
          <a:r>
            <a:rPr lang="en-US" sz="1600" b="0" dirty="0"/>
            <a:t>The population of this specific phase of the study consisted of  60 service providers (with &lt;3 years experience) recruited purposively from outpatient treatment </a:t>
          </a:r>
          <a:r>
            <a:rPr lang="en-US" sz="1600" b="0" dirty="0" err="1"/>
            <a:t>centres</a:t>
          </a:r>
          <a:r>
            <a:rPr lang="en-US" sz="1600" b="0" dirty="0"/>
            <a:t> in GP,LP and MP. </a:t>
          </a:r>
        </a:p>
      </dgm:t>
    </dgm:pt>
    <dgm:pt modelId="{F8DE976B-7548-4062-85D2-A2EF3FB28C34}" type="parTrans" cxnId="{95A2869A-EF9C-4F72-A2BF-A2091E74F210}">
      <dgm:prSet/>
      <dgm:spPr/>
      <dgm:t>
        <a:bodyPr/>
        <a:lstStyle/>
        <a:p>
          <a:endParaRPr lang="en-US" sz="1600"/>
        </a:p>
      </dgm:t>
    </dgm:pt>
    <dgm:pt modelId="{5F8FCA66-CE46-42C1-83D8-1B9AC5D5682B}" type="sibTrans" cxnId="{95A2869A-EF9C-4F72-A2BF-A2091E74F210}">
      <dgm:prSet/>
      <dgm:spPr/>
      <dgm:t>
        <a:bodyPr/>
        <a:lstStyle/>
        <a:p>
          <a:endParaRPr lang="en-US" sz="1600"/>
        </a:p>
      </dgm:t>
    </dgm:pt>
    <dgm:pt modelId="{023A7FD9-BF79-4376-9F89-00662F2A3542}">
      <dgm:prSet custT="1"/>
      <dgm:spPr/>
      <dgm:t>
        <a:bodyPr/>
        <a:lstStyle/>
        <a:p>
          <a:pPr>
            <a:lnSpc>
              <a:spcPct val="100000"/>
            </a:lnSpc>
          </a:pPr>
          <a:r>
            <a:rPr lang="en-US" sz="1600" b="1" dirty="0"/>
            <a:t>Data Collection</a:t>
          </a:r>
          <a:endParaRPr lang="en-US" sz="1600" dirty="0"/>
        </a:p>
      </dgm:t>
    </dgm:pt>
    <dgm:pt modelId="{5259BDCD-AECB-4ABA-855A-C9563C076FB1}" type="parTrans" cxnId="{CF6CFF25-4C8D-4E82-8CFE-7F08E667EAF0}">
      <dgm:prSet/>
      <dgm:spPr/>
      <dgm:t>
        <a:bodyPr/>
        <a:lstStyle/>
        <a:p>
          <a:endParaRPr lang="en-US" sz="1600"/>
        </a:p>
      </dgm:t>
    </dgm:pt>
    <dgm:pt modelId="{9AFC0B16-8A0A-49B3-829F-E70D734BE730}" type="sibTrans" cxnId="{CF6CFF25-4C8D-4E82-8CFE-7F08E667EAF0}">
      <dgm:prSet/>
      <dgm:spPr/>
      <dgm:t>
        <a:bodyPr/>
        <a:lstStyle/>
        <a:p>
          <a:endParaRPr lang="en-US" sz="1600"/>
        </a:p>
      </dgm:t>
    </dgm:pt>
    <dgm:pt modelId="{6D0FE667-C366-410F-96A6-005BF5366122}">
      <dgm:prSet custT="1"/>
      <dgm:spPr/>
      <dgm:t>
        <a:bodyPr/>
        <a:lstStyle/>
        <a:p>
          <a:pPr algn="just">
            <a:lnSpc>
              <a:spcPct val="100000"/>
            </a:lnSpc>
          </a:pPr>
          <a:r>
            <a:rPr lang="en-GB" sz="1600" dirty="0"/>
            <a:t>Data from the service providers was collected through a non-standardised Qualtrics</a:t>
          </a:r>
          <a:r>
            <a:rPr lang="en-GB" sz="1600" baseline="30000" dirty="0"/>
            <a:t>XM</a:t>
          </a:r>
          <a:r>
            <a:rPr lang="en-GB" sz="1600" dirty="0"/>
            <a:t> web-based survey which included open-ended questions and close-ended questions (Roestenburg,2021:211)</a:t>
          </a:r>
          <a:endParaRPr lang="en-US" sz="1600" b="0" dirty="0"/>
        </a:p>
      </dgm:t>
    </dgm:pt>
    <dgm:pt modelId="{99ADCA1D-A51B-4269-BC88-C17B153E2AF2}" type="parTrans" cxnId="{1635117E-61DF-46D6-8F46-2EE6D1444574}">
      <dgm:prSet/>
      <dgm:spPr/>
      <dgm:t>
        <a:bodyPr/>
        <a:lstStyle/>
        <a:p>
          <a:endParaRPr lang="en-US" sz="1600"/>
        </a:p>
      </dgm:t>
    </dgm:pt>
    <dgm:pt modelId="{CABB9EA5-3196-453C-A9D9-3B01FF246C4E}" type="sibTrans" cxnId="{1635117E-61DF-46D6-8F46-2EE6D1444574}">
      <dgm:prSet/>
      <dgm:spPr/>
      <dgm:t>
        <a:bodyPr/>
        <a:lstStyle/>
        <a:p>
          <a:endParaRPr lang="en-US" sz="1600"/>
        </a:p>
      </dgm:t>
    </dgm:pt>
    <dgm:pt modelId="{9C8BB132-C150-42EF-85D3-A967CA17357E}">
      <dgm:prSet custT="1"/>
      <dgm:spPr/>
      <dgm:t>
        <a:bodyPr/>
        <a:lstStyle/>
        <a:p>
          <a:pPr>
            <a:lnSpc>
              <a:spcPct val="100000"/>
            </a:lnSpc>
          </a:pPr>
          <a:r>
            <a:rPr lang="en-US" sz="1600" b="1" dirty="0"/>
            <a:t>Data analysis</a:t>
          </a:r>
          <a:endParaRPr lang="en-US" sz="1600" dirty="0"/>
        </a:p>
      </dgm:t>
    </dgm:pt>
    <dgm:pt modelId="{4B919EAC-F686-46AD-81D8-B505F18FC88A}" type="parTrans" cxnId="{79EC6AA7-9E36-433B-983D-4DE76CAEDD39}">
      <dgm:prSet/>
      <dgm:spPr/>
      <dgm:t>
        <a:bodyPr/>
        <a:lstStyle/>
        <a:p>
          <a:endParaRPr lang="en-US" sz="1600"/>
        </a:p>
      </dgm:t>
    </dgm:pt>
    <dgm:pt modelId="{7B8E3481-5FEB-4E20-8267-69B37965D716}" type="sibTrans" cxnId="{79EC6AA7-9E36-433B-983D-4DE76CAEDD39}">
      <dgm:prSet/>
      <dgm:spPr/>
      <dgm:t>
        <a:bodyPr/>
        <a:lstStyle/>
        <a:p>
          <a:endParaRPr lang="en-US" sz="1600"/>
        </a:p>
      </dgm:t>
    </dgm:pt>
    <dgm:pt modelId="{CF7E3635-7BF3-4E5D-AEA5-271C0B41FD83}">
      <dgm:prSet custT="1"/>
      <dgm:spPr/>
      <dgm:t>
        <a:bodyPr/>
        <a:lstStyle/>
        <a:p>
          <a:pPr>
            <a:lnSpc>
              <a:spcPct val="100000"/>
            </a:lnSpc>
          </a:pPr>
          <a:r>
            <a:rPr lang="en-US" sz="1600" b="0" dirty="0"/>
            <a:t>Thematic analysis was used to </a:t>
          </a:r>
          <a:r>
            <a:rPr lang="en-US" sz="1600" b="0" dirty="0" err="1"/>
            <a:t>analyse</a:t>
          </a:r>
          <a:r>
            <a:rPr lang="en-US" sz="1600" b="0" dirty="0"/>
            <a:t> the data collected from the semi-structured interviews after vigorous transcription, and several themes emerged as alluded to in the findings</a:t>
          </a:r>
        </a:p>
      </dgm:t>
    </dgm:pt>
    <dgm:pt modelId="{64AD6EAD-FDC5-4498-92C7-9E479DDA5D63}" type="parTrans" cxnId="{C5A99694-44F4-48D5-8F81-FF476CBC37CD}">
      <dgm:prSet/>
      <dgm:spPr/>
      <dgm:t>
        <a:bodyPr/>
        <a:lstStyle/>
        <a:p>
          <a:endParaRPr lang="en-US" sz="1600"/>
        </a:p>
      </dgm:t>
    </dgm:pt>
    <dgm:pt modelId="{C4AF09B5-1331-4954-B748-18DADCF91AF7}" type="sibTrans" cxnId="{C5A99694-44F4-48D5-8F81-FF476CBC37CD}">
      <dgm:prSet/>
      <dgm:spPr/>
      <dgm:t>
        <a:bodyPr/>
        <a:lstStyle/>
        <a:p>
          <a:endParaRPr lang="en-US" sz="1600"/>
        </a:p>
      </dgm:t>
    </dgm:pt>
    <dgm:pt modelId="{A8253AC9-6028-4E8F-B8B0-FD2C643DE8AC}" type="pres">
      <dgm:prSet presAssocID="{A05F1970-9DDC-49DF-8797-07198C5053D9}" presName="root" presStyleCnt="0">
        <dgm:presLayoutVars>
          <dgm:dir/>
          <dgm:resizeHandles val="exact"/>
        </dgm:presLayoutVars>
      </dgm:prSet>
      <dgm:spPr/>
    </dgm:pt>
    <dgm:pt modelId="{25AD87CB-64C5-4436-B40B-262C7BD7B241}" type="pres">
      <dgm:prSet presAssocID="{3EE1345E-F128-4AF7-9162-30EBD2C8F730}" presName="compNode" presStyleCnt="0"/>
      <dgm:spPr/>
    </dgm:pt>
    <dgm:pt modelId="{F89C357A-43DA-445B-BACF-B02CF9FB1E2B}" type="pres">
      <dgm:prSet presAssocID="{3EE1345E-F128-4AF7-9162-30EBD2C8F730}" presName="bgRect" presStyleLbl="bgShp" presStyleIdx="0" presStyleCnt="4" custScaleY="94664" custLinFactNeighborX="4288" custLinFactNeighborY="992"/>
      <dgm:spPr/>
    </dgm:pt>
    <dgm:pt modelId="{074F7C35-D6B7-419B-9342-7BB1CFE4231D}" type="pres">
      <dgm:prSet presAssocID="{3EE1345E-F128-4AF7-9162-30EBD2C8F73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erson with Idea"/>
        </a:ext>
      </dgm:extLst>
    </dgm:pt>
    <dgm:pt modelId="{F364C232-FA42-46A2-989B-2BEC41FE4B87}" type="pres">
      <dgm:prSet presAssocID="{3EE1345E-F128-4AF7-9162-30EBD2C8F730}" presName="spaceRect" presStyleCnt="0"/>
      <dgm:spPr/>
    </dgm:pt>
    <dgm:pt modelId="{89BDD389-5D2D-4E2A-8D84-DC372A87F8AD}" type="pres">
      <dgm:prSet presAssocID="{3EE1345E-F128-4AF7-9162-30EBD2C8F730}" presName="parTx" presStyleLbl="revTx" presStyleIdx="0" presStyleCnt="8">
        <dgm:presLayoutVars>
          <dgm:chMax val="0"/>
          <dgm:chPref val="0"/>
        </dgm:presLayoutVars>
      </dgm:prSet>
      <dgm:spPr/>
    </dgm:pt>
    <dgm:pt modelId="{9664EB72-C5A1-4AFE-A472-5421B03653E4}" type="pres">
      <dgm:prSet presAssocID="{3EE1345E-F128-4AF7-9162-30EBD2C8F730}" presName="desTx" presStyleLbl="revTx" presStyleIdx="1" presStyleCnt="8" custScaleX="117191" custLinFactNeighborX="-10356" custLinFactNeighborY="4515">
        <dgm:presLayoutVars/>
      </dgm:prSet>
      <dgm:spPr/>
    </dgm:pt>
    <dgm:pt modelId="{218C5B5A-BA49-4C9C-A0EC-999D54804967}" type="pres">
      <dgm:prSet presAssocID="{579D35D5-78B0-4AE3-A102-0A39A7E15C75}" presName="sibTrans" presStyleCnt="0"/>
      <dgm:spPr/>
    </dgm:pt>
    <dgm:pt modelId="{EE4DF38F-6BA1-4439-A4D3-D94719F0297B}" type="pres">
      <dgm:prSet presAssocID="{CF3C3893-C291-4102-859C-FD7713F3474E}" presName="compNode" presStyleCnt="0"/>
      <dgm:spPr/>
    </dgm:pt>
    <dgm:pt modelId="{39A547D3-E4C2-4037-8556-7341E670F7F0}" type="pres">
      <dgm:prSet presAssocID="{CF3C3893-C291-4102-859C-FD7713F3474E}" presName="bgRect" presStyleLbl="bgShp" presStyleIdx="1" presStyleCnt="4" custScaleY="117146" custLinFactNeighborX="2719" custLinFactNeighborY="-8311"/>
      <dgm:spPr/>
    </dgm:pt>
    <dgm:pt modelId="{0E6133C4-ADF8-45E0-B8DB-E081550F8272}" type="pres">
      <dgm:prSet presAssocID="{CF3C3893-C291-4102-859C-FD7713F3474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a:ext>
      </dgm:extLst>
    </dgm:pt>
    <dgm:pt modelId="{B98DF2B4-D849-4CF6-9D77-79D10567EB5F}" type="pres">
      <dgm:prSet presAssocID="{CF3C3893-C291-4102-859C-FD7713F3474E}" presName="spaceRect" presStyleCnt="0"/>
      <dgm:spPr/>
    </dgm:pt>
    <dgm:pt modelId="{7B4C6C56-8159-4552-B024-FF46AA9CCB4E}" type="pres">
      <dgm:prSet presAssocID="{CF3C3893-C291-4102-859C-FD7713F3474E}" presName="parTx" presStyleLbl="revTx" presStyleIdx="2" presStyleCnt="8" custScaleX="69745" custLinFactNeighborX="-22853" custLinFactNeighborY="1555">
        <dgm:presLayoutVars>
          <dgm:chMax val="0"/>
          <dgm:chPref val="0"/>
        </dgm:presLayoutVars>
      </dgm:prSet>
      <dgm:spPr/>
    </dgm:pt>
    <dgm:pt modelId="{C30F1034-D1DE-40D7-825C-594956997D0D}" type="pres">
      <dgm:prSet presAssocID="{CF3C3893-C291-4102-859C-FD7713F3474E}" presName="desTx" presStyleLbl="revTx" presStyleIdx="3" presStyleCnt="8" custScaleX="115325" custLinFactNeighborX="19569" custLinFactNeighborY="-3825">
        <dgm:presLayoutVars/>
      </dgm:prSet>
      <dgm:spPr/>
    </dgm:pt>
    <dgm:pt modelId="{605C3635-46EC-41C8-BF1F-F349AD90420A}" type="pres">
      <dgm:prSet presAssocID="{9BDB5715-0707-4CF7-AD37-2D26E614F7DA}" presName="sibTrans" presStyleCnt="0"/>
      <dgm:spPr/>
    </dgm:pt>
    <dgm:pt modelId="{DB53C19E-906C-4601-911E-F11DC6A738EE}" type="pres">
      <dgm:prSet presAssocID="{023A7FD9-BF79-4376-9F89-00662F2A3542}" presName="compNode" presStyleCnt="0"/>
      <dgm:spPr/>
    </dgm:pt>
    <dgm:pt modelId="{70F6CACE-FBDE-4672-96E1-34C0E56EEA21}" type="pres">
      <dgm:prSet presAssocID="{023A7FD9-BF79-4376-9F89-00662F2A3542}" presName="bgRect" presStyleLbl="bgShp" presStyleIdx="2" presStyleCnt="4" custScaleY="144425" custLinFactNeighborX="2719" custLinFactNeighborY="-10914"/>
      <dgm:spPr/>
    </dgm:pt>
    <dgm:pt modelId="{82C7308D-2FFE-40B4-818B-620F741E944F}" type="pres">
      <dgm:prSet presAssocID="{023A7FD9-BF79-4376-9F89-00662F2A3542}" presName="iconRect" presStyleLbl="node1" presStyleIdx="2" presStyleCnt="4" custLinFactNeighborX="12205" custLinFactNeighborY="-4911"/>
      <dgm:spPr>
        <a:blipFill rotWithShape="1">
          <a:blip xmlns:r="http://schemas.openxmlformats.org/officeDocument/2006/relationships" r:embed="rId5"/>
          <a:srcRect/>
          <a:stretch>
            <a:fillRect/>
          </a:stretch>
        </a:blipFill>
      </dgm:spPr>
      <dgm:extLst>
        <a:ext uri="{E40237B7-FDA0-4F09-8148-C483321AD2D9}">
          <dgm14:cNvPr xmlns:dgm14="http://schemas.microsoft.com/office/drawing/2010/diagram" id="0" name="" descr="User Network"/>
        </a:ext>
      </dgm:extLst>
    </dgm:pt>
    <dgm:pt modelId="{74F49A8E-760D-4DDC-9AD3-DF90E1A6ED60}" type="pres">
      <dgm:prSet presAssocID="{023A7FD9-BF79-4376-9F89-00662F2A3542}" presName="spaceRect" presStyleCnt="0"/>
      <dgm:spPr/>
    </dgm:pt>
    <dgm:pt modelId="{3F3A9B3F-C21A-4447-9E26-2646058128E8}" type="pres">
      <dgm:prSet presAssocID="{023A7FD9-BF79-4376-9F89-00662F2A3542}" presName="parTx" presStyleLbl="revTx" presStyleIdx="4" presStyleCnt="8">
        <dgm:presLayoutVars>
          <dgm:chMax val="0"/>
          <dgm:chPref val="0"/>
        </dgm:presLayoutVars>
      </dgm:prSet>
      <dgm:spPr/>
    </dgm:pt>
    <dgm:pt modelId="{0AB745AE-07AD-4EB9-8A9D-2D9BE65B13B4}" type="pres">
      <dgm:prSet presAssocID="{023A7FD9-BF79-4376-9F89-00662F2A3542}" presName="desTx" presStyleLbl="revTx" presStyleIdx="5" presStyleCnt="8" custScaleX="119251" custLinFactNeighborX="-11129" custLinFactNeighborY="2272">
        <dgm:presLayoutVars/>
      </dgm:prSet>
      <dgm:spPr/>
    </dgm:pt>
    <dgm:pt modelId="{91E30886-510B-4C90-971F-E4720BA35A68}" type="pres">
      <dgm:prSet presAssocID="{9AFC0B16-8A0A-49B3-829F-E70D734BE730}" presName="sibTrans" presStyleCnt="0"/>
      <dgm:spPr/>
    </dgm:pt>
    <dgm:pt modelId="{6703359D-E22C-4B6D-BEB9-39F96957EC5E}" type="pres">
      <dgm:prSet presAssocID="{9C8BB132-C150-42EF-85D3-A967CA17357E}" presName="compNode" presStyleCnt="0"/>
      <dgm:spPr/>
    </dgm:pt>
    <dgm:pt modelId="{5D2C7CCC-446B-4752-ADE9-4CE5F1263BC0}" type="pres">
      <dgm:prSet presAssocID="{9C8BB132-C150-42EF-85D3-A967CA17357E}" presName="bgRect" presStyleLbl="bgShp" presStyleIdx="3" presStyleCnt="4" custScaleY="98939" custLinFactNeighborX="4665" custLinFactNeighborY="-16953"/>
      <dgm:spPr/>
    </dgm:pt>
    <dgm:pt modelId="{5CFD7E8A-4903-46D8-9679-34234404AAA6}" type="pres">
      <dgm:prSet presAssocID="{9C8BB132-C150-42EF-85D3-A967CA17357E}" presName="iconRect" presStyleLbl="node1" presStyleIdx="3"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Statistics"/>
        </a:ext>
      </dgm:extLst>
    </dgm:pt>
    <dgm:pt modelId="{518E9536-2C1C-4AF9-A2B9-C6E2D20D2499}" type="pres">
      <dgm:prSet presAssocID="{9C8BB132-C150-42EF-85D3-A967CA17357E}" presName="spaceRect" presStyleCnt="0"/>
      <dgm:spPr/>
    </dgm:pt>
    <dgm:pt modelId="{ABAB03C4-85C9-4926-905A-9FEE6EAF222E}" type="pres">
      <dgm:prSet presAssocID="{9C8BB132-C150-42EF-85D3-A967CA17357E}" presName="parTx" presStyleLbl="revTx" presStyleIdx="6" presStyleCnt="8">
        <dgm:presLayoutVars>
          <dgm:chMax val="0"/>
          <dgm:chPref val="0"/>
        </dgm:presLayoutVars>
      </dgm:prSet>
      <dgm:spPr/>
    </dgm:pt>
    <dgm:pt modelId="{D81F9AF6-723E-4C75-8FDA-E92ACFA8FAD5}" type="pres">
      <dgm:prSet presAssocID="{9C8BB132-C150-42EF-85D3-A967CA17357E}" presName="desTx" presStyleLbl="revTx" presStyleIdx="7" presStyleCnt="8" custScaleX="112414" custLinFactNeighborX="-14555" custLinFactNeighborY="-5520">
        <dgm:presLayoutVars/>
      </dgm:prSet>
      <dgm:spPr/>
    </dgm:pt>
  </dgm:ptLst>
  <dgm:cxnLst>
    <dgm:cxn modelId="{23EA330D-1E29-4BFE-82E7-EE500FE6AA62}" type="presOf" srcId="{6D0FE667-C366-410F-96A6-005BF5366122}" destId="{0AB745AE-07AD-4EB9-8A9D-2D9BE65B13B4}" srcOrd="0" destOrd="0" presId="urn:microsoft.com/office/officeart/2018/2/layout/IconVerticalSolidList"/>
    <dgm:cxn modelId="{08662417-EF40-4F4D-8D7D-A4AF5E456DBF}" type="presOf" srcId="{F9C15202-4686-4AC3-BE07-AB6A122A1F0B}" destId="{9664EB72-C5A1-4AFE-A472-5421B03653E4}" srcOrd="0" destOrd="0" presId="urn:microsoft.com/office/officeart/2018/2/layout/IconVerticalSolidList"/>
    <dgm:cxn modelId="{CF6CFF25-4C8D-4E82-8CFE-7F08E667EAF0}" srcId="{A05F1970-9DDC-49DF-8797-07198C5053D9}" destId="{023A7FD9-BF79-4376-9F89-00662F2A3542}" srcOrd="2" destOrd="0" parTransId="{5259BDCD-AECB-4ABA-855A-C9563C076FB1}" sibTransId="{9AFC0B16-8A0A-49B3-829F-E70D734BE730}"/>
    <dgm:cxn modelId="{464BB75D-A69C-432F-A274-3CE152CDFFDF}" type="presOf" srcId="{023A7FD9-BF79-4376-9F89-00662F2A3542}" destId="{3F3A9B3F-C21A-4447-9E26-2646058128E8}" srcOrd="0" destOrd="0" presId="urn:microsoft.com/office/officeart/2018/2/layout/IconVerticalSolidList"/>
    <dgm:cxn modelId="{3B8B2368-2281-4F0E-8095-9F73C2C255BC}" srcId="{A05F1970-9DDC-49DF-8797-07198C5053D9}" destId="{3EE1345E-F128-4AF7-9162-30EBD2C8F730}" srcOrd="0" destOrd="0" parTransId="{08FE8E8C-BA65-4B85-9578-FBD1FBE31AF5}" sibTransId="{579D35D5-78B0-4AE3-A102-0A39A7E15C75}"/>
    <dgm:cxn modelId="{6B7ABC6C-DC71-4CCF-915C-439C6BF79C04}" srcId="{A05F1970-9DDC-49DF-8797-07198C5053D9}" destId="{CF3C3893-C291-4102-859C-FD7713F3474E}" srcOrd="1" destOrd="0" parTransId="{DED277E2-A8E7-4DB5-8799-78A3A72BCAD7}" sibTransId="{9BDB5715-0707-4CF7-AD37-2D26E614F7DA}"/>
    <dgm:cxn modelId="{B654B472-8A96-4938-B6A9-4AE2F911569B}" type="presOf" srcId="{CF3C3893-C291-4102-859C-FD7713F3474E}" destId="{7B4C6C56-8159-4552-B024-FF46AA9CCB4E}" srcOrd="0" destOrd="0" presId="urn:microsoft.com/office/officeart/2018/2/layout/IconVerticalSolidList"/>
    <dgm:cxn modelId="{1635117E-61DF-46D6-8F46-2EE6D1444574}" srcId="{023A7FD9-BF79-4376-9F89-00662F2A3542}" destId="{6D0FE667-C366-410F-96A6-005BF5366122}" srcOrd="0" destOrd="0" parTransId="{99ADCA1D-A51B-4269-BC88-C17B153E2AF2}" sibTransId="{CABB9EA5-3196-453C-A9D9-3B01FF246C4E}"/>
    <dgm:cxn modelId="{C5A99694-44F4-48D5-8F81-FF476CBC37CD}" srcId="{9C8BB132-C150-42EF-85D3-A967CA17357E}" destId="{CF7E3635-7BF3-4E5D-AEA5-271C0B41FD83}" srcOrd="0" destOrd="0" parTransId="{64AD6EAD-FDC5-4498-92C7-9E479DDA5D63}" sibTransId="{C4AF09B5-1331-4954-B748-18DADCF91AF7}"/>
    <dgm:cxn modelId="{95A2869A-EF9C-4F72-A2BF-A2091E74F210}" srcId="{CF3C3893-C291-4102-859C-FD7713F3474E}" destId="{D7F2E7A6-3502-4405-BCFB-82252A308172}" srcOrd="0" destOrd="0" parTransId="{F8DE976B-7548-4062-85D2-A2EF3FB28C34}" sibTransId="{5F8FCA66-CE46-42C1-83D8-1B9AC5D5682B}"/>
    <dgm:cxn modelId="{79EC6AA7-9E36-433B-983D-4DE76CAEDD39}" srcId="{A05F1970-9DDC-49DF-8797-07198C5053D9}" destId="{9C8BB132-C150-42EF-85D3-A967CA17357E}" srcOrd="3" destOrd="0" parTransId="{4B919EAC-F686-46AD-81D8-B505F18FC88A}" sibTransId="{7B8E3481-5FEB-4E20-8267-69B37965D716}"/>
    <dgm:cxn modelId="{402BFDAE-A378-45C1-8CF0-7DFA01EEF68A}" type="presOf" srcId="{9C8BB132-C150-42EF-85D3-A967CA17357E}" destId="{ABAB03C4-85C9-4926-905A-9FEE6EAF222E}" srcOrd="0" destOrd="0" presId="urn:microsoft.com/office/officeart/2018/2/layout/IconVerticalSolidList"/>
    <dgm:cxn modelId="{A98AC0B0-4B89-450E-B7F1-6C73F0B2F79B}" type="presOf" srcId="{CF7E3635-7BF3-4E5D-AEA5-271C0B41FD83}" destId="{D81F9AF6-723E-4C75-8FDA-E92ACFA8FAD5}" srcOrd="0" destOrd="0" presId="urn:microsoft.com/office/officeart/2018/2/layout/IconVerticalSolidList"/>
    <dgm:cxn modelId="{688F0CC1-FA6B-436B-A317-2DE5C9218FEB}" type="presOf" srcId="{D7F2E7A6-3502-4405-BCFB-82252A308172}" destId="{C30F1034-D1DE-40D7-825C-594956997D0D}" srcOrd="0" destOrd="0" presId="urn:microsoft.com/office/officeart/2018/2/layout/IconVerticalSolidList"/>
    <dgm:cxn modelId="{4207F1D0-CA7F-4355-9755-47138015B477}" srcId="{3EE1345E-F128-4AF7-9162-30EBD2C8F730}" destId="{F9C15202-4686-4AC3-BE07-AB6A122A1F0B}" srcOrd="0" destOrd="0" parTransId="{D7F054B2-91D3-4118-AF4E-DE01A73CCF57}" sibTransId="{E5F16694-346C-40C1-A9E0-A424BC3D16F3}"/>
    <dgm:cxn modelId="{09C572D1-E4DC-415F-B7CD-CC4483887FF8}" type="presOf" srcId="{A05F1970-9DDC-49DF-8797-07198C5053D9}" destId="{A8253AC9-6028-4E8F-B8B0-FD2C643DE8AC}" srcOrd="0" destOrd="0" presId="urn:microsoft.com/office/officeart/2018/2/layout/IconVerticalSolidList"/>
    <dgm:cxn modelId="{6D8D3FEF-89FE-40B0-87AE-9DC2A1B06ADC}" type="presOf" srcId="{3EE1345E-F128-4AF7-9162-30EBD2C8F730}" destId="{89BDD389-5D2D-4E2A-8D84-DC372A87F8AD}" srcOrd="0" destOrd="0" presId="urn:microsoft.com/office/officeart/2018/2/layout/IconVerticalSolidList"/>
    <dgm:cxn modelId="{2B1860D1-132C-4E04-9AE8-C34C59D41229}" type="presParOf" srcId="{A8253AC9-6028-4E8F-B8B0-FD2C643DE8AC}" destId="{25AD87CB-64C5-4436-B40B-262C7BD7B241}" srcOrd="0" destOrd="0" presId="urn:microsoft.com/office/officeart/2018/2/layout/IconVerticalSolidList"/>
    <dgm:cxn modelId="{E443E1AB-CFCD-4294-A8E3-5271152E5E0D}" type="presParOf" srcId="{25AD87CB-64C5-4436-B40B-262C7BD7B241}" destId="{F89C357A-43DA-445B-BACF-B02CF9FB1E2B}" srcOrd="0" destOrd="0" presId="urn:microsoft.com/office/officeart/2018/2/layout/IconVerticalSolidList"/>
    <dgm:cxn modelId="{4B1D654C-72BF-4B50-AB64-231C606EB44E}" type="presParOf" srcId="{25AD87CB-64C5-4436-B40B-262C7BD7B241}" destId="{074F7C35-D6B7-419B-9342-7BB1CFE4231D}" srcOrd="1" destOrd="0" presId="urn:microsoft.com/office/officeart/2018/2/layout/IconVerticalSolidList"/>
    <dgm:cxn modelId="{75983C28-8349-48DA-8211-79FAC3D02C3E}" type="presParOf" srcId="{25AD87CB-64C5-4436-B40B-262C7BD7B241}" destId="{F364C232-FA42-46A2-989B-2BEC41FE4B87}" srcOrd="2" destOrd="0" presId="urn:microsoft.com/office/officeart/2018/2/layout/IconVerticalSolidList"/>
    <dgm:cxn modelId="{9D9F1B5E-5B3C-4031-B157-E456294E2875}" type="presParOf" srcId="{25AD87CB-64C5-4436-B40B-262C7BD7B241}" destId="{89BDD389-5D2D-4E2A-8D84-DC372A87F8AD}" srcOrd="3" destOrd="0" presId="urn:microsoft.com/office/officeart/2018/2/layout/IconVerticalSolidList"/>
    <dgm:cxn modelId="{5C5AB024-DC02-49B0-8FD8-C0726A8A30FE}" type="presParOf" srcId="{25AD87CB-64C5-4436-B40B-262C7BD7B241}" destId="{9664EB72-C5A1-4AFE-A472-5421B03653E4}" srcOrd="4" destOrd="0" presId="urn:microsoft.com/office/officeart/2018/2/layout/IconVerticalSolidList"/>
    <dgm:cxn modelId="{84EF4EB1-E895-4BE3-94B6-05EB2AE4D892}" type="presParOf" srcId="{A8253AC9-6028-4E8F-B8B0-FD2C643DE8AC}" destId="{218C5B5A-BA49-4C9C-A0EC-999D54804967}" srcOrd="1" destOrd="0" presId="urn:microsoft.com/office/officeart/2018/2/layout/IconVerticalSolidList"/>
    <dgm:cxn modelId="{3817C187-C6FD-4025-8DCA-7F5C2943904B}" type="presParOf" srcId="{A8253AC9-6028-4E8F-B8B0-FD2C643DE8AC}" destId="{EE4DF38F-6BA1-4439-A4D3-D94719F0297B}" srcOrd="2" destOrd="0" presId="urn:microsoft.com/office/officeart/2018/2/layout/IconVerticalSolidList"/>
    <dgm:cxn modelId="{31C891C0-6B52-402C-9CD4-57EB1E0C7B34}" type="presParOf" srcId="{EE4DF38F-6BA1-4439-A4D3-D94719F0297B}" destId="{39A547D3-E4C2-4037-8556-7341E670F7F0}" srcOrd="0" destOrd="0" presId="urn:microsoft.com/office/officeart/2018/2/layout/IconVerticalSolidList"/>
    <dgm:cxn modelId="{842BF160-CBBD-4CA5-BFBD-9A12E7135057}" type="presParOf" srcId="{EE4DF38F-6BA1-4439-A4D3-D94719F0297B}" destId="{0E6133C4-ADF8-45E0-B8DB-E081550F8272}" srcOrd="1" destOrd="0" presId="urn:microsoft.com/office/officeart/2018/2/layout/IconVerticalSolidList"/>
    <dgm:cxn modelId="{C9727CF8-BD77-4685-9CF9-29D5D7C2127A}" type="presParOf" srcId="{EE4DF38F-6BA1-4439-A4D3-D94719F0297B}" destId="{B98DF2B4-D849-4CF6-9D77-79D10567EB5F}" srcOrd="2" destOrd="0" presId="urn:microsoft.com/office/officeart/2018/2/layout/IconVerticalSolidList"/>
    <dgm:cxn modelId="{ADDC2492-DBD1-4529-801B-AA1FB6074C44}" type="presParOf" srcId="{EE4DF38F-6BA1-4439-A4D3-D94719F0297B}" destId="{7B4C6C56-8159-4552-B024-FF46AA9CCB4E}" srcOrd="3" destOrd="0" presId="urn:microsoft.com/office/officeart/2018/2/layout/IconVerticalSolidList"/>
    <dgm:cxn modelId="{A8911822-2990-4992-81A7-920AB71D163C}" type="presParOf" srcId="{EE4DF38F-6BA1-4439-A4D3-D94719F0297B}" destId="{C30F1034-D1DE-40D7-825C-594956997D0D}" srcOrd="4" destOrd="0" presId="urn:microsoft.com/office/officeart/2018/2/layout/IconVerticalSolidList"/>
    <dgm:cxn modelId="{04CECA7A-262D-462D-AD62-8842B6689C76}" type="presParOf" srcId="{A8253AC9-6028-4E8F-B8B0-FD2C643DE8AC}" destId="{605C3635-46EC-41C8-BF1F-F349AD90420A}" srcOrd="3" destOrd="0" presId="urn:microsoft.com/office/officeart/2018/2/layout/IconVerticalSolidList"/>
    <dgm:cxn modelId="{F6E91F70-D32D-49B9-B42C-87553A92017B}" type="presParOf" srcId="{A8253AC9-6028-4E8F-B8B0-FD2C643DE8AC}" destId="{DB53C19E-906C-4601-911E-F11DC6A738EE}" srcOrd="4" destOrd="0" presId="urn:microsoft.com/office/officeart/2018/2/layout/IconVerticalSolidList"/>
    <dgm:cxn modelId="{808B7959-A7EB-4DB0-B412-DCA4C7018732}" type="presParOf" srcId="{DB53C19E-906C-4601-911E-F11DC6A738EE}" destId="{70F6CACE-FBDE-4672-96E1-34C0E56EEA21}" srcOrd="0" destOrd="0" presId="urn:microsoft.com/office/officeart/2018/2/layout/IconVerticalSolidList"/>
    <dgm:cxn modelId="{86F387B2-20FC-4CD3-935C-BE416F3D363D}" type="presParOf" srcId="{DB53C19E-906C-4601-911E-F11DC6A738EE}" destId="{82C7308D-2FFE-40B4-818B-620F741E944F}" srcOrd="1" destOrd="0" presId="urn:microsoft.com/office/officeart/2018/2/layout/IconVerticalSolidList"/>
    <dgm:cxn modelId="{C0B9435E-F39C-43F3-89F0-9727D9AA2EBA}" type="presParOf" srcId="{DB53C19E-906C-4601-911E-F11DC6A738EE}" destId="{74F49A8E-760D-4DDC-9AD3-DF90E1A6ED60}" srcOrd="2" destOrd="0" presId="urn:microsoft.com/office/officeart/2018/2/layout/IconVerticalSolidList"/>
    <dgm:cxn modelId="{F17292B9-6F6E-4066-BEB5-9761740EF4EC}" type="presParOf" srcId="{DB53C19E-906C-4601-911E-F11DC6A738EE}" destId="{3F3A9B3F-C21A-4447-9E26-2646058128E8}" srcOrd="3" destOrd="0" presId="urn:microsoft.com/office/officeart/2018/2/layout/IconVerticalSolidList"/>
    <dgm:cxn modelId="{CBB5C2A8-FED6-4825-8EDB-AD31A0A243B0}" type="presParOf" srcId="{DB53C19E-906C-4601-911E-F11DC6A738EE}" destId="{0AB745AE-07AD-4EB9-8A9D-2D9BE65B13B4}" srcOrd="4" destOrd="0" presId="urn:microsoft.com/office/officeart/2018/2/layout/IconVerticalSolidList"/>
    <dgm:cxn modelId="{5D6B96D7-BA68-41FF-B3D3-CD2D9DA35FC5}" type="presParOf" srcId="{A8253AC9-6028-4E8F-B8B0-FD2C643DE8AC}" destId="{91E30886-510B-4C90-971F-E4720BA35A68}" srcOrd="5" destOrd="0" presId="urn:microsoft.com/office/officeart/2018/2/layout/IconVerticalSolidList"/>
    <dgm:cxn modelId="{FB3984B5-A1FC-4835-8EA3-94E5EEAEA30C}" type="presParOf" srcId="{A8253AC9-6028-4E8F-B8B0-FD2C643DE8AC}" destId="{6703359D-E22C-4B6D-BEB9-39F96957EC5E}" srcOrd="6" destOrd="0" presId="urn:microsoft.com/office/officeart/2018/2/layout/IconVerticalSolidList"/>
    <dgm:cxn modelId="{6A3DDBE1-64F0-4487-B22B-96372A0E3B61}" type="presParOf" srcId="{6703359D-E22C-4B6D-BEB9-39F96957EC5E}" destId="{5D2C7CCC-446B-4752-ADE9-4CE5F1263BC0}" srcOrd="0" destOrd="0" presId="urn:microsoft.com/office/officeart/2018/2/layout/IconVerticalSolidList"/>
    <dgm:cxn modelId="{A4A5DE03-F5EF-4EAE-9E0F-917B5807E931}" type="presParOf" srcId="{6703359D-E22C-4B6D-BEB9-39F96957EC5E}" destId="{5CFD7E8A-4903-46D8-9679-34234404AAA6}" srcOrd="1" destOrd="0" presId="urn:microsoft.com/office/officeart/2018/2/layout/IconVerticalSolidList"/>
    <dgm:cxn modelId="{8D9C70F3-9567-4836-A58B-45CC639A3622}" type="presParOf" srcId="{6703359D-E22C-4B6D-BEB9-39F96957EC5E}" destId="{518E9536-2C1C-4AF9-A2B9-C6E2D20D2499}" srcOrd="2" destOrd="0" presId="urn:microsoft.com/office/officeart/2018/2/layout/IconVerticalSolidList"/>
    <dgm:cxn modelId="{F2837863-510F-4381-A5B5-0B1E24B7CA7A}" type="presParOf" srcId="{6703359D-E22C-4B6D-BEB9-39F96957EC5E}" destId="{ABAB03C4-85C9-4926-905A-9FEE6EAF222E}" srcOrd="3" destOrd="0" presId="urn:microsoft.com/office/officeart/2018/2/layout/IconVerticalSolidList"/>
    <dgm:cxn modelId="{CF6B34B7-EDC6-40CA-9A05-1B5D13E3ECB9}" type="presParOf" srcId="{6703359D-E22C-4B6D-BEB9-39F96957EC5E}" destId="{D81F9AF6-723E-4C75-8FDA-E92ACFA8FAD5}"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C8678-38D6-472A-9B67-51942E40A1D1}">
      <dsp:nvSpPr>
        <dsp:cNvPr id="0" name=""/>
        <dsp:cNvSpPr/>
      </dsp:nvSpPr>
      <dsp:spPr>
        <a:xfrm>
          <a:off x="0" y="3399"/>
          <a:ext cx="11385707" cy="72408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6C8D8F-B27C-461A-8E24-088E991CEFC3}">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353D1F-7C12-4B8B-9728-7E3DB5C78D7B}">
      <dsp:nvSpPr>
        <dsp:cNvPr id="0" name=""/>
        <dsp:cNvSpPr/>
      </dsp:nvSpPr>
      <dsp:spPr>
        <a:xfrm>
          <a:off x="836323" y="3399"/>
          <a:ext cx="10549383"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US" sz="1900" kern="1200" dirty="0"/>
            <a:t>Only Total abstinence is preferred, which is difficult for service users with ambivalence- harmful alcohol use continues</a:t>
          </a:r>
        </a:p>
      </dsp:txBody>
      <dsp:txXfrm>
        <a:off x="836323" y="3399"/>
        <a:ext cx="10549383" cy="724089"/>
      </dsp:txXfrm>
    </dsp:sp>
    <dsp:sp modelId="{9DE21D4D-EFB4-4E3C-B8FF-AA5BBAB48D50}">
      <dsp:nvSpPr>
        <dsp:cNvPr id="0" name=""/>
        <dsp:cNvSpPr/>
      </dsp:nvSpPr>
      <dsp:spPr>
        <a:xfrm>
          <a:off x="0" y="908511"/>
          <a:ext cx="11385707" cy="72408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EDB317-82DC-4431-B009-E66643BB8E28}">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28C132-2823-4AFA-AAC8-0D1DBAEDCC2F}">
      <dsp:nvSpPr>
        <dsp:cNvPr id="0" name=""/>
        <dsp:cNvSpPr/>
      </dsp:nvSpPr>
      <dsp:spPr>
        <a:xfrm>
          <a:off x="836323" y="908511"/>
          <a:ext cx="10549383"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GB" sz="1900" kern="1200"/>
            <a:t>Development of  harmful alcohol harm reduction interventions (AHRI) is difficult,  and the interventions are misunderstood</a:t>
          </a:r>
          <a:endParaRPr lang="en-US" sz="1900" kern="1200"/>
        </a:p>
      </dsp:txBody>
      <dsp:txXfrm>
        <a:off x="836323" y="908511"/>
        <a:ext cx="10549383" cy="724089"/>
      </dsp:txXfrm>
    </dsp:sp>
    <dsp:sp modelId="{5A8B2B55-7A98-4484-9398-3E5F8430CB63}">
      <dsp:nvSpPr>
        <dsp:cNvPr id="0" name=""/>
        <dsp:cNvSpPr/>
      </dsp:nvSpPr>
      <dsp:spPr>
        <a:xfrm>
          <a:off x="0" y="1813624"/>
          <a:ext cx="11385707" cy="72408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226A95-E52D-438B-A2B1-9DC94AE905E6}">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68ED54-1E5A-4603-8E43-E82C6828886E}">
      <dsp:nvSpPr>
        <dsp:cNvPr id="0" name=""/>
        <dsp:cNvSpPr/>
      </dsp:nvSpPr>
      <dsp:spPr>
        <a:xfrm>
          <a:off x="836323" y="1813624"/>
          <a:ext cx="10549383"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GB" sz="1900" kern="1200"/>
            <a:t>Several service providers are not trained in alcohol harm reduction interventions</a:t>
          </a:r>
          <a:endParaRPr lang="en-US" sz="1900" kern="1200"/>
        </a:p>
      </dsp:txBody>
      <dsp:txXfrm>
        <a:off x="836323" y="1813624"/>
        <a:ext cx="10549383" cy="724089"/>
      </dsp:txXfrm>
    </dsp:sp>
    <dsp:sp modelId="{BB918683-2BF4-4159-B68A-9559CF506B29}">
      <dsp:nvSpPr>
        <dsp:cNvPr id="0" name=""/>
        <dsp:cNvSpPr/>
      </dsp:nvSpPr>
      <dsp:spPr>
        <a:xfrm>
          <a:off x="0" y="2718736"/>
          <a:ext cx="11385707" cy="72408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119B4B-2C7A-480A-8EEE-E20A0A73B01D}">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779225-78C8-4709-9729-922CE28C8D1D}">
      <dsp:nvSpPr>
        <dsp:cNvPr id="0" name=""/>
        <dsp:cNvSpPr/>
      </dsp:nvSpPr>
      <dsp:spPr>
        <a:xfrm>
          <a:off x="836323" y="2718736"/>
          <a:ext cx="10549383"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GB" sz="1900" kern="1200"/>
            <a:t>Resource constraints for implementing AHRI</a:t>
          </a:r>
          <a:endParaRPr lang="en-US" sz="1900" kern="1200"/>
        </a:p>
      </dsp:txBody>
      <dsp:txXfrm>
        <a:off x="836323" y="2718736"/>
        <a:ext cx="10549383" cy="724089"/>
      </dsp:txXfrm>
    </dsp:sp>
    <dsp:sp modelId="{99D670E7-A706-40A7-919B-D240590017ED}">
      <dsp:nvSpPr>
        <dsp:cNvPr id="0" name=""/>
        <dsp:cNvSpPr/>
      </dsp:nvSpPr>
      <dsp:spPr>
        <a:xfrm>
          <a:off x="0" y="3623848"/>
          <a:ext cx="11385707" cy="72408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A67D86-3BDF-40DD-9EAD-250995AB6016}">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CDA9C9-84ED-4FDC-8E6E-714948AF136E}">
      <dsp:nvSpPr>
        <dsp:cNvPr id="0" name=""/>
        <dsp:cNvSpPr/>
      </dsp:nvSpPr>
      <dsp:spPr>
        <a:xfrm>
          <a:off x="836323" y="3623848"/>
          <a:ext cx="10549383"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GB" sz="1900" kern="1200" dirty="0"/>
            <a:t>Measuring AHRI impact may be difficult for outpatient centres</a:t>
          </a:r>
          <a:endParaRPr lang="en-US" sz="1900" kern="1200" dirty="0"/>
        </a:p>
      </dsp:txBody>
      <dsp:txXfrm>
        <a:off x="836323" y="3623848"/>
        <a:ext cx="10549383" cy="724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C357A-43DA-445B-BACF-B02CF9FB1E2B}">
      <dsp:nvSpPr>
        <dsp:cNvPr id="0" name=""/>
        <dsp:cNvSpPr/>
      </dsp:nvSpPr>
      <dsp:spPr>
        <a:xfrm>
          <a:off x="0" y="45950"/>
          <a:ext cx="11722946" cy="955608"/>
        </a:xfrm>
        <a:prstGeom prst="roundRect">
          <a:avLst>
            <a:gd name="adj" fmla="val 10000"/>
          </a:avLst>
        </a:prstGeom>
        <a:solidFill>
          <a:schemeClr val="accent3">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4F7C35-D6B7-419B-9342-7BB1CFE4231D}">
      <dsp:nvSpPr>
        <dsp:cNvPr id="0" name=""/>
        <dsp:cNvSpPr/>
      </dsp:nvSpPr>
      <dsp:spPr>
        <a:xfrm>
          <a:off x="72120" y="221060"/>
          <a:ext cx="585361" cy="5853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BDD389-5D2D-4E2A-8D84-DC372A87F8AD}">
      <dsp:nvSpPr>
        <dsp:cNvPr id="0" name=""/>
        <dsp:cNvSpPr/>
      </dsp:nvSpPr>
      <dsp:spPr>
        <a:xfrm>
          <a:off x="979430" y="9004"/>
          <a:ext cx="5275326" cy="1064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38" tIns="112638" rIns="112638" bIns="112638" numCol="1" spcCol="1270" anchor="ctr" anchorCtr="0">
          <a:noAutofit/>
        </a:bodyPr>
        <a:lstStyle/>
        <a:p>
          <a:pPr marL="0" lvl="0" indent="0" algn="l" defTabSz="711200">
            <a:lnSpc>
              <a:spcPct val="100000"/>
            </a:lnSpc>
            <a:spcBef>
              <a:spcPct val="0"/>
            </a:spcBef>
            <a:spcAft>
              <a:spcPct val="35000"/>
            </a:spcAft>
            <a:buNone/>
          </a:pPr>
          <a:r>
            <a:rPr lang="en-US" sz="1600" b="1" kern="1200" dirty="0"/>
            <a:t>Research approach and design</a:t>
          </a:r>
          <a:endParaRPr lang="en-US" sz="1600" kern="1200" dirty="0"/>
        </a:p>
      </dsp:txBody>
      <dsp:txXfrm>
        <a:off x="979430" y="9004"/>
        <a:ext cx="5275326" cy="1064293"/>
      </dsp:txXfrm>
    </dsp:sp>
    <dsp:sp modelId="{9664EB72-C5A1-4AFE-A472-5421B03653E4}">
      <dsp:nvSpPr>
        <dsp:cNvPr id="0" name=""/>
        <dsp:cNvSpPr/>
      </dsp:nvSpPr>
      <dsp:spPr>
        <a:xfrm>
          <a:off x="5266254" y="57056"/>
          <a:ext cx="6112632" cy="1064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38" tIns="112638" rIns="112638" bIns="112638" numCol="1" spcCol="1270" anchor="ctr" anchorCtr="0">
          <a:noAutofit/>
        </a:bodyPr>
        <a:lstStyle/>
        <a:p>
          <a:pPr marL="0" lvl="0" indent="0" algn="just" defTabSz="711200">
            <a:lnSpc>
              <a:spcPct val="100000"/>
            </a:lnSpc>
            <a:spcBef>
              <a:spcPct val="0"/>
            </a:spcBef>
            <a:spcAft>
              <a:spcPct val="35000"/>
            </a:spcAft>
            <a:buNone/>
          </a:pPr>
          <a:r>
            <a:rPr lang="en-GB" sz="1600" kern="1200" dirty="0"/>
            <a:t>The mixed methods research approach, specifically the concurrent mixed design was adopted for the study (</a:t>
          </a:r>
          <a:r>
            <a:rPr lang="en-GB" sz="1600" kern="1200" dirty="0" err="1"/>
            <a:t>Fouché</a:t>
          </a:r>
          <a:r>
            <a:rPr lang="en-GB" sz="1600" kern="1200" dirty="0"/>
            <a:t> &amp; Strydom, 2021:424)</a:t>
          </a:r>
          <a:endParaRPr lang="en-US" sz="1600" b="0" kern="1200" dirty="0"/>
        </a:p>
      </dsp:txBody>
      <dsp:txXfrm>
        <a:off x="5266254" y="57056"/>
        <a:ext cx="6112632" cy="1064293"/>
      </dsp:txXfrm>
    </dsp:sp>
    <dsp:sp modelId="{39A547D3-E4C2-4037-8556-7341E670F7F0}">
      <dsp:nvSpPr>
        <dsp:cNvPr id="0" name=""/>
        <dsp:cNvSpPr/>
      </dsp:nvSpPr>
      <dsp:spPr>
        <a:xfrm>
          <a:off x="0" y="1250917"/>
          <a:ext cx="11722946" cy="1246777"/>
        </a:xfrm>
        <a:prstGeom prst="roundRect">
          <a:avLst>
            <a:gd name="adj" fmla="val 10000"/>
          </a:avLst>
        </a:prstGeom>
        <a:solidFill>
          <a:schemeClr val="accent3">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6133C4-ADF8-45E0-B8DB-E081550F8272}">
      <dsp:nvSpPr>
        <dsp:cNvPr id="0" name=""/>
        <dsp:cNvSpPr/>
      </dsp:nvSpPr>
      <dsp:spPr>
        <a:xfrm>
          <a:off x="72120" y="1670079"/>
          <a:ext cx="585361" cy="5853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4C6C56-8159-4552-B024-FF46AA9CCB4E}">
      <dsp:nvSpPr>
        <dsp:cNvPr id="0" name=""/>
        <dsp:cNvSpPr/>
      </dsp:nvSpPr>
      <dsp:spPr>
        <a:xfrm>
          <a:off x="695187" y="1447162"/>
          <a:ext cx="2566111" cy="1064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38" tIns="112638" rIns="112638" bIns="112638" numCol="1" spcCol="1270" anchor="ctr" anchorCtr="0">
          <a:noAutofit/>
        </a:bodyPr>
        <a:lstStyle/>
        <a:p>
          <a:pPr marL="0" lvl="0" indent="0" algn="l" defTabSz="711200">
            <a:lnSpc>
              <a:spcPct val="100000"/>
            </a:lnSpc>
            <a:spcBef>
              <a:spcPct val="0"/>
            </a:spcBef>
            <a:spcAft>
              <a:spcPct val="35000"/>
            </a:spcAft>
            <a:buNone/>
          </a:pPr>
          <a:r>
            <a:rPr lang="en-US" sz="1600" b="1" kern="1200" dirty="0"/>
            <a:t>Population, sample and sampling procedure</a:t>
          </a:r>
          <a:endParaRPr lang="en-US" sz="1600" kern="1200" dirty="0"/>
        </a:p>
      </dsp:txBody>
      <dsp:txXfrm>
        <a:off x="695187" y="1447162"/>
        <a:ext cx="2566111" cy="1064293"/>
      </dsp:txXfrm>
    </dsp:sp>
    <dsp:sp modelId="{C30F1034-D1DE-40D7-825C-594956997D0D}">
      <dsp:nvSpPr>
        <dsp:cNvPr id="0" name=""/>
        <dsp:cNvSpPr/>
      </dsp:nvSpPr>
      <dsp:spPr>
        <a:xfrm>
          <a:off x="5279744" y="1389903"/>
          <a:ext cx="6015302" cy="1064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38" tIns="112638" rIns="112638" bIns="112638" numCol="1" spcCol="1270" anchor="ctr" anchorCtr="0">
          <a:noAutofit/>
        </a:bodyPr>
        <a:lstStyle/>
        <a:p>
          <a:pPr marL="0" lvl="0" indent="0" algn="just" defTabSz="711200">
            <a:lnSpc>
              <a:spcPct val="100000"/>
            </a:lnSpc>
            <a:spcBef>
              <a:spcPct val="0"/>
            </a:spcBef>
            <a:spcAft>
              <a:spcPct val="35000"/>
            </a:spcAft>
            <a:buNone/>
          </a:pPr>
          <a:r>
            <a:rPr lang="en-US" sz="1600" b="0" kern="1200" dirty="0"/>
            <a:t>The population of this specific phase of the study consisted of  60 service providers (with &lt;3 years experience) recruited purposively from outpatient treatment </a:t>
          </a:r>
          <a:r>
            <a:rPr lang="en-US" sz="1600" b="0" kern="1200" dirty="0" err="1"/>
            <a:t>centres</a:t>
          </a:r>
          <a:r>
            <a:rPr lang="en-US" sz="1600" b="0" kern="1200" dirty="0"/>
            <a:t> in GP,LP and MP. </a:t>
          </a:r>
        </a:p>
      </dsp:txBody>
      <dsp:txXfrm>
        <a:off x="5279744" y="1389903"/>
        <a:ext cx="6015302" cy="1064293"/>
      </dsp:txXfrm>
    </dsp:sp>
    <dsp:sp modelId="{70F6CACE-FBDE-4672-96E1-34C0E56EEA21}">
      <dsp:nvSpPr>
        <dsp:cNvPr id="0" name=""/>
        <dsp:cNvSpPr/>
      </dsp:nvSpPr>
      <dsp:spPr>
        <a:xfrm>
          <a:off x="0" y="2736064"/>
          <a:ext cx="11722946" cy="1537106"/>
        </a:xfrm>
        <a:prstGeom prst="roundRect">
          <a:avLst>
            <a:gd name="adj" fmla="val 10000"/>
          </a:avLst>
        </a:prstGeom>
        <a:solidFill>
          <a:schemeClr val="accent3">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C7308D-2FFE-40B4-818B-620F741E944F}">
      <dsp:nvSpPr>
        <dsp:cNvPr id="0" name=""/>
        <dsp:cNvSpPr/>
      </dsp:nvSpPr>
      <dsp:spPr>
        <a:xfrm>
          <a:off x="143563" y="3299347"/>
          <a:ext cx="585361" cy="585361"/>
        </a:xfrm>
        <a:prstGeom prst="rect">
          <a:avLst/>
        </a:prstGeom>
        <a:blipFill rotWithShape="1">
          <a:blip xmlns:r="http://schemas.openxmlformats.org/officeDocument/2006/relationships" r:embed="rId5"/>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3A9B3F-C21A-4447-9E26-2646058128E8}">
      <dsp:nvSpPr>
        <dsp:cNvPr id="0" name=""/>
        <dsp:cNvSpPr/>
      </dsp:nvSpPr>
      <dsp:spPr>
        <a:xfrm>
          <a:off x="979430" y="3088628"/>
          <a:ext cx="5275326" cy="1064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38" tIns="112638" rIns="112638" bIns="112638" numCol="1" spcCol="1270" anchor="ctr" anchorCtr="0">
          <a:noAutofit/>
        </a:bodyPr>
        <a:lstStyle/>
        <a:p>
          <a:pPr marL="0" lvl="0" indent="0" algn="l" defTabSz="711200">
            <a:lnSpc>
              <a:spcPct val="100000"/>
            </a:lnSpc>
            <a:spcBef>
              <a:spcPct val="0"/>
            </a:spcBef>
            <a:spcAft>
              <a:spcPct val="35000"/>
            </a:spcAft>
            <a:buNone/>
          </a:pPr>
          <a:r>
            <a:rPr lang="en-US" sz="1600" b="1" kern="1200" dirty="0"/>
            <a:t>Data Collection</a:t>
          </a:r>
          <a:endParaRPr lang="en-US" sz="1600" kern="1200" dirty="0"/>
        </a:p>
      </dsp:txBody>
      <dsp:txXfrm>
        <a:off x="979430" y="3088628"/>
        <a:ext cx="5275326" cy="1064293"/>
      </dsp:txXfrm>
    </dsp:sp>
    <dsp:sp modelId="{0AB745AE-07AD-4EB9-8A9D-2D9BE65B13B4}">
      <dsp:nvSpPr>
        <dsp:cNvPr id="0" name=""/>
        <dsp:cNvSpPr/>
      </dsp:nvSpPr>
      <dsp:spPr>
        <a:xfrm>
          <a:off x="5172210" y="3112808"/>
          <a:ext cx="6220081" cy="1064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38" tIns="112638" rIns="112638" bIns="112638" numCol="1" spcCol="1270" anchor="ctr" anchorCtr="0">
          <a:noAutofit/>
        </a:bodyPr>
        <a:lstStyle/>
        <a:p>
          <a:pPr marL="0" lvl="0" indent="0" algn="just" defTabSz="711200">
            <a:lnSpc>
              <a:spcPct val="100000"/>
            </a:lnSpc>
            <a:spcBef>
              <a:spcPct val="0"/>
            </a:spcBef>
            <a:spcAft>
              <a:spcPct val="35000"/>
            </a:spcAft>
            <a:buNone/>
          </a:pPr>
          <a:r>
            <a:rPr lang="en-GB" sz="1600" kern="1200" dirty="0"/>
            <a:t>Data from the service providers was collected through a non-standardised Qualtrics</a:t>
          </a:r>
          <a:r>
            <a:rPr lang="en-GB" sz="1600" kern="1200" baseline="30000" dirty="0"/>
            <a:t>XM</a:t>
          </a:r>
          <a:r>
            <a:rPr lang="en-GB" sz="1600" kern="1200" dirty="0"/>
            <a:t> web-based survey which included open-ended questions and close-ended questions (Roestenburg,2021:211)</a:t>
          </a:r>
          <a:endParaRPr lang="en-US" sz="1600" b="0" kern="1200" dirty="0"/>
        </a:p>
      </dsp:txBody>
      <dsp:txXfrm>
        <a:off x="5172210" y="3112808"/>
        <a:ext cx="6220081" cy="1064293"/>
      </dsp:txXfrm>
    </dsp:sp>
    <dsp:sp modelId="{5D2C7CCC-446B-4752-ADE9-4CE5F1263BC0}">
      <dsp:nvSpPr>
        <dsp:cNvPr id="0" name=""/>
        <dsp:cNvSpPr/>
      </dsp:nvSpPr>
      <dsp:spPr>
        <a:xfrm>
          <a:off x="0" y="4482133"/>
          <a:ext cx="11722946" cy="1043866"/>
        </a:xfrm>
        <a:prstGeom prst="roundRect">
          <a:avLst>
            <a:gd name="adj" fmla="val 10000"/>
          </a:avLst>
        </a:prstGeom>
        <a:solidFill>
          <a:schemeClr val="accent3">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FD7E8A-4903-46D8-9679-34234404AAA6}">
      <dsp:nvSpPr>
        <dsp:cNvPr id="0" name=""/>
        <dsp:cNvSpPr/>
      </dsp:nvSpPr>
      <dsp:spPr>
        <a:xfrm>
          <a:off x="72120" y="4890251"/>
          <a:ext cx="585361" cy="585361"/>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AB03C4-85C9-4926-905A-9FEE6EAF222E}">
      <dsp:nvSpPr>
        <dsp:cNvPr id="0" name=""/>
        <dsp:cNvSpPr/>
      </dsp:nvSpPr>
      <dsp:spPr>
        <a:xfrm>
          <a:off x="979430" y="4655401"/>
          <a:ext cx="5275326" cy="1064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38" tIns="112638" rIns="112638" bIns="112638" numCol="1" spcCol="1270" anchor="ctr" anchorCtr="0">
          <a:noAutofit/>
        </a:bodyPr>
        <a:lstStyle/>
        <a:p>
          <a:pPr marL="0" lvl="0" indent="0" algn="l" defTabSz="711200">
            <a:lnSpc>
              <a:spcPct val="100000"/>
            </a:lnSpc>
            <a:spcBef>
              <a:spcPct val="0"/>
            </a:spcBef>
            <a:spcAft>
              <a:spcPct val="35000"/>
            </a:spcAft>
            <a:buNone/>
          </a:pPr>
          <a:r>
            <a:rPr lang="en-US" sz="1600" b="1" kern="1200" dirty="0"/>
            <a:t>Data analysis</a:t>
          </a:r>
          <a:endParaRPr lang="en-US" sz="1600" kern="1200" dirty="0"/>
        </a:p>
      </dsp:txBody>
      <dsp:txXfrm>
        <a:off x="979430" y="4655401"/>
        <a:ext cx="5275326" cy="1064293"/>
      </dsp:txXfrm>
    </dsp:sp>
    <dsp:sp modelId="{D81F9AF6-723E-4C75-8FDA-E92ACFA8FAD5}">
      <dsp:nvSpPr>
        <dsp:cNvPr id="0" name=""/>
        <dsp:cNvSpPr/>
      </dsp:nvSpPr>
      <dsp:spPr>
        <a:xfrm>
          <a:off x="5171819" y="4596652"/>
          <a:ext cx="5863466" cy="1064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38" tIns="112638" rIns="112638" bIns="112638" numCol="1" spcCol="1270" anchor="ctr" anchorCtr="0">
          <a:noAutofit/>
        </a:bodyPr>
        <a:lstStyle/>
        <a:p>
          <a:pPr marL="0" lvl="0" indent="0" algn="l" defTabSz="711200">
            <a:lnSpc>
              <a:spcPct val="100000"/>
            </a:lnSpc>
            <a:spcBef>
              <a:spcPct val="0"/>
            </a:spcBef>
            <a:spcAft>
              <a:spcPct val="35000"/>
            </a:spcAft>
            <a:buNone/>
          </a:pPr>
          <a:r>
            <a:rPr lang="en-US" sz="1600" b="0" kern="1200" dirty="0"/>
            <a:t>Thematic analysis was used to </a:t>
          </a:r>
          <a:r>
            <a:rPr lang="en-US" sz="1600" b="0" kern="1200" dirty="0" err="1"/>
            <a:t>analyse</a:t>
          </a:r>
          <a:r>
            <a:rPr lang="en-US" sz="1600" b="0" kern="1200" dirty="0"/>
            <a:t> the data collected from the semi-structured interviews after vigorous transcription, and several themes emerged as alluded to in the findings</a:t>
          </a:r>
        </a:p>
      </dsp:txBody>
      <dsp:txXfrm>
        <a:off x="5171819" y="4596652"/>
        <a:ext cx="5863466" cy="106429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24.png"/></Relationships>
</file>

<file path=ppt/drawings/drawing1.xml><?xml version="1.0" encoding="utf-8"?>
<c:userShapes xmlns:c="http://schemas.openxmlformats.org/drawingml/2006/chart">
  <cdr:relSizeAnchor xmlns:cdr="http://schemas.openxmlformats.org/drawingml/2006/chartDrawing">
    <cdr:from>
      <cdr:x>0.02573</cdr:x>
      <cdr:y>0.35392</cdr:y>
    </cdr:from>
    <cdr:to>
      <cdr:x>1</cdr:x>
      <cdr:y>0.74191</cdr:y>
    </cdr:to>
    <cdr:pic>
      <cdr:nvPicPr>
        <cdr:cNvPr id="2" name="chart">
          <a:extLst xmlns:a="http://schemas.openxmlformats.org/drawingml/2006/main">
            <a:ext uri="{FF2B5EF4-FFF2-40B4-BE49-F238E27FC236}">
              <a16:creationId xmlns:a16="http://schemas.microsoft.com/office/drawing/2014/main" id="{AC93C207-4D80-57E6-B09F-DDEF5AA2831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17539" y="1927044"/>
          <a:ext cx="4450639" cy="211258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581E1D18-2BE7-4D27-BBA9-F8AD245BBC4A}" type="datetimeFigureOut">
              <a:rPr lang="en-GB" smtClean="0"/>
              <a:t>11/09/2025</a:t>
            </a:fld>
            <a:endParaRPr lang="en-GB"/>
          </a:p>
        </p:txBody>
      </p:sp>
      <p:sp>
        <p:nvSpPr>
          <p:cNvPr id="4" name="Footer Placeholder 3"/>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9C29DFE7-B926-4BA1-B67F-271C6EFA0DEE}" type="slidenum">
              <a:rPr lang="en-GB" smtClean="0"/>
              <a:t>‹#›</a:t>
            </a:fld>
            <a:endParaRPr lang="en-GB"/>
          </a:p>
        </p:txBody>
      </p:sp>
    </p:spTree>
    <p:extLst>
      <p:ext uri="{BB962C8B-B14F-4D97-AF65-F5344CB8AC3E}">
        <p14:creationId xmlns:p14="http://schemas.microsoft.com/office/powerpoint/2010/main" val="1670388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GB"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0EEB93DD-8500-4FC4-883A-E04901AEC6E1}" type="datetimeFigureOut">
              <a:rPr lang="en-GB" smtClean="0"/>
              <a:t>11/09/2025</a:t>
            </a:fld>
            <a:endParaRPr lang="en-GB"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GB"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GB"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B464825-870D-4FF1-BE95-3542231D8946}" type="slidenum">
              <a:rPr lang="en-GB" smtClean="0"/>
              <a:t>‹#›</a:t>
            </a:fld>
            <a:endParaRPr lang="en-GB" dirty="0"/>
          </a:p>
        </p:txBody>
      </p:sp>
    </p:spTree>
    <p:extLst>
      <p:ext uri="{BB962C8B-B14F-4D97-AF65-F5344CB8AC3E}">
        <p14:creationId xmlns:p14="http://schemas.microsoft.com/office/powerpoint/2010/main" val="1430841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464825-870D-4FF1-BE95-3542231D8946}" type="slidenum">
              <a:rPr lang="en-GB" smtClean="0"/>
              <a:t>3</a:t>
            </a:fld>
            <a:endParaRPr lang="en-GB" dirty="0"/>
          </a:p>
        </p:txBody>
      </p:sp>
    </p:spTree>
    <p:extLst>
      <p:ext uri="{BB962C8B-B14F-4D97-AF65-F5344CB8AC3E}">
        <p14:creationId xmlns:p14="http://schemas.microsoft.com/office/powerpoint/2010/main" val="3101469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795" marR="152400" indent="-6350" algn="just">
              <a:lnSpc>
                <a:spcPct val="150000"/>
              </a:lnSpc>
              <a:spcAft>
                <a:spcPts val="20"/>
              </a:spcAft>
            </a:pPr>
            <a:r>
              <a:rPr lang="en-GB" sz="1800" kern="100" dirty="0">
                <a:solidFill>
                  <a:srgbClr val="000000"/>
                </a:solidFill>
                <a:effectLst/>
                <a:latin typeface="Arial" panose="020B0604020202020204" pitchFamily="34" charset="0"/>
                <a:ea typeface="Arial" panose="020B0604020202020204" pitchFamily="34" charset="0"/>
              </a:rPr>
              <a:t>These results are consistent with several authors (Madhombiro et al., 2020; Miller, </a:t>
            </a:r>
            <a:r>
              <a:rPr lang="en-GB" sz="1800" kern="100" dirty="0" err="1">
                <a:solidFill>
                  <a:srgbClr val="000000"/>
                </a:solidFill>
                <a:effectLst/>
                <a:latin typeface="Arial" panose="020B0604020202020204" pitchFamily="34" charset="0"/>
                <a:ea typeface="Arial" panose="020B0604020202020204" pitchFamily="34" charset="0"/>
              </a:rPr>
              <a:t>Ringwalt</a:t>
            </a:r>
            <a:r>
              <a:rPr lang="en-GB" sz="1800" kern="100" dirty="0">
                <a:solidFill>
                  <a:srgbClr val="000000"/>
                </a:solidFill>
                <a:effectLst/>
                <a:latin typeface="Arial" panose="020B0604020202020204" pitchFamily="34" charset="0"/>
                <a:ea typeface="Arial" panose="020B0604020202020204" pitchFamily="34" charset="0"/>
              </a:rPr>
              <a:t>, Grube, Paschall, Fisher &amp; Gordon, 2019; Papas et al., 2021) across the globe, who pointed out that alcohol harm reduction interventions can be effective if they can be integrated with other treatment models such as motivational interviewing and cognitive behavioural therapy.  However, to move forward effectively, the substance abuse field must address concerns about compatibility, provide comprehensive training and resources, and promote an integrated approach to care that values the diverse needs and stages of readiness of the service users with harmful alcohol use. </a:t>
            </a:r>
          </a:p>
          <a:p>
            <a:pPr marL="10795" marR="152400" indent="-6350" algn="just">
              <a:lnSpc>
                <a:spcPct val="150000"/>
              </a:lnSpc>
              <a:spcAft>
                <a:spcPts val="20"/>
              </a:spcAft>
            </a:pPr>
            <a:r>
              <a:rPr lang="en-GB" sz="1800" kern="100" dirty="0">
                <a:solidFill>
                  <a:srgbClr val="000000"/>
                </a:solidFill>
                <a:effectLst/>
                <a:latin typeface="Arial" panose="020B0604020202020204" pitchFamily="34" charset="0"/>
                <a:ea typeface="Arial" panose="020B0604020202020204" pitchFamily="34" charset="0"/>
              </a:rPr>
              <a:t> </a:t>
            </a:r>
          </a:p>
          <a:p>
            <a:endParaRPr lang="en-GB" dirty="0"/>
          </a:p>
        </p:txBody>
      </p:sp>
      <p:sp>
        <p:nvSpPr>
          <p:cNvPr id="4" name="Slide Number Placeholder 3"/>
          <p:cNvSpPr>
            <a:spLocks noGrp="1"/>
          </p:cNvSpPr>
          <p:nvPr>
            <p:ph type="sldNum" sz="quarter" idx="5"/>
          </p:nvPr>
        </p:nvSpPr>
        <p:spPr/>
        <p:txBody>
          <a:bodyPr/>
          <a:lstStyle/>
          <a:p>
            <a:fld id="{4B464825-870D-4FF1-BE95-3542231D8946}" type="slidenum">
              <a:rPr lang="en-GB" smtClean="0"/>
              <a:t>16</a:t>
            </a:fld>
            <a:endParaRPr lang="en-GB" dirty="0"/>
          </a:p>
        </p:txBody>
      </p:sp>
    </p:spTree>
    <p:extLst>
      <p:ext uri="{BB962C8B-B14F-4D97-AF65-F5344CB8AC3E}">
        <p14:creationId xmlns:p14="http://schemas.microsoft.com/office/powerpoint/2010/main" val="3207680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-Developing harmful alcohol harm reduction interventions is no easy feat; however, they are much needed to deal with the harms associated with alcohol use. Hence, as a growing public health concern, the WHO even developed a global strategy to reduce the harmful use of alcohol in 2018 (World Health Organization, 2019)</a:t>
            </a:r>
          </a:p>
          <a:p>
            <a:endParaRPr lang="en-US" dirty="0"/>
          </a:p>
          <a:p>
            <a:r>
              <a:rPr lang="en-US" dirty="0"/>
              <a:t>-</a:t>
            </a:r>
          </a:p>
          <a:p>
            <a:endParaRPr lang="en-GB" dirty="0"/>
          </a:p>
        </p:txBody>
      </p:sp>
      <p:sp>
        <p:nvSpPr>
          <p:cNvPr id="4" name="Slide Number Placeholder 3"/>
          <p:cNvSpPr>
            <a:spLocks noGrp="1"/>
          </p:cNvSpPr>
          <p:nvPr>
            <p:ph type="sldNum" sz="quarter" idx="5"/>
          </p:nvPr>
        </p:nvSpPr>
        <p:spPr/>
        <p:txBody>
          <a:bodyPr/>
          <a:lstStyle/>
          <a:p>
            <a:fld id="{4B464825-870D-4FF1-BE95-3542231D8946}" type="slidenum">
              <a:rPr lang="en-GB" smtClean="0"/>
              <a:t>17</a:t>
            </a:fld>
            <a:endParaRPr lang="en-GB" dirty="0"/>
          </a:p>
        </p:txBody>
      </p:sp>
    </p:spTree>
    <p:extLst>
      <p:ext uri="{BB962C8B-B14F-4D97-AF65-F5344CB8AC3E}">
        <p14:creationId xmlns:p14="http://schemas.microsoft.com/office/powerpoint/2010/main" val="864388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464825-870D-4FF1-BE95-3542231D8946}" type="slidenum">
              <a:rPr lang="en-GB" smtClean="0"/>
              <a:t>18</a:t>
            </a:fld>
            <a:endParaRPr lang="en-GB" dirty="0"/>
          </a:p>
        </p:txBody>
      </p:sp>
    </p:spTree>
    <p:extLst>
      <p:ext uri="{BB962C8B-B14F-4D97-AF65-F5344CB8AC3E}">
        <p14:creationId xmlns:p14="http://schemas.microsoft.com/office/powerpoint/2010/main" val="2674092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EE08D-E5AA-0D73-D238-9DB57FEC2E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4B2FAC-CE82-A0D6-31DC-6012D6494F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E20880-DA91-6E5C-6748-17312066E3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22B1218-14CA-2266-2660-B1A644449675}"/>
              </a:ext>
            </a:extLst>
          </p:cNvPr>
          <p:cNvSpPr>
            <a:spLocks noGrp="1"/>
          </p:cNvSpPr>
          <p:nvPr>
            <p:ph type="sldNum" sz="quarter" idx="5"/>
          </p:nvPr>
        </p:nvSpPr>
        <p:spPr/>
        <p:txBody>
          <a:bodyPr/>
          <a:lstStyle/>
          <a:p>
            <a:fld id="{4B464825-870D-4FF1-BE95-3542231D8946}" type="slidenum">
              <a:rPr lang="en-GB" smtClean="0"/>
              <a:t>19</a:t>
            </a:fld>
            <a:endParaRPr lang="en-GB" dirty="0"/>
          </a:p>
        </p:txBody>
      </p:sp>
    </p:spTree>
    <p:extLst>
      <p:ext uri="{BB962C8B-B14F-4D97-AF65-F5344CB8AC3E}">
        <p14:creationId xmlns:p14="http://schemas.microsoft.com/office/powerpoint/2010/main" val="1321565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42DDD-5319-4CCF-B9F2-FE0F9CCB48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5EBBF8-23F6-EF29-14A4-7C27B842AD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66C9EE-ABFB-60C5-2F29-E97BDE8C0D4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CB1527B-EB2F-807F-CE59-51B4427A4EAC}"/>
              </a:ext>
            </a:extLst>
          </p:cNvPr>
          <p:cNvSpPr>
            <a:spLocks noGrp="1"/>
          </p:cNvSpPr>
          <p:nvPr>
            <p:ph type="sldNum" sz="quarter" idx="5"/>
          </p:nvPr>
        </p:nvSpPr>
        <p:spPr/>
        <p:txBody>
          <a:bodyPr/>
          <a:lstStyle/>
          <a:p>
            <a:fld id="{4B464825-870D-4FF1-BE95-3542231D8946}" type="slidenum">
              <a:rPr lang="en-GB" smtClean="0"/>
              <a:t>20</a:t>
            </a:fld>
            <a:endParaRPr lang="en-GB" dirty="0"/>
          </a:p>
        </p:txBody>
      </p:sp>
    </p:spTree>
    <p:extLst>
      <p:ext uri="{BB962C8B-B14F-4D97-AF65-F5344CB8AC3E}">
        <p14:creationId xmlns:p14="http://schemas.microsoft.com/office/powerpoint/2010/main" val="3121951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06BA7-FAD0-407D-9825-1052EF541FA5}"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6218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464825-870D-4FF1-BE95-3542231D8946}" type="slidenum">
              <a:rPr lang="en-GB" smtClean="0"/>
              <a:t>23</a:t>
            </a:fld>
            <a:endParaRPr lang="en-GB" dirty="0"/>
          </a:p>
        </p:txBody>
      </p:sp>
    </p:spTree>
    <p:extLst>
      <p:ext uri="{BB962C8B-B14F-4D97-AF65-F5344CB8AC3E}">
        <p14:creationId xmlns:p14="http://schemas.microsoft.com/office/powerpoint/2010/main" val="1704014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303A9-C92D-18F8-A851-2C22DB0CA4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578D3-A024-ABC9-18E7-071515656A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7CC9EB-9642-019C-9B92-653F673F5C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EFEAB72-61AA-39EB-3B49-424E5C9BE15E}"/>
              </a:ext>
            </a:extLst>
          </p:cNvPr>
          <p:cNvSpPr>
            <a:spLocks noGrp="1"/>
          </p:cNvSpPr>
          <p:nvPr>
            <p:ph type="sldNum" sz="quarter" idx="5"/>
          </p:nvPr>
        </p:nvSpPr>
        <p:spPr/>
        <p:txBody>
          <a:bodyPr/>
          <a:lstStyle/>
          <a:p>
            <a:fld id="{4B464825-870D-4FF1-BE95-3542231D8946}" type="slidenum">
              <a:rPr lang="en-GB" smtClean="0"/>
              <a:t>4</a:t>
            </a:fld>
            <a:endParaRPr lang="en-GB" dirty="0"/>
          </a:p>
        </p:txBody>
      </p:sp>
    </p:spTree>
    <p:extLst>
      <p:ext uri="{BB962C8B-B14F-4D97-AF65-F5344CB8AC3E}">
        <p14:creationId xmlns:p14="http://schemas.microsoft.com/office/powerpoint/2010/main" val="3879027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-Developing harmful alcohol harm reduction interventions is no easy feat; however, they are much needed to deal with the harms associated with alcohol use. Hence, as a growing public health concern, the WHO even developed a global strategy to reduce the harmful use of alcohol in 2018 (World Health Organization, 2019)</a:t>
            </a:r>
          </a:p>
          <a:p>
            <a:endParaRPr lang="en-US" dirty="0"/>
          </a:p>
          <a:p>
            <a:r>
              <a:rPr lang="en-US" dirty="0"/>
              <a:t>-</a:t>
            </a:r>
          </a:p>
          <a:p>
            <a:endParaRPr lang="en-GB" dirty="0"/>
          </a:p>
        </p:txBody>
      </p:sp>
      <p:sp>
        <p:nvSpPr>
          <p:cNvPr id="4" name="Slide Number Placeholder 3"/>
          <p:cNvSpPr>
            <a:spLocks noGrp="1"/>
          </p:cNvSpPr>
          <p:nvPr>
            <p:ph type="sldNum" sz="quarter" idx="5"/>
          </p:nvPr>
        </p:nvSpPr>
        <p:spPr/>
        <p:txBody>
          <a:bodyPr/>
          <a:lstStyle/>
          <a:p>
            <a:fld id="{4B464825-870D-4FF1-BE95-3542231D8946}" type="slidenum">
              <a:rPr lang="en-GB" smtClean="0"/>
              <a:t>7</a:t>
            </a:fld>
            <a:endParaRPr lang="en-GB" dirty="0"/>
          </a:p>
        </p:txBody>
      </p:sp>
    </p:spTree>
    <p:extLst>
      <p:ext uri="{BB962C8B-B14F-4D97-AF65-F5344CB8AC3E}">
        <p14:creationId xmlns:p14="http://schemas.microsoft.com/office/powerpoint/2010/main" val="1527766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464825-870D-4FF1-BE95-3542231D8946}" type="slidenum">
              <a:rPr lang="en-GB" smtClean="0"/>
              <a:t>8</a:t>
            </a:fld>
            <a:endParaRPr lang="en-GB" dirty="0"/>
          </a:p>
        </p:txBody>
      </p:sp>
    </p:spTree>
    <p:extLst>
      <p:ext uri="{BB962C8B-B14F-4D97-AF65-F5344CB8AC3E}">
        <p14:creationId xmlns:p14="http://schemas.microsoft.com/office/powerpoint/2010/main" val="4009203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464825-870D-4FF1-BE95-3542231D8946}" type="slidenum">
              <a:rPr lang="en-GB" smtClean="0"/>
              <a:t>10</a:t>
            </a:fld>
            <a:endParaRPr lang="en-GB" dirty="0"/>
          </a:p>
        </p:txBody>
      </p:sp>
    </p:spTree>
    <p:extLst>
      <p:ext uri="{BB962C8B-B14F-4D97-AF65-F5344CB8AC3E}">
        <p14:creationId xmlns:p14="http://schemas.microsoft.com/office/powerpoint/2010/main" val="2399273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solidFill>
                  <a:srgbClr val="000000"/>
                </a:solidFill>
                <a:effectLst/>
                <a:latin typeface="Arial" panose="020B0604020202020204" pitchFamily="34" charset="0"/>
                <a:ea typeface="Arial" panose="020B0604020202020204" pitchFamily="34" charset="0"/>
              </a:rPr>
              <a:t>Overall, the analysis revealed  a strong leaning towards the suitability of harm reduction approaches among service providers, with 70% expressing positive views. However, there remains a sizeable portion of respondents (25%) who were  uncertain, indicating areas where further education, evidence, and discussion may be needed to address doubts and ambivalence. The low negative sentiment (5%) suggests that outright opposition to harm reduction is rare among these service  providers. These insights highlighted the importance of continued dialogue and research to support and refine harm reduction practices in substance abuse treatment.</a:t>
            </a:r>
            <a:r>
              <a:rPr lang="en-GB" sz="1800" b="1" kern="100" dirty="0">
                <a:solidFill>
                  <a:srgbClr val="000000"/>
                </a:solidFill>
                <a:effectLst/>
                <a:latin typeface="Arial" panose="020B0604020202020204" pitchFamily="34" charset="0"/>
                <a:ea typeface="Arial" panose="020B0604020202020204" pitchFamily="34" charset="0"/>
              </a:rPr>
              <a:t> </a:t>
            </a:r>
            <a:endParaRPr lang="en-GB" sz="1800" kern="100" dirty="0">
              <a:solidFill>
                <a:srgbClr val="000000"/>
              </a:solidFill>
              <a:effectLst/>
              <a:latin typeface="Arial" panose="020B0604020202020204" pitchFamily="34" charset="0"/>
              <a:ea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4B464825-870D-4FF1-BE95-3542231D8946}" type="slidenum">
              <a:rPr lang="en-GB" smtClean="0"/>
              <a:t>12</a:t>
            </a:fld>
            <a:endParaRPr lang="en-GB" dirty="0"/>
          </a:p>
        </p:txBody>
      </p:sp>
    </p:spTree>
    <p:extLst>
      <p:ext uri="{BB962C8B-B14F-4D97-AF65-F5344CB8AC3E}">
        <p14:creationId xmlns:p14="http://schemas.microsoft.com/office/powerpoint/2010/main" val="237092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Arial" panose="020B0604020202020204" pitchFamily="34" charset="0"/>
              </a:rPr>
              <a:t>-The analysis indicates a strong consensus among service providers that current efforts in alcohol harm reduction are inadequate, with 90% expressing that "a little is being done." Only a small fraction (10%) believes that enough is being done. This consensus suggests a widespread perception of significant gaps in resources, coverage, support, and impact of harm reduction interventions. The apparent lack of uncertainty further emphasizes the conviction of service providers regarding the need for enhanced and more comprehensive efforts in harm reduction for alcohol use.</a:t>
            </a:r>
          </a:p>
          <a:p>
            <a:endParaRPr lang="en-GB" sz="1800" dirty="0">
              <a:effectLst/>
              <a:latin typeface="Arial" panose="020B0604020202020204" pitchFamily="34" charset="0"/>
            </a:endParaRPr>
          </a:p>
          <a:p>
            <a:r>
              <a:rPr lang="en-GB" sz="1800" dirty="0">
                <a:effectLst/>
                <a:latin typeface="Arial" panose="020B0604020202020204" pitchFamily="34" charset="0"/>
              </a:rPr>
              <a:t>-</a:t>
            </a:r>
            <a:r>
              <a:rPr lang="en-GB" sz="1800" dirty="0">
                <a:effectLst/>
                <a:latin typeface="Arial" panose="020B0604020202020204" pitchFamily="34" charset="0"/>
                <a:ea typeface="Arial" panose="020B0604020202020204" pitchFamily="34" charset="0"/>
              </a:rPr>
              <a:t>For this study, this means that service providers may recognize the importance of involving service users to ensure that interventions are tailored to their needs and experiences, leading to more effective outcomes. The involvement of service users can also empower them, increasing their engagement and commitment to the interventions. Many modern policies and best practice guidelines advocate for the involvement of service users in the development of health interventions, a similar study (</a:t>
            </a:r>
            <a:r>
              <a:rPr lang="en-GB" sz="1800" dirty="0" err="1">
                <a:effectLst/>
                <a:latin typeface="Arial" panose="020B0604020202020204" pitchFamily="34" charset="0"/>
                <a:ea typeface="Arial" panose="020B0604020202020204" pitchFamily="34" charset="0"/>
              </a:rPr>
              <a:t>Giacco</a:t>
            </a:r>
            <a:r>
              <a:rPr lang="en-GB" sz="1800" dirty="0">
                <a:effectLst/>
                <a:latin typeface="Arial" panose="020B0604020202020204" pitchFamily="34" charset="0"/>
                <a:ea typeface="Arial" panose="020B0604020202020204" pitchFamily="34" charset="0"/>
              </a:rPr>
              <a:t>, Chevalier, </a:t>
            </a:r>
            <a:r>
              <a:rPr lang="en-GB" sz="1800" dirty="0" err="1">
                <a:effectLst/>
                <a:latin typeface="Arial" panose="020B0604020202020204" pitchFamily="34" charset="0"/>
                <a:ea typeface="Arial" panose="020B0604020202020204" pitchFamily="34" charset="0"/>
              </a:rPr>
              <a:t>Mcnamee</a:t>
            </a:r>
            <a:r>
              <a:rPr lang="en-GB" sz="1800" dirty="0">
                <a:effectLst/>
                <a:latin typeface="Arial" panose="020B0604020202020204" pitchFamily="34" charset="0"/>
                <a:ea typeface="Arial" panose="020B0604020202020204" pitchFamily="34" charset="0"/>
              </a:rPr>
              <a:t>, Barber, Shafiq &amp; Wells, 2023:79) in the United Kingdom amongst harmful drinkers also shared similar sentiments, aligning with these providers' views</a:t>
            </a:r>
            <a:endParaRPr lang="en-ZA" sz="1000" dirty="0">
              <a:latin typeface="+mj-lt"/>
            </a:endParaRPr>
          </a:p>
        </p:txBody>
      </p:sp>
      <p:sp>
        <p:nvSpPr>
          <p:cNvPr id="4" name="Slide Number Placeholder 3"/>
          <p:cNvSpPr>
            <a:spLocks noGrp="1"/>
          </p:cNvSpPr>
          <p:nvPr>
            <p:ph type="sldNum" sz="quarter" idx="5"/>
          </p:nvPr>
        </p:nvSpPr>
        <p:spPr/>
        <p:txBody>
          <a:bodyPr/>
          <a:lstStyle/>
          <a:p>
            <a:fld id="{4B464825-870D-4FF1-BE95-3542231D8946}" type="slidenum">
              <a:rPr lang="en-GB" smtClean="0"/>
              <a:t>13</a:t>
            </a:fld>
            <a:endParaRPr lang="en-GB" dirty="0"/>
          </a:p>
        </p:txBody>
      </p:sp>
    </p:spTree>
    <p:extLst>
      <p:ext uri="{BB962C8B-B14F-4D97-AF65-F5344CB8AC3E}">
        <p14:creationId xmlns:p14="http://schemas.microsoft.com/office/powerpoint/2010/main" val="2900428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Arial" panose="020B0604020202020204" pitchFamily="34" charset="0"/>
              </a:rPr>
              <a:t>The service providers highlighted several key areas of harm associated with alcohol misuse, such as physical health: Chronic diseases (like cardiovascular issues and liver disease) and acute risks (such as alcohol poisoning) were major concerns, indicating the need for comprehensive awareness within the intervention. Moreover, key issues such as mental health were identified as important suggesting the necessity of integrating mental health services into the intervention. </a:t>
            </a:r>
          </a:p>
          <a:p>
            <a:endParaRPr lang="en-GB" sz="1800" dirty="0">
              <a:effectLst/>
              <a:latin typeface="Arial" panose="020B0604020202020204" pitchFamily="34" charset="0"/>
              <a:ea typeface="Arial" panose="020B0604020202020204" pitchFamily="34" charset="0"/>
            </a:endParaRPr>
          </a:p>
          <a:p>
            <a:r>
              <a:rPr lang="en-GB" sz="1800" dirty="0">
                <a:effectLst/>
                <a:latin typeface="Arial" panose="020B0604020202020204" pitchFamily="34" charset="0"/>
                <a:ea typeface="Arial" panose="020B0604020202020204" pitchFamily="34" charset="0"/>
              </a:rPr>
              <a:t>From the analysis, it is clear that the intervention can focus on social and behavioural issues whereby concerns about violence, risky sexual behaviours,  can be addressed as strategies to reduce alcohol-related aggression and support affected individuals. Furthermore, the significant recognition of financial difficulties and family problems underscores the need for economic support and family counselling as part of the intervention. Also addressing reproductive health and foetal alcohol syndrome is crucial, highlighting the intergenerational impact of harmful alcohol.</a:t>
            </a:r>
          </a:p>
          <a:p>
            <a:endParaRPr lang="en-GB" sz="1800" dirty="0">
              <a:effectLst/>
              <a:latin typeface="Arial" panose="020B0604020202020204" pitchFamily="34" charset="0"/>
              <a:ea typeface="Arial" panose="020B0604020202020204" pitchFamily="34" charset="0"/>
            </a:endParaRPr>
          </a:p>
          <a:p>
            <a:r>
              <a:rPr lang="en-GB" sz="1800" dirty="0">
                <a:effectLst/>
                <a:latin typeface="Arial" panose="020B0604020202020204" pitchFamily="34" charset="0"/>
                <a:ea typeface="Arial" panose="020B0604020202020204" pitchFamily="34" charset="0"/>
              </a:rPr>
              <a:t> It can thus be deduced that the intervention should be multi-dimensional, addressing physical, mental, social, and economic harms. It should also focus on mental health, violence prevention, economic support, and family counselling. The intervention should also be tailored to provide targeted education on risks and immediate support for acute harms</a:t>
            </a:r>
            <a:endParaRPr lang="en-GB" dirty="0"/>
          </a:p>
        </p:txBody>
      </p:sp>
      <p:sp>
        <p:nvSpPr>
          <p:cNvPr id="4" name="Slide Number Placeholder 3"/>
          <p:cNvSpPr>
            <a:spLocks noGrp="1"/>
          </p:cNvSpPr>
          <p:nvPr>
            <p:ph type="sldNum" sz="quarter" idx="5"/>
          </p:nvPr>
        </p:nvSpPr>
        <p:spPr/>
        <p:txBody>
          <a:bodyPr/>
          <a:lstStyle/>
          <a:p>
            <a:fld id="{4B464825-870D-4FF1-BE95-3542231D8946}" type="slidenum">
              <a:rPr lang="en-GB" smtClean="0"/>
              <a:t>14</a:t>
            </a:fld>
            <a:endParaRPr lang="en-GB" dirty="0"/>
          </a:p>
        </p:txBody>
      </p:sp>
    </p:spTree>
    <p:extLst>
      <p:ext uri="{BB962C8B-B14F-4D97-AF65-F5344CB8AC3E}">
        <p14:creationId xmlns:p14="http://schemas.microsoft.com/office/powerpoint/2010/main" val="2233367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Arial" panose="020B0604020202020204" pitchFamily="34" charset="0"/>
              </a:rPr>
              <a:t>-The complete awareness in these groups suggests that professionals with longer careers are highly likely to be aware of harm reduction approaches, possibly due to their extensive experience and accumulated knowledge in their practice. </a:t>
            </a:r>
            <a:r>
              <a:rPr lang="en-GB" sz="1800" dirty="0" err="1">
                <a:effectLst/>
                <a:latin typeface="Arial" panose="020B0604020202020204" pitchFamily="34" charset="0"/>
                <a:ea typeface="Arial" panose="020B0604020202020204" pitchFamily="34" charset="0"/>
              </a:rPr>
              <a:t>Palukka</a:t>
            </a:r>
            <a:r>
              <a:rPr lang="en-GB" sz="1800" dirty="0">
                <a:effectLst/>
                <a:latin typeface="Arial" panose="020B0604020202020204" pitchFamily="34" charset="0"/>
                <a:ea typeface="Arial" panose="020B0604020202020204" pitchFamily="34" charset="0"/>
              </a:rPr>
              <a:t>, </a:t>
            </a:r>
            <a:r>
              <a:rPr lang="en-GB" sz="1800" dirty="0" err="1">
                <a:effectLst/>
                <a:latin typeface="Arial" panose="020B0604020202020204" pitchFamily="34" charset="0"/>
                <a:ea typeface="Arial" panose="020B0604020202020204" pitchFamily="34" charset="0"/>
              </a:rPr>
              <a:t>Haapakorpi</a:t>
            </a:r>
            <a:r>
              <a:rPr lang="en-GB" sz="1800" dirty="0">
                <a:effectLst/>
                <a:latin typeface="Arial" panose="020B0604020202020204" pitchFamily="34" charset="0"/>
                <a:ea typeface="Arial" panose="020B0604020202020204" pitchFamily="34" charset="0"/>
              </a:rPr>
              <a:t>, </a:t>
            </a:r>
            <a:r>
              <a:rPr lang="en-GB" sz="1800" dirty="0" err="1">
                <a:effectLst/>
                <a:latin typeface="Arial" panose="020B0604020202020204" pitchFamily="34" charset="0"/>
                <a:ea typeface="Arial" panose="020B0604020202020204" pitchFamily="34" charset="0"/>
              </a:rPr>
              <a:t>Auvinen</a:t>
            </a:r>
            <a:r>
              <a:rPr lang="en-GB" sz="1800" dirty="0">
                <a:effectLst/>
                <a:latin typeface="Arial" panose="020B0604020202020204" pitchFamily="34" charset="0"/>
                <a:ea typeface="Arial" panose="020B0604020202020204" pitchFamily="34" charset="0"/>
              </a:rPr>
              <a:t> and </a:t>
            </a:r>
            <a:r>
              <a:rPr lang="en-GB" sz="1800" dirty="0" err="1">
                <a:effectLst/>
                <a:latin typeface="Arial" panose="020B0604020202020204" pitchFamily="34" charset="0"/>
                <a:ea typeface="Arial" panose="020B0604020202020204" pitchFamily="34" charset="0"/>
              </a:rPr>
              <a:t>Parviainen</a:t>
            </a:r>
            <a:r>
              <a:rPr lang="en-GB" sz="1800" dirty="0">
                <a:effectLst/>
                <a:latin typeface="Arial" panose="020B0604020202020204" pitchFamily="34" charset="0"/>
                <a:ea typeface="Arial" panose="020B0604020202020204" pitchFamily="34" charset="0"/>
              </a:rPr>
              <a:t> (2021:2) argue ,in their study conducted in Finland amongst alcohol harm reduction service providers,  that experiential expertise in social and health services is especially important in the treatment of alcohol and substance abuse disorders, and service users gain confidence in their professionals </a:t>
            </a:r>
            <a:endParaRPr lang="en-GB" dirty="0"/>
          </a:p>
        </p:txBody>
      </p:sp>
      <p:sp>
        <p:nvSpPr>
          <p:cNvPr id="4" name="Slide Number Placeholder 3"/>
          <p:cNvSpPr>
            <a:spLocks noGrp="1"/>
          </p:cNvSpPr>
          <p:nvPr>
            <p:ph type="sldNum" sz="quarter" idx="5"/>
          </p:nvPr>
        </p:nvSpPr>
        <p:spPr/>
        <p:txBody>
          <a:bodyPr/>
          <a:lstStyle/>
          <a:p>
            <a:fld id="{4B464825-870D-4FF1-BE95-3542231D8946}" type="slidenum">
              <a:rPr lang="en-GB" smtClean="0"/>
              <a:t>15</a:t>
            </a:fld>
            <a:endParaRPr lang="en-GB" dirty="0"/>
          </a:p>
        </p:txBody>
      </p:sp>
    </p:spTree>
    <p:extLst>
      <p:ext uri="{BB962C8B-B14F-4D97-AF65-F5344CB8AC3E}">
        <p14:creationId xmlns:p14="http://schemas.microsoft.com/office/powerpoint/2010/main" val="1693680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304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1F7E23DC-DE3C-439D-B283-CE9B66168E03}" type="datetimeFigureOut">
              <a:rPr lang="en-ZA" smtClean="0"/>
              <a:t>2025/09/11</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6D3CA859-A0C5-445A-BD88-51A8948AADB2}" type="slidenum">
              <a:rPr lang="en-ZA" smtClean="0"/>
              <a:t>‹#›</a:t>
            </a:fld>
            <a:endParaRPr lang="en-ZA"/>
          </a:p>
        </p:txBody>
      </p:sp>
    </p:spTree>
    <p:extLst>
      <p:ext uri="{BB962C8B-B14F-4D97-AF65-F5344CB8AC3E}">
        <p14:creationId xmlns:p14="http://schemas.microsoft.com/office/powerpoint/2010/main" val="212767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1F7E23DC-DE3C-439D-B283-CE9B66168E03}" type="datetimeFigureOut">
              <a:rPr lang="en-ZA" smtClean="0"/>
              <a:t>2025/09/11</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6D3CA859-A0C5-445A-BD88-51A8948AADB2}" type="slidenum">
              <a:rPr lang="en-ZA" smtClean="0"/>
              <a:t>‹#›</a:t>
            </a:fld>
            <a:endParaRPr lang="en-ZA"/>
          </a:p>
        </p:txBody>
      </p:sp>
    </p:spTree>
    <p:extLst>
      <p:ext uri="{BB962C8B-B14F-4D97-AF65-F5344CB8AC3E}">
        <p14:creationId xmlns:p14="http://schemas.microsoft.com/office/powerpoint/2010/main" val="3558139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E23DC-DE3C-439D-B283-CE9B66168E03}" type="datetimeFigureOut">
              <a:rPr lang="en-ZA" smtClean="0"/>
              <a:t>2025/09/11</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6D3CA859-A0C5-445A-BD88-51A8948AADB2}" type="slidenum">
              <a:rPr lang="en-ZA" smtClean="0"/>
              <a:t>‹#›</a:t>
            </a:fld>
            <a:endParaRPr lang="en-ZA"/>
          </a:p>
        </p:txBody>
      </p:sp>
    </p:spTree>
    <p:extLst>
      <p:ext uri="{BB962C8B-B14F-4D97-AF65-F5344CB8AC3E}">
        <p14:creationId xmlns:p14="http://schemas.microsoft.com/office/powerpoint/2010/main" val="1217645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7E23DC-DE3C-439D-B283-CE9B66168E03}" type="datetimeFigureOut">
              <a:rPr lang="en-ZA" smtClean="0"/>
              <a:t>2025/09/11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D3CA859-A0C5-445A-BD88-51A8948AADB2}" type="slidenum">
              <a:rPr lang="en-ZA" smtClean="0"/>
              <a:t>‹#›</a:t>
            </a:fld>
            <a:endParaRPr lang="en-ZA"/>
          </a:p>
        </p:txBody>
      </p:sp>
    </p:spTree>
    <p:extLst>
      <p:ext uri="{BB962C8B-B14F-4D97-AF65-F5344CB8AC3E}">
        <p14:creationId xmlns:p14="http://schemas.microsoft.com/office/powerpoint/2010/main" val="3620628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7E23DC-DE3C-439D-B283-CE9B66168E03}" type="datetimeFigureOut">
              <a:rPr lang="en-ZA" smtClean="0"/>
              <a:t>2025/09/11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D3CA859-A0C5-445A-BD88-51A8948AADB2}" type="slidenum">
              <a:rPr lang="en-ZA" smtClean="0"/>
              <a:t>‹#›</a:t>
            </a:fld>
            <a:endParaRPr lang="en-ZA"/>
          </a:p>
        </p:txBody>
      </p:sp>
    </p:spTree>
    <p:extLst>
      <p:ext uri="{BB962C8B-B14F-4D97-AF65-F5344CB8AC3E}">
        <p14:creationId xmlns:p14="http://schemas.microsoft.com/office/powerpoint/2010/main" val="2084290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1F7E23DC-DE3C-439D-B283-CE9B66168E03}" type="datetimeFigureOut">
              <a:rPr lang="en-ZA" smtClean="0"/>
              <a:t>2025/09/11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D3CA859-A0C5-445A-BD88-51A8948AADB2}" type="slidenum">
              <a:rPr lang="en-ZA" smtClean="0"/>
              <a:t>‹#›</a:t>
            </a:fld>
            <a:endParaRPr lang="en-ZA"/>
          </a:p>
        </p:txBody>
      </p:sp>
    </p:spTree>
    <p:extLst>
      <p:ext uri="{BB962C8B-B14F-4D97-AF65-F5344CB8AC3E}">
        <p14:creationId xmlns:p14="http://schemas.microsoft.com/office/powerpoint/2010/main" val="3220484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1F7E23DC-DE3C-439D-B283-CE9B66168E03}" type="datetimeFigureOut">
              <a:rPr lang="en-ZA" smtClean="0"/>
              <a:t>2025/09/11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D3CA859-A0C5-445A-BD88-51A8948AADB2}" type="slidenum">
              <a:rPr lang="en-ZA" smtClean="0"/>
              <a:t>‹#›</a:t>
            </a:fld>
            <a:endParaRPr lang="en-ZA"/>
          </a:p>
        </p:txBody>
      </p:sp>
    </p:spTree>
    <p:extLst>
      <p:ext uri="{BB962C8B-B14F-4D97-AF65-F5344CB8AC3E}">
        <p14:creationId xmlns:p14="http://schemas.microsoft.com/office/powerpoint/2010/main" val="2917758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25563"/>
          </a:xfrm>
          <a:prstGeom prst="rect">
            <a:avLst/>
          </a:prstGeom>
        </p:spPr>
        <p:txBody>
          <a:bodyPr>
            <a:normAutofit/>
          </a:bodyPr>
          <a:lstStyle>
            <a:lvl1pPr>
              <a:defRPr sz="3600" b="1">
                <a:solidFill>
                  <a:schemeClr val="tx2"/>
                </a:solidFill>
              </a:defRPr>
            </a:lvl1pPr>
          </a:lstStyle>
          <a:p>
            <a:r>
              <a:rPr lang="en-GB" dirty="0"/>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normAutofit/>
          </a:bodyPr>
          <a:lstStyle>
            <a:lvl1pPr marL="0" indent="0">
              <a:buNone/>
              <a:defRPr sz="2400">
                <a:solidFill>
                  <a:schemeClr val="tx2"/>
                </a:solidFill>
              </a:defRPr>
            </a:lvl1pPr>
            <a:lvl2pPr marL="227013" indent="-220663">
              <a:buClr>
                <a:schemeClr val="accent2"/>
              </a:buClr>
              <a:tabLst/>
              <a:defRPr sz="2400">
                <a:solidFill>
                  <a:schemeClr val="tx2"/>
                </a:solidFill>
              </a:defRPr>
            </a:lvl2pPr>
          </a:lstStyle>
          <a:p>
            <a:pPr lvl="0"/>
            <a:r>
              <a:rPr lang="en-GB" dirty="0"/>
              <a:t>Click to edit Master text styles</a:t>
            </a:r>
          </a:p>
          <a:p>
            <a:pPr lvl="1"/>
            <a:r>
              <a:rPr lang="en-GB" dirty="0"/>
              <a:t>Second level</a:t>
            </a:r>
          </a:p>
        </p:txBody>
      </p:sp>
      <p:pic>
        <p:nvPicPr>
          <p:cNvPr id="4" name="Picture 3">
            <a:extLst>
              <a:ext uri="{FF2B5EF4-FFF2-40B4-BE49-F238E27FC236}">
                <a16:creationId xmlns:a16="http://schemas.microsoft.com/office/drawing/2014/main" id="{DEB94E18-E556-1C4A-813C-D9D60FE73B2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951214" y="5052001"/>
            <a:ext cx="3256828" cy="1822041"/>
          </a:xfrm>
          <a:prstGeom prst="rect">
            <a:avLst/>
          </a:prstGeom>
        </p:spPr>
      </p:pic>
    </p:spTree>
    <p:extLst>
      <p:ext uri="{BB962C8B-B14F-4D97-AF65-F5344CB8AC3E}">
        <p14:creationId xmlns:p14="http://schemas.microsoft.com/office/powerpoint/2010/main" val="242068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normAutofit/>
          </a:bodyPr>
          <a:lstStyle>
            <a:lvl1pPr marL="0" indent="0">
              <a:buNone/>
              <a:defRPr sz="2400">
                <a:solidFill>
                  <a:schemeClr val="tx2"/>
                </a:solidFill>
              </a:defRPr>
            </a:lvl1pPr>
            <a:lvl2pPr marL="227013" indent="-227013">
              <a:buClr>
                <a:schemeClr val="accent2"/>
              </a:buClr>
              <a:tabLst/>
              <a:defRPr sz="2400">
                <a:solidFill>
                  <a:schemeClr val="tx2"/>
                </a:solidFill>
              </a:defRPr>
            </a:lvl2pPr>
          </a:lstStyle>
          <a:p>
            <a:pPr lvl="0"/>
            <a:r>
              <a:rPr lang="en-GB" dirty="0"/>
              <a:t>Click to edit Master text styles</a:t>
            </a:r>
          </a:p>
          <a:p>
            <a:pPr lvl="1"/>
            <a:r>
              <a:rPr lang="en-GB" dirty="0"/>
              <a:t>Second level</a:t>
            </a:r>
          </a:p>
        </p:txBody>
      </p:sp>
      <p:sp>
        <p:nvSpPr>
          <p:cNvPr id="4" name="Content Placeholder 3"/>
          <p:cNvSpPr>
            <a:spLocks noGrp="1"/>
          </p:cNvSpPr>
          <p:nvPr>
            <p:ph sz="half" idx="2"/>
          </p:nvPr>
        </p:nvSpPr>
        <p:spPr>
          <a:xfrm>
            <a:off x="6172200" y="1825625"/>
            <a:ext cx="5181600" cy="2995028"/>
          </a:xfrm>
          <a:prstGeom prst="rect">
            <a:avLst/>
          </a:prstGeom>
        </p:spPr>
        <p:txBody>
          <a:bodyPr>
            <a:normAutofit/>
          </a:bodyPr>
          <a:lstStyle>
            <a:lvl1pPr marL="0" indent="0">
              <a:buNone/>
              <a:defRPr sz="2400">
                <a:solidFill>
                  <a:schemeClr val="tx2"/>
                </a:solidFill>
              </a:defRPr>
            </a:lvl1pPr>
            <a:lvl2pPr marL="349250" indent="-349250">
              <a:buClr>
                <a:schemeClr val="accent2"/>
              </a:buClr>
              <a:buFont typeface="Arial" panose="020B0604020202020204" pitchFamily="34" charset="0"/>
              <a:buChar char="•"/>
              <a:tabLst/>
              <a:defRPr sz="2400">
                <a:solidFill>
                  <a:schemeClr val="tx2"/>
                </a:solidFill>
              </a:defRPr>
            </a:lvl2pPr>
          </a:lstStyle>
          <a:p>
            <a:pPr lvl="0"/>
            <a:r>
              <a:rPr lang="en-GB" dirty="0"/>
              <a:t>Click to edit Master text styles</a:t>
            </a:r>
          </a:p>
          <a:p>
            <a:pPr lvl="1"/>
            <a:r>
              <a:rPr lang="en-GB" dirty="0"/>
              <a:t>Second level</a:t>
            </a:r>
          </a:p>
        </p:txBody>
      </p:sp>
      <p:sp>
        <p:nvSpPr>
          <p:cNvPr id="8" name="Title 1">
            <a:extLst>
              <a:ext uri="{FF2B5EF4-FFF2-40B4-BE49-F238E27FC236}">
                <a16:creationId xmlns:a16="http://schemas.microsoft.com/office/drawing/2014/main" id="{1FE05817-974B-C440-ACD3-109944400048}"/>
              </a:ext>
            </a:extLst>
          </p:cNvPr>
          <p:cNvSpPr>
            <a:spLocks noGrp="1"/>
          </p:cNvSpPr>
          <p:nvPr>
            <p:ph type="title" hasCustomPrompt="1"/>
          </p:nvPr>
        </p:nvSpPr>
        <p:spPr>
          <a:xfrm>
            <a:off x="838200" y="365125"/>
            <a:ext cx="10515600" cy="1325563"/>
          </a:xfrm>
          <a:prstGeom prst="rect">
            <a:avLst/>
          </a:prstGeom>
        </p:spPr>
        <p:txBody>
          <a:bodyPr>
            <a:normAutofit/>
          </a:bodyPr>
          <a:lstStyle>
            <a:lvl1pPr>
              <a:defRPr sz="3600" b="1">
                <a:solidFill>
                  <a:schemeClr val="tx2"/>
                </a:solidFill>
              </a:defRPr>
            </a:lvl1pPr>
          </a:lstStyle>
          <a:p>
            <a:r>
              <a:rPr lang="en-GB" dirty="0"/>
              <a:t>CLICK TO EDIT MASTER TITLE STYLE</a:t>
            </a:r>
            <a:endParaRPr lang="en-US" dirty="0"/>
          </a:p>
        </p:txBody>
      </p:sp>
      <p:pic>
        <p:nvPicPr>
          <p:cNvPr id="10" name="Picture 9">
            <a:extLst>
              <a:ext uri="{FF2B5EF4-FFF2-40B4-BE49-F238E27FC236}">
                <a16:creationId xmlns:a16="http://schemas.microsoft.com/office/drawing/2014/main" id="{EFB67511-6325-4160-A8D4-E5B5B2737AD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951214" y="5052001"/>
            <a:ext cx="3256828" cy="1822041"/>
          </a:xfrm>
          <a:prstGeom prst="rect">
            <a:avLst/>
          </a:prstGeom>
        </p:spPr>
      </p:pic>
    </p:spTree>
    <p:extLst>
      <p:ext uri="{BB962C8B-B14F-4D97-AF65-F5344CB8AC3E}">
        <p14:creationId xmlns:p14="http://schemas.microsoft.com/office/powerpoint/2010/main" val="2014541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B65791-B530-9E4C-AC2A-88AB8775ED08}"/>
              </a:ext>
            </a:extLst>
          </p:cNvPr>
          <p:cNvSpPr/>
          <p:nvPr userDrawn="1"/>
        </p:nvSpPr>
        <p:spPr>
          <a:xfrm>
            <a:off x="-7620" y="-7144"/>
            <a:ext cx="12207240" cy="34366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5393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C4294B-9E98-9449-81EA-DA05D5B55AB3}"/>
              </a:ext>
            </a:extLst>
          </p:cNvPr>
          <p:cNvSpPr/>
          <p:nvPr userDrawn="1"/>
        </p:nvSpPr>
        <p:spPr>
          <a:xfrm>
            <a:off x="-14288" y="-25003"/>
            <a:ext cx="7002779" cy="690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47559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1F7E23DC-DE3C-439D-B283-CE9B66168E03}" type="datetimeFigureOut">
              <a:rPr lang="en-ZA" smtClean="0"/>
              <a:t>2025/09/11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D3CA859-A0C5-445A-BD88-51A8948AADB2}" type="slidenum">
              <a:rPr lang="en-ZA" smtClean="0"/>
              <a:t>‹#›</a:t>
            </a:fld>
            <a:endParaRPr lang="en-ZA"/>
          </a:p>
        </p:txBody>
      </p:sp>
    </p:spTree>
    <p:extLst>
      <p:ext uri="{BB962C8B-B14F-4D97-AF65-F5344CB8AC3E}">
        <p14:creationId xmlns:p14="http://schemas.microsoft.com/office/powerpoint/2010/main" val="4010896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1F7E23DC-DE3C-439D-B283-CE9B66168E03}" type="datetimeFigureOut">
              <a:rPr lang="en-ZA" smtClean="0"/>
              <a:t>2025/09/11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D3CA859-A0C5-445A-BD88-51A8948AADB2}" type="slidenum">
              <a:rPr lang="en-ZA" smtClean="0"/>
              <a:t>‹#›</a:t>
            </a:fld>
            <a:endParaRPr lang="en-ZA"/>
          </a:p>
        </p:txBody>
      </p:sp>
    </p:spTree>
    <p:extLst>
      <p:ext uri="{BB962C8B-B14F-4D97-AF65-F5344CB8AC3E}">
        <p14:creationId xmlns:p14="http://schemas.microsoft.com/office/powerpoint/2010/main" val="48149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7E23DC-DE3C-439D-B283-CE9B66168E03}" type="datetimeFigureOut">
              <a:rPr lang="en-ZA" smtClean="0"/>
              <a:t>2025/09/11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D3CA859-A0C5-445A-BD88-51A8948AADB2}" type="slidenum">
              <a:rPr lang="en-ZA" smtClean="0"/>
              <a:t>‹#›</a:t>
            </a:fld>
            <a:endParaRPr lang="en-ZA"/>
          </a:p>
        </p:txBody>
      </p:sp>
    </p:spTree>
    <p:extLst>
      <p:ext uri="{BB962C8B-B14F-4D97-AF65-F5344CB8AC3E}">
        <p14:creationId xmlns:p14="http://schemas.microsoft.com/office/powerpoint/2010/main" val="3771726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1F7E23DC-DE3C-439D-B283-CE9B66168E03}" type="datetimeFigureOut">
              <a:rPr lang="en-ZA" smtClean="0"/>
              <a:t>2025/09/11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D3CA859-A0C5-445A-BD88-51A8948AADB2}" type="slidenum">
              <a:rPr lang="en-ZA" smtClean="0"/>
              <a:t>‹#›</a:t>
            </a:fld>
            <a:endParaRPr lang="en-ZA"/>
          </a:p>
        </p:txBody>
      </p:sp>
    </p:spTree>
    <p:extLst>
      <p:ext uri="{BB962C8B-B14F-4D97-AF65-F5344CB8AC3E}">
        <p14:creationId xmlns:p14="http://schemas.microsoft.com/office/powerpoint/2010/main" val="915241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0274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E23DC-DE3C-439D-B283-CE9B66168E03}" type="datetimeFigureOut">
              <a:rPr lang="en-ZA" smtClean="0"/>
              <a:t>2025/09/11</a:t>
            </a:fld>
            <a:endParaRPr lang="en-ZA"/>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3CA859-A0C5-445A-BD88-51A8948AADB2}" type="slidenum">
              <a:rPr lang="en-ZA" smtClean="0"/>
              <a:t>‹#›</a:t>
            </a:fld>
            <a:endParaRPr lang="en-ZA"/>
          </a:p>
        </p:txBody>
      </p:sp>
    </p:spTree>
    <p:extLst>
      <p:ext uri="{BB962C8B-B14F-4D97-AF65-F5344CB8AC3E}">
        <p14:creationId xmlns:p14="http://schemas.microsoft.com/office/powerpoint/2010/main" val="150735395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em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CCBC294-D3B1-3541-BCD5-AA21C2E44746}"/>
              </a:ext>
            </a:extLst>
          </p:cNvPr>
          <p:cNvSpPr/>
          <p:nvPr/>
        </p:nvSpPr>
        <p:spPr>
          <a:xfrm>
            <a:off x="-8626" y="0"/>
            <a:ext cx="12208246" cy="6874498"/>
          </a:xfrm>
          <a:prstGeom prst="rect">
            <a:avLst/>
          </a:prstGeom>
          <a:blipFill>
            <a:blip r:embed="rId2" cstate="screen">
              <a:extLst>
                <a:ext uri="{28A0092B-C50C-407E-A947-70E740481C1C}">
                  <a14:useLocalDpi xmlns:a14="http://schemas.microsoft.com/office/drawing/2010/main"/>
                </a:ext>
              </a:extLst>
            </a:blip>
            <a:srcRect/>
            <a:stretch>
              <a:fillRect l="151" t="-10828" r="-21507" b="-3297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latin typeface="Abadi" panose="020B0604020104020204" pitchFamily="34" charset="0"/>
              <a:cs typeface="Calibri" panose="020F0502020204030204" pitchFamily="34" charset="0"/>
            </a:endParaRPr>
          </a:p>
          <a:p>
            <a:pPr algn="ctr"/>
            <a:endParaRPr lang="en-US" b="1" dirty="0">
              <a:latin typeface="Abadi" panose="020B0604020104020204" pitchFamily="34" charset="0"/>
              <a:cs typeface="Calibri" panose="020F0502020204030204" pitchFamily="34" charset="0"/>
            </a:endParaRPr>
          </a:p>
          <a:p>
            <a:pPr algn="ctr"/>
            <a:endParaRPr lang="en-US" sz="1800" b="1" dirty="0">
              <a:latin typeface="Abadi" panose="020B0604020104020204" pitchFamily="34" charset="0"/>
              <a:cs typeface="Calibri" panose="020F0502020204030204" pitchFamily="34" charset="0"/>
            </a:endParaRPr>
          </a:p>
          <a:p>
            <a:pPr algn="ctr"/>
            <a:endParaRPr lang="en-US" b="1" dirty="0">
              <a:latin typeface="Abadi" panose="020B0604020104020204" pitchFamily="34" charset="0"/>
              <a:cs typeface="Calibri" panose="020F0502020204030204" pitchFamily="34" charset="0"/>
            </a:endParaRPr>
          </a:p>
          <a:p>
            <a:pPr algn="ctr"/>
            <a:endParaRPr lang="en-US" sz="1800" b="1" dirty="0">
              <a:latin typeface="Abadi" panose="020B0604020104020204" pitchFamily="34" charset="0"/>
              <a:cs typeface="Calibri" panose="020F0502020204030204" pitchFamily="34" charset="0"/>
            </a:endParaRPr>
          </a:p>
          <a:p>
            <a:pPr algn="ctr"/>
            <a:endParaRPr lang="en-US" b="1" dirty="0">
              <a:latin typeface="Abadi" panose="020B0604020104020204" pitchFamily="34" charset="0"/>
              <a:cs typeface="Calibri" panose="020F0502020204030204" pitchFamily="34" charset="0"/>
            </a:endParaRPr>
          </a:p>
          <a:p>
            <a:pPr algn="ctr"/>
            <a:endParaRPr lang="en-US" sz="1800" b="1" dirty="0">
              <a:latin typeface="Abadi" panose="020B0604020104020204" pitchFamily="34" charset="0"/>
              <a:cs typeface="Calibri" panose="020F0502020204030204" pitchFamily="34" charset="0"/>
            </a:endParaRPr>
          </a:p>
          <a:p>
            <a:pPr algn="ctr"/>
            <a:endParaRPr lang="en-US" b="1" dirty="0">
              <a:latin typeface="Abadi" panose="020B0604020104020204" pitchFamily="34" charset="0"/>
              <a:cs typeface="Calibri" panose="020F0502020204030204" pitchFamily="34" charset="0"/>
            </a:endParaRPr>
          </a:p>
          <a:p>
            <a:pPr algn="ctr"/>
            <a:endParaRPr lang="en-US" sz="1800" b="1" dirty="0">
              <a:latin typeface="Abadi" panose="020B060402010402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29CBE81B-9890-D74B-A07D-E9588B4F30D1}"/>
              </a:ext>
            </a:extLst>
          </p:cNvPr>
          <p:cNvSpPr/>
          <p:nvPr/>
        </p:nvSpPr>
        <p:spPr>
          <a:xfrm>
            <a:off x="0" y="0"/>
            <a:ext cx="5831457" cy="39286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Abadi" panose="020B0604020104020204" pitchFamily="34" charset="0"/>
                <a:ea typeface="+mn-ea"/>
                <a:cs typeface="Biome" panose="020B0503030204020804" pitchFamily="34" charset="0"/>
              </a:rPr>
              <a:t>Service Provider Perspectives on Alcohol Harm Reduction: Advancing SDG 3.5 through Strengthened Prevention and Treatment of Harmful Alcohol Use in South Africa</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C000"/>
              </a:solidFill>
              <a:effectLst/>
              <a:uLnTx/>
              <a:uFillTx/>
              <a:latin typeface="Abadi" panose="020B0604020104020204" pitchFamily="34" charset="0"/>
              <a:ea typeface="+mn-ea"/>
              <a:cs typeface="Biome" panose="020B05030302040208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C000"/>
              </a:solidFill>
              <a:effectLst/>
              <a:uLnTx/>
              <a:uFillTx/>
              <a:latin typeface="Abadi" panose="020B0604020104020204" pitchFamily="34" charset="0"/>
              <a:ea typeface="+mn-ea"/>
              <a:cs typeface="Biome" panose="020B05030302040208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C000"/>
              </a:solidFill>
              <a:effectLst/>
              <a:uLnTx/>
              <a:uFillTx/>
              <a:latin typeface="Abadi" panose="020B0604020104020204" pitchFamily="34" charset="0"/>
              <a:ea typeface="+mn-ea"/>
              <a:cs typeface="Biome" panose="020B05030302040208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Abadi" panose="020B0604020104020204" pitchFamily="34" charset="0"/>
                <a:ea typeface="+mn-ea"/>
                <a:cs typeface="Biome" panose="020B0503030204020804" pitchFamily="34" charset="0"/>
              </a:rPr>
              <a:t>Dr. Thembinkosi </a:t>
            </a:r>
            <a:r>
              <a:rPr kumimoji="0" lang="en-US" sz="1600" b="1" i="0" u="none" strike="noStrike" kern="1200" cap="none" spc="0" normalizeH="0" baseline="0" noProof="0">
                <a:ln>
                  <a:noFill/>
                </a:ln>
                <a:solidFill>
                  <a:srgbClr val="FFC000"/>
                </a:solidFill>
                <a:effectLst/>
                <a:uLnTx/>
                <a:uFillTx/>
                <a:latin typeface="Abadi" panose="020B0604020104020204" pitchFamily="34" charset="0"/>
                <a:ea typeface="+mn-ea"/>
                <a:cs typeface="Biome" panose="020B0503030204020804" pitchFamily="34" charset="0"/>
              </a:rPr>
              <a:t>Singwane* &amp; </a:t>
            </a:r>
            <a:r>
              <a:rPr kumimoji="0" lang="en-US" sz="1600" b="1" i="0" u="none" strike="noStrike" kern="1200" cap="none" spc="0" normalizeH="0" baseline="0" noProof="0" dirty="0">
                <a:ln>
                  <a:noFill/>
                </a:ln>
                <a:solidFill>
                  <a:srgbClr val="FFC000"/>
                </a:solidFill>
                <a:effectLst/>
                <a:uLnTx/>
                <a:uFillTx/>
                <a:latin typeface="Abadi" panose="020B0604020104020204" pitchFamily="34" charset="0"/>
                <a:ea typeface="+mn-ea"/>
                <a:cs typeface="Biome" panose="020B0503030204020804" pitchFamily="34" charset="0"/>
              </a:rPr>
              <a:t>Prof Stephan Geyer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C000"/>
              </a:solidFill>
              <a:effectLst/>
              <a:uLnTx/>
              <a:uFillTx/>
              <a:latin typeface="Abadi" panose="020B0604020104020204" pitchFamily="34" charset="0"/>
              <a:ea typeface="+mn-ea"/>
              <a:cs typeface="Biome" panose="020B05030302040208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Abadi" panose="020B0604020104020204" pitchFamily="34" charset="0"/>
                <a:ea typeface="+mn-ea"/>
                <a:cs typeface="Biome" panose="020B0503030204020804" pitchFamily="34" charset="0"/>
              </a:rPr>
              <a:t>(Department of Social Work and Criminology,  University of Pretoria)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badi" panose="020B0604020104020204" pitchFamily="34" charset="0"/>
                <a:ea typeface="+mn-ea"/>
                <a:cs typeface="Calibri" panose="020F0502020204030204" pitchFamily="34" charset="0"/>
              </a:rPr>
              <a:t>							2025 </a:t>
            </a:r>
            <a:r>
              <a:rPr kumimoji="0" lang="en-US" sz="1400" b="1" i="0" u="none" strike="noStrike" kern="1200" cap="none" spc="0" normalizeH="0" baseline="0" noProof="0" dirty="0">
                <a:ln>
                  <a:noFill/>
                </a:ln>
                <a:solidFill>
                  <a:prstClr val="white"/>
                </a:solidFill>
                <a:effectLst/>
                <a:uLnTx/>
                <a:uFillTx/>
                <a:latin typeface="Abadi" panose="020B0604020104020204" pitchFamily="34" charset="0"/>
                <a:ea typeface="+mn-ea"/>
                <a:cs typeface="Calibri" panose="020F0502020204030204" pitchFamily="34" charset="0"/>
              </a:rPr>
              <a:t>ASASWEI Conference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badi" panose="020B0604020104020204" pitchFamily="34" charset="0"/>
                <a:ea typeface="+mn-ea"/>
                <a:cs typeface="Calibri" panose="020F0502020204030204" pitchFamily="34" charset="0"/>
              </a:rPr>
              <a:t>						University of Free state, Bloemfontein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badi" panose="020B0604020104020204" pitchFamily="34" charset="0"/>
                <a:ea typeface="+mn-ea"/>
                <a:cs typeface="Calibri" panose="020F0502020204030204" pitchFamily="34" charset="0"/>
              </a:rPr>
              <a:t>								</a:t>
            </a:r>
          </a:p>
        </p:txBody>
      </p:sp>
      <p:sp>
        <p:nvSpPr>
          <p:cNvPr id="9" name="TextBox 8">
            <a:extLst>
              <a:ext uri="{FF2B5EF4-FFF2-40B4-BE49-F238E27FC236}">
                <a16:creationId xmlns:a16="http://schemas.microsoft.com/office/drawing/2014/main" id="{ED2180AF-DCE6-8F4D-8AA9-5D692E1FA540}"/>
              </a:ext>
            </a:extLst>
          </p:cNvPr>
          <p:cNvSpPr txBox="1"/>
          <p:nvPr/>
        </p:nvSpPr>
        <p:spPr>
          <a:xfrm>
            <a:off x="-117060" y="-78658"/>
            <a:ext cx="5948517" cy="1077218"/>
          </a:xfrm>
          <a:prstGeom prst="rect">
            <a:avLst/>
          </a:prstGeom>
          <a:noFill/>
        </p:spPr>
        <p:txBody>
          <a:bodyPr wrap="square" rtlCol="0">
            <a:spAutoFit/>
          </a:bodyPr>
          <a:lstStyle/>
          <a:p>
            <a:pPr algn="ctr"/>
            <a:endParaRPr lang="en-US" sz="3600" b="1" dirty="0">
              <a:solidFill>
                <a:srgbClr val="FFC000"/>
              </a:solidFill>
              <a:latin typeface="Calibri" panose="020F0502020204030204" pitchFamily="34" charset="0"/>
              <a:cs typeface="Calibri" panose="020F0502020204030204" pitchFamily="34" charset="0"/>
            </a:endParaRPr>
          </a:p>
          <a:p>
            <a:endParaRPr lang="en-US" sz="2800" dirty="0">
              <a:solidFill>
                <a:schemeClr val="bg1"/>
              </a:solidFill>
            </a:endParaRPr>
          </a:p>
        </p:txBody>
      </p:sp>
      <p:pic>
        <p:nvPicPr>
          <p:cNvPr id="3" name="Picture 2">
            <a:extLst>
              <a:ext uri="{FF2B5EF4-FFF2-40B4-BE49-F238E27FC236}">
                <a16:creationId xmlns:a16="http://schemas.microsoft.com/office/drawing/2014/main" id="{8383B62E-794A-1E40-9C40-E6FEFA653E6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417410" y="4198622"/>
            <a:ext cx="4782210" cy="2675420"/>
          </a:xfrm>
          <a:prstGeom prst="rect">
            <a:avLst/>
          </a:prstGeom>
        </p:spPr>
      </p:pic>
    </p:spTree>
    <p:extLst>
      <p:ext uri="{BB962C8B-B14F-4D97-AF65-F5344CB8AC3E}">
        <p14:creationId xmlns:p14="http://schemas.microsoft.com/office/powerpoint/2010/main" val="994250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21" name="Freeform: Shape 20">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itle 1">
            <a:extLst>
              <a:ext uri="{FF2B5EF4-FFF2-40B4-BE49-F238E27FC236}">
                <a16:creationId xmlns:a16="http://schemas.microsoft.com/office/drawing/2014/main" id="{0B380829-A46E-8845-9A22-8534C7551963}"/>
              </a:ext>
            </a:extLst>
          </p:cNvPr>
          <p:cNvSpPr txBox="1">
            <a:spLocks/>
          </p:cNvSpPr>
          <p:nvPr/>
        </p:nvSpPr>
        <p:spPr>
          <a:xfrm>
            <a:off x="3489434" y="160029"/>
            <a:ext cx="6400799" cy="809243"/>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3600" b="1" kern="1200">
                <a:solidFill>
                  <a:schemeClr val="bg2"/>
                </a:solidFill>
                <a:latin typeface="+mj-lt"/>
                <a:ea typeface="+mj-ea"/>
                <a:cs typeface="+mj-cs"/>
              </a:defRPr>
            </a:lvl1pPr>
          </a:lstStyle>
          <a:p>
            <a:pPr algn="l">
              <a:spcAft>
                <a:spcPts val="600"/>
              </a:spcAft>
            </a:pPr>
            <a:r>
              <a:rPr lang="en-US" sz="4000" kern="1200" dirty="0">
                <a:solidFill>
                  <a:schemeClr val="tx2"/>
                </a:solidFill>
                <a:latin typeface="+mj-lt"/>
                <a:ea typeface="+mj-ea"/>
                <a:cs typeface="+mj-cs"/>
              </a:rPr>
              <a:t>RESEARCH METHODS</a:t>
            </a:r>
          </a:p>
        </p:txBody>
      </p:sp>
      <p:graphicFrame>
        <p:nvGraphicFramePr>
          <p:cNvPr id="7" name="Content Placeholder 2">
            <a:extLst>
              <a:ext uri="{FF2B5EF4-FFF2-40B4-BE49-F238E27FC236}">
                <a16:creationId xmlns:a16="http://schemas.microsoft.com/office/drawing/2014/main" id="{95AB48C6-D99C-370C-A980-966098284C8C}"/>
              </a:ext>
            </a:extLst>
          </p:cNvPr>
          <p:cNvGraphicFramePr>
            <a:graphicFrameLocks/>
          </p:cNvGraphicFramePr>
          <p:nvPr>
            <p:extLst>
              <p:ext uri="{D42A27DB-BD31-4B8C-83A1-F6EECF244321}">
                <p14:modId xmlns:p14="http://schemas.microsoft.com/office/powerpoint/2010/main" val="2536910105"/>
              </p:ext>
            </p:extLst>
          </p:nvPr>
        </p:nvGraphicFramePr>
        <p:xfrm>
          <a:off x="132721" y="969272"/>
          <a:ext cx="11722947" cy="57286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a:extLst>
              <a:ext uri="{FF2B5EF4-FFF2-40B4-BE49-F238E27FC236}">
                <a16:creationId xmlns:a16="http://schemas.microsoft.com/office/drawing/2014/main" id="{4E35671B-5E72-6A99-3FE5-33207641CC91}"/>
              </a:ext>
            </a:extLst>
          </p:cNvPr>
          <p:cNvPicPr>
            <a:picLocks noChangeAspect="1"/>
          </p:cNvPicPr>
          <p:nvPr/>
        </p:nvPicPr>
        <p:blipFill>
          <a:blip r:embed="rId8" cstate="screen">
            <a:extLst>
              <a:ext uri="{28A0092B-C50C-407E-A947-70E740481C1C}">
                <a14:useLocalDpi xmlns:a14="http://schemas.microsoft.com/office/drawing/2010/main"/>
              </a:ext>
            </a:extLst>
          </a:blip>
          <a:stretch/>
        </p:blipFill>
        <p:spPr>
          <a:xfrm>
            <a:off x="2635" y="-4695"/>
            <a:ext cx="2635461" cy="1260119"/>
          </a:xfrm>
          <a:prstGeom prst="rect">
            <a:avLst/>
          </a:prstGeom>
          <a:ln>
            <a:noFill/>
          </a:ln>
          <a:effectLst>
            <a:softEdge rad="112500"/>
          </a:effectLst>
        </p:spPr>
      </p:pic>
      <p:sp>
        <p:nvSpPr>
          <p:cNvPr id="15" name="Arrow: Down 14">
            <a:extLst>
              <a:ext uri="{FF2B5EF4-FFF2-40B4-BE49-F238E27FC236}">
                <a16:creationId xmlns:a16="http://schemas.microsoft.com/office/drawing/2014/main" id="{0E7F5F90-ADFB-99F0-DADC-65DD2E3CFD56}"/>
              </a:ext>
            </a:extLst>
          </p:cNvPr>
          <p:cNvSpPr/>
          <p:nvPr/>
        </p:nvSpPr>
        <p:spPr>
          <a:xfrm>
            <a:off x="5376040" y="1982807"/>
            <a:ext cx="430924" cy="43536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Down 23">
            <a:extLst>
              <a:ext uri="{FF2B5EF4-FFF2-40B4-BE49-F238E27FC236}">
                <a16:creationId xmlns:a16="http://schemas.microsoft.com/office/drawing/2014/main" id="{B32A86B5-6E83-9335-A6CC-4F01188D050E}"/>
              </a:ext>
            </a:extLst>
          </p:cNvPr>
          <p:cNvSpPr/>
          <p:nvPr/>
        </p:nvSpPr>
        <p:spPr>
          <a:xfrm>
            <a:off x="5376040" y="3473768"/>
            <a:ext cx="430924" cy="43536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Down 24">
            <a:extLst>
              <a:ext uri="{FF2B5EF4-FFF2-40B4-BE49-F238E27FC236}">
                <a16:creationId xmlns:a16="http://schemas.microsoft.com/office/drawing/2014/main" id="{DD80A3AA-4BCB-0031-1B7D-0F3AAB2EFB8B}"/>
              </a:ext>
            </a:extLst>
          </p:cNvPr>
          <p:cNvSpPr/>
          <p:nvPr/>
        </p:nvSpPr>
        <p:spPr>
          <a:xfrm>
            <a:off x="5376040" y="5259020"/>
            <a:ext cx="430924" cy="32197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74156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0FB523-3A49-B347-B587-552831451BFC}"/>
              </a:ext>
            </a:extLst>
          </p:cNvPr>
          <p:cNvSpPr/>
          <p:nvPr/>
        </p:nvSpPr>
        <p:spPr>
          <a:xfrm>
            <a:off x="-7620" y="3429000"/>
            <a:ext cx="12207240" cy="3437546"/>
          </a:xfrm>
          <a:prstGeom prst="rect">
            <a:avLst/>
          </a:prstGeom>
          <a:blipFill>
            <a:blip r:embed="rId2" cstate="screen">
              <a:extLst>
                <a:ext uri="{28A0092B-C50C-407E-A947-70E740481C1C}">
                  <a14:useLocalDpi xmlns:a14="http://schemas.microsoft.com/office/drawing/2010/main"/>
                </a:ext>
              </a:extLst>
            </a:blip>
            <a:srcRect/>
            <a:stretch>
              <a:fillRect t="-77867" b="-592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0B380829-A46E-8845-9A22-8534C7551963}"/>
              </a:ext>
            </a:extLst>
          </p:cNvPr>
          <p:cNvSpPr txBox="1">
            <a:spLocks/>
          </p:cNvSpPr>
          <p:nvPr/>
        </p:nvSpPr>
        <p:spPr>
          <a:xfrm>
            <a:off x="0" y="865188"/>
            <a:ext cx="12192000" cy="1949450"/>
          </a:xfrm>
          <a:prstGeom prst="rect">
            <a:avLst/>
          </a:prstGeom>
        </p:spPr>
        <p:txBody>
          <a:bodyPr>
            <a:normAutofit fontScale="92500" lnSpcReduction="10000"/>
          </a:bodyPr>
          <a:lstStyle>
            <a:lvl1pPr algn="ctr" defTabSz="914400" rtl="0" eaLnBrk="1" latinLnBrk="0" hangingPunct="1">
              <a:lnSpc>
                <a:spcPct val="90000"/>
              </a:lnSpc>
              <a:spcBef>
                <a:spcPct val="0"/>
              </a:spcBef>
              <a:buNone/>
              <a:defRPr sz="3600" b="1" kern="1200">
                <a:solidFill>
                  <a:schemeClr val="bg2"/>
                </a:solidFill>
                <a:latin typeface="+mj-lt"/>
                <a:ea typeface="+mj-ea"/>
                <a:cs typeface="+mj-cs"/>
              </a:defRPr>
            </a:lvl1pPr>
          </a:lstStyle>
          <a:p>
            <a:r>
              <a:rPr lang="en-US" sz="8000" dirty="0">
                <a:latin typeface="Calibri" panose="020F0502020204030204" pitchFamily="34" charset="0"/>
                <a:cs typeface="Calibri" panose="020F0502020204030204" pitchFamily="34" charset="0"/>
              </a:rPr>
              <a:t>What was found? Research Results and discussion. </a:t>
            </a:r>
          </a:p>
        </p:txBody>
      </p:sp>
      <p:pic>
        <p:nvPicPr>
          <p:cNvPr id="10" name="Picture 9">
            <a:extLst>
              <a:ext uri="{FF2B5EF4-FFF2-40B4-BE49-F238E27FC236}">
                <a16:creationId xmlns:a16="http://schemas.microsoft.com/office/drawing/2014/main" id="{A8D679B4-6435-4ECF-BD4A-CAB8212E143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951214" y="5052001"/>
            <a:ext cx="3256828" cy="1822041"/>
          </a:xfrm>
          <a:prstGeom prst="rect">
            <a:avLst/>
          </a:prstGeom>
        </p:spPr>
      </p:pic>
    </p:spTree>
    <p:extLst>
      <p:ext uri="{BB962C8B-B14F-4D97-AF65-F5344CB8AC3E}">
        <p14:creationId xmlns:p14="http://schemas.microsoft.com/office/powerpoint/2010/main" val="481715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1EABB29-C55C-9C4D-8A9D-565C521DB60F}"/>
              </a:ext>
            </a:extLst>
          </p:cNvPr>
          <p:cNvSpPr>
            <a:spLocks noGrp="1"/>
          </p:cNvSpPr>
          <p:nvPr>
            <p:ph type="title"/>
          </p:nvPr>
        </p:nvSpPr>
        <p:spPr>
          <a:xfrm>
            <a:off x="838200" y="101890"/>
            <a:ext cx="10515600" cy="844041"/>
          </a:xfrm>
        </p:spPr>
        <p:txBody>
          <a:bodyPr>
            <a:normAutofit fontScale="90000"/>
          </a:bodyPr>
          <a:lstStyle/>
          <a:p>
            <a:pPr algn="ctr"/>
            <a:r>
              <a:rPr lang="en-US" sz="2800" dirty="0">
                <a:solidFill>
                  <a:srgbClr val="C00000"/>
                </a:solidFill>
                <a:latin typeface="Calibri" panose="020F0502020204030204" pitchFamily="34" charset="0"/>
                <a:cs typeface="Calibri" panose="020F0502020204030204" pitchFamily="34" charset="0"/>
              </a:rPr>
              <a:t>Suitability of harm reduction approach for treating harmful alcohol use</a:t>
            </a:r>
          </a:p>
        </p:txBody>
      </p:sp>
      <p:sp>
        <p:nvSpPr>
          <p:cNvPr id="3" name="Content Placeholder 2">
            <a:extLst>
              <a:ext uri="{FF2B5EF4-FFF2-40B4-BE49-F238E27FC236}">
                <a16:creationId xmlns:a16="http://schemas.microsoft.com/office/drawing/2014/main" id="{9F02C83C-2DEB-F049-86D0-921AD06C76B8}"/>
              </a:ext>
            </a:extLst>
          </p:cNvPr>
          <p:cNvSpPr>
            <a:spLocks noGrp="1"/>
          </p:cNvSpPr>
          <p:nvPr>
            <p:ph idx="1"/>
          </p:nvPr>
        </p:nvSpPr>
        <p:spPr>
          <a:xfrm>
            <a:off x="581891" y="1052844"/>
            <a:ext cx="10771909" cy="4988243"/>
          </a:xfrm>
        </p:spPr>
        <p:txBody>
          <a:bodyPr>
            <a:noAutofit/>
          </a:bodyPr>
          <a:lstStyle/>
          <a:p>
            <a:r>
              <a:rPr lang="en-US" sz="2000">
                <a:solidFill>
                  <a:schemeClr val="tx1"/>
                </a:solidFill>
                <a:latin typeface="Calibri" panose="020F0502020204030204" pitchFamily="34" charset="0"/>
                <a:cs typeface="Calibri" panose="020F0502020204030204" pitchFamily="34" charset="0"/>
              </a:rPr>
              <a:t>	</a:t>
            </a:r>
            <a:endParaRPr lang="en-US" sz="2000" b="1" dirty="0">
              <a:solidFill>
                <a:schemeClr val="tx1"/>
              </a:solidFill>
              <a:latin typeface="Calibri" panose="020F0502020204030204" pitchFamily="34" charset="0"/>
              <a:cs typeface="Calibri" panose="020F0502020204030204" pitchFamily="34" charset="0"/>
            </a:endParaRPr>
          </a:p>
        </p:txBody>
      </p:sp>
      <p:graphicFrame>
        <p:nvGraphicFramePr>
          <p:cNvPr id="2" name="Chart 1">
            <a:extLst>
              <a:ext uri="{FF2B5EF4-FFF2-40B4-BE49-F238E27FC236}">
                <a16:creationId xmlns:a16="http://schemas.microsoft.com/office/drawing/2014/main" id="{152C5F0F-21C3-B3AA-E540-46590841931F}"/>
              </a:ext>
            </a:extLst>
          </p:cNvPr>
          <p:cNvGraphicFramePr/>
          <p:nvPr>
            <p:extLst>
              <p:ext uri="{D42A27DB-BD31-4B8C-83A1-F6EECF244321}">
                <p14:modId xmlns:p14="http://schemas.microsoft.com/office/powerpoint/2010/main" val="3728615021"/>
              </p:ext>
            </p:extLst>
          </p:nvPr>
        </p:nvGraphicFramePr>
        <p:xfrm>
          <a:off x="235050" y="725215"/>
          <a:ext cx="9087626" cy="54448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8222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142052F-43CF-7FB8-90EF-50A1C2AA52E0}"/>
              </a:ext>
            </a:extLst>
          </p:cNvPr>
          <p:cNvSpPr txBox="1">
            <a:spLocks/>
          </p:cNvSpPr>
          <p:nvPr/>
        </p:nvSpPr>
        <p:spPr>
          <a:xfrm>
            <a:off x="838200" y="1825625"/>
            <a:ext cx="5181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latin typeface="Calibri" panose="020F0502020204030204" pitchFamily="34" charset="0"/>
                <a:cs typeface="Calibri" panose="020F0502020204030204" pitchFamily="34" charset="0"/>
              </a:rPr>
              <a:t>	</a:t>
            </a:r>
            <a:endParaRPr lang="en-US" sz="2000" b="1" dirty="0">
              <a:latin typeface="Calibri" panose="020F0502020204030204" pitchFamily="34" charset="0"/>
              <a:cs typeface="Calibri" panose="020F0502020204030204" pitchFamily="34" charset="0"/>
            </a:endParaRPr>
          </a:p>
        </p:txBody>
      </p:sp>
      <p:sp>
        <p:nvSpPr>
          <p:cNvPr id="3" name="Title 7">
            <a:extLst>
              <a:ext uri="{FF2B5EF4-FFF2-40B4-BE49-F238E27FC236}">
                <a16:creationId xmlns:a16="http://schemas.microsoft.com/office/drawing/2014/main" id="{7460A1DC-5657-B552-C0F2-EA16AFBC853B}"/>
              </a:ext>
            </a:extLst>
          </p:cNvPr>
          <p:cNvSpPr txBox="1">
            <a:spLocks/>
          </p:cNvSpPr>
          <p:nvPr/>
        </p:nvSpPr>
        <p:spPr>
          <a:xfrm>
            <a:off x="838200" y="365126"/>
            <a:ext cx="10515600" cy="5387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C00000"/>
                </a:solidFill>
                <a:latin typeface="Calibri" panose="020F0502020204030204" pitchFamily="34" charset="0"/>
                <a:cs typeface="Calibri" panose="020F0502020204030204" pitchFamily="34" charset="0"/>
              </a:rPr>
              <a:t>Developing alcohol harm reduction interventions.</a:t>
            </a:r>
          </a:p>
        </p:txBody>
      </p:sp>
      <p:graphicFrame>
        <p:nvGraphicFramePr>
          <p:cNvPr id="4" name="Chart 3">
            <a:extLst>
              <a:ext uri="{FF2B5EF4-FFF2-40B4-BE49-F238E27FC236}">
                <a16:creationId xmlns:a16="http://schemas.microsoft.com/office/drawing/2014/main" id="{A7C750AA-D6B1-78B4-41BF-E0D1586DDFA0}"/>
              </a:ext>
            </a:extLst>
          </p:cNvPr>
          <p:cNvGraphicFramePr/>
          <p:nvPr>
            <p:extLst>
              <p:ext uri="{D42A27DB-BD31-4B8C-83A1-F6EECF244321}">
                <p14:modId xmlns:p14="http://schemas.microsoft.com/office/powerpoint/2010/main" val="1160726509"/>
              </p:ext>
            </p:extLst>
          </p:nvPr>
        </p:nvGraphicFramePr>
        <p:xfrm>
          <a:off x="235051" y="1447727"/>
          <a:ext cx="4694302" cy="47292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10">
            <a:extLst>
              <a:ext uri="{FF2B5EF4-FFF2-40B4-BE49-F238E27FC236}">
                <a16:creationId xmlns:a16="http://schemas.microsoft.com/office/drawing/2014/main" id="{026B9E8D-558E-DD81-391B-32F1FEE880AF}"/>
              </a:ext>
            </a:extLst>
          </p:cNvPr>
          <p:cNvGraphicFramePr>
            <a:graphicFrameLocks/>
          </p:cNvGraphicFramePr>
          <p:nvPr>
            <p:extLst>
              <p:ext uri="{D42A27DB-BD31-4B8C-83A1-F6EECF244321}">
                <p14:modId xmlns:p14="http://schemas.microsoft.com/office/powerpoint/2010/main" val="1568075234"/>
              </p:ext>
            </p:extLst>
          </p:nvPr>
        </p:nvGraphicFramePr>
        <p:xfrm>
          <a:off x="5129051" y="1085088"/>
          <a:ext cx="6928837" cy="5469772"/>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a:extLst>
              <a:ext uri="{FF2B5EF4-FFF2-40B4-BE49-F238E27FC236}">
                <a16:creationId xmlns:a16="http://schemas.microsoft.com/office/drawing/2014/main" id="{CBB44966-EAEC-F179-28E0-445980EB94F4}"/>
              </a:ext>
            </a:extLst>
          </p:cNvPr>
          <p:cNvPicPr>
            <a:picLocks noChangeAspect="1"/>
          </p:cNvPicPr>
          <p:nvPr/>
        </p:nvPicPr>
        <p:blipFill>
          <a:blip r:embed="rId5"/>
          <a:stretch>
            <a:fillRect/>
          </a:stretch>
        </p:blipFill>
        <p:spPr>
          <a:xfrm>
            <a:off x="35353" y="5167625"/>
            <a:ext cx="3020433" cy="1690375"/>
          </a:xfrm>
          <a:prstGeom prst="rect">
            <a:avLst/>
          </a:prstGeom>
        </p:spPr>
      </p:pic>
      <p:sp>
        <p:nvSpPr>
          <p:cNvPr id="10" name="TextBox 9">
            <a:extLst>
              <a:ext uri="{FF2B5EF4-FFF2-40B4-BE49-F238E27FC236}">
                <a16:creationId xmlns:a16="http://schemas.microsoft.com/office/drawing/2014/main" id="{9BF092CC-A2B7-849B-DD62-230D2A6D5B9C}"/>
              </a:ext>
            </a:extLst>
          </p:cNvPr>
          <p:cNvSpPr txBox="1"/>
          <p:nvPr/>
        </p:nvSpPr>
        <p:spPr>
          <a:xfrm>
            <a:off x="235051" y="1456293"/>
            <a:ext cx="4988590" cy="646331"/>
          </a:xfrm>
          <a:prstGeom prst="rect">
            <a:avLst/>
          </a:prstGeom>
          <a:noFill/>
        </p:spPr>
        <p:txBody>
          <a:bodyPr wrap="square">
            <a:spAutoFit/>
          </a:bodyPr>
          <a:lstStyle/>
          <a:p>
            <a:r>
              <a:rPr lang="en-GB" sz="1800" dirty="0">
                <a:effectLst/>
                <a:latin typeface="Arial" panose="020B0604020202020204" pitchFamily="34" charset="0"/>
                <a:ea typeface="Arial" panose="020B0604020202020204" pitchFamily="34" charset="0"/>
              </a:rPr>
              <a:t>Is enough being done regarding alcohol harm reduction ? </a:t>
            </a:r>
            <a:endParaRPr lang="en-GB" dirty="0"/>
          </a:p>
        </p:txBody>
      </p:sp>
      <p:cxnSp>
        <p:nvCxnSpPr>
          <p:cNvPr id="12" name="Connector: Curved 11">
            <a:extLst>
              <a:ext uri="{FF2B5EF4-FFF2-40B4-BE49-F238E27FC236}">
                <a16:creationId xmlns:a16="http://schemas.microsoft.com/office/drawing/2014/main" id="{3B0E9DDA-1085-9B9D-08EF-9B993B28C47B}"/>
              </a:ext>
            </a:extLst>
          </p:cNvPr>
          <p:cNvCxnSpPr>
            <a:cxnSpLocks/>
          </p:cNvCxnSpPr>
          <p:nvPr/>
        </p:nvCxnSpPr>
        <p:spPr>
          <a:xfrm rot="16200000" flipH="1">
            <a:off x="1169855" y="2333882"/>
            <a:ext cx="1066190" cy="31476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746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1EABB29-C55C-9C4D-8A9D-565C521DB60F}"/>
              </a:ext>
            </a:extLst>
          </p:cNvPr>
          <p:cNvSpPr>
            <a:spLocks noGrp="1"/>
          </p:cNvSpPr>
          <p:nvPr>
            <p:ph type="title"/>
          </p:nvPr>
        </p:nvSpPr>
        <p:spPr>
          <a:xfrm>
            <a:off x="838200" y="101890"/>
            <a:ext cx="10515600" cy="494307"/>
          </a:xfrm>
        </p:spPr>
        <p:txBody>
          <a:bodyPr>
            <a:normAutofit fontScale="90000"/>
          </a:bodyPr>
          <a:lstStyle/>
          <a:p>
            <a:pPr algn="ctr"/>
            <a:r>
              <a:rPr lang="en-US" sz="2800" dirty="0">
                <a:solidFill>
                  <a:srgbClr val="C00000"/>
                </a:solidFill>
                <a:latin typeface="Calibri" panose="020F0502020204030204" pitchFamily="34" charset="0"/>
                <a:cs typeface="Calibri" panose="020F0502020204030204" pitchFamily="34" charset="0"/>
              </a:rPr>
              <a:t>Possible harms to be addressed by an outpatient harm reduction Intervention</a:t>
            </a:r>
          </a:p>
        </p:txBody>
      </p:sp>
      <p:sp>
        <p:nvSpPr>
          <p:cNvPr id="3" name="Content Placeholder 2">
            <a:extLst>
              <a:ext uri="{FF2B5EF4-FFF2-40B4-BE49-F238E27FC236}">
                <a16:creationId xmlns:a16="http://schemas.microsoft.com/office/drawing/2014/main" id="{9F02C83C-2DEB-F049-86D0-921AD06C76B8}"/>
              </a:ext>
            </a:extLst>
          </p:cNvPr>
          <p:cNvSpPr>
            <a:spLocks noGrp="1"/>
          </p:cNvSpPr>
          <p:nvPr>
            <p:ph idx="1"/>
          </p:nvPr>
        </p:nvSpPr>
        <p:spPr>
          <a:xfrm>
            <a:off x="581891" y="1052844"/>
            <a:ext cx="10771909" cy="4988243"/>
          </a:xfrm>
        </p:spPr>
        <p:txBody>
          <a:bodyPr>
            <a:noAutofit/>
          </a:bodyPr>
          <a:lstStyle/>
          <a:p>
            <a:r>
              <a:rPr lang="en-US" sz="2000">
                <a:solidFill>
                  <a:schemeClr val="tx1"/>
                </a:solidFill>
                <a:latin typeface="Calibri" panose="020F0502020204030204" pitchFamily="34" charset="0"/>
                <a:cs typeface="Calibri" panose="020F0502020204030204" pitchFamily="34" charset="0"/>
              </a:rPr>
              <a:t>	</a:t>
            </a:r>
            <a:endParaRPr lang="en-US" sz="2000" b="1" dirty="0">
              <a:solidFill>
                <a:schemeClr val="tx1"/>
              </a:solidFill>
              <a:latin typeface="Calibri" panose="020F0502020204030204" pitchFamily="34" charset="0"/>
              <a:cs typeface="Calibri" panose="020F0502020204030204" pitchFamily="34" charset="0"/>
            </a:endParaRPr>
          </a:p>
        </p:txBody>
      </p:sp>
      <p:graphicFrame>
        <p:nvGraphicFramePr>
          <p:cNvPr id="5" name="Object 4">
            <a:extLst>
              <a:ext uri="{FF2B5EF4-FFF2-40B4-BE49-F238E27FC236}">
                <a16:creationId xmlns:a16="http://schemas.microsoft.com/office/drawing/2014/main" id="{5DF8B529-2596-0A64-A4A8-056A195CA3A5}"/>
              </a:ext>
            </a:extLst>
          </p:cNvPr>
          <p:cNvGraphicFramePr>
            <a:graphicFrameLocks noChangeAspect="1"/>
          </p:cNvGraphicFramePr>
          <p:nvPr>
            <p:extLst>
              <p:ext uri="{D42A27DB-BD31-4B8C-83A1-F6EECF244321}">
                <p14:modId xmlns:p14="http://schemas.microsoft.com/office/powerpoint/2010/main" val="1627107284"/>
              </p:ext>
            </p:extLst>
          </p:nvPr>
        </p:nvGraphicFramePr>
        <p:xfrm>
          <a:off x="390525" y="650874"/>
          <a:ext cx="7339204" cy="6105235"/>
        </p:xfrm>
        <a:graphic>
          <a:graphicData uri="http://schemas.openxmlformats.org/presentationml/2006/ole">
            <mc:AlternateContent xmlns:mc="http://schemas.openxmlformats.org/markup-compatibility/2006">
              <mc:Choice xmlns:v="urn:schemas-microsoft-com:vml" Requires="v">
                <p:oleObj name="Document" r:id="rId3" imgW="6290978" imgH="7066533" progId="Word.Document.12">
                  <p:embed/>
                </p:oleObj>
              </mc:Choice>
              <mc:Fallback>
                <p:oleObj name="Document" r:id="rId3" imgW="6290978" imgH="7066533" progId="Word.Document.12">
                  <p:embed/>
                  <p:pic>
                    <p:nvPicPr>
                      <p:cNvPr id="0" name=""/>
                      <p:cNvPicPr/>
                      <p:nvPr/>
                    </p:nvPicPr>
                    <p:blipFill>
                      <a:blip r:embed="rId4"/>
                      <a:stretch>
                        <a:fillRect/>
                      </a:stretch>
                    </p:blipFill>
                    <p:spPr>
                      <a:xfrm>
                        <a:off x="390525" y="650874"/>
                        <a:ext cx="7339204" cy="6105235"/>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FA8C0C8B-75D1-EA86-44E3-EB6E559123A7}"/>
              </a:ext>
            </a:extLst>
          </p:cNvPr>
          <p:cNvPicPr>
            <a:picLocks noChangeAspect="1"/>
          </p:cNvPicPr>
          <p:nvPr/>
        </p:nvPicPr>
        <p:blipFill>
          <a:blip r:embed="rId5"/>
          <a:stretch>
            <a:fillRect/>
          </a:stretch>
        </p:blipFill>
        <p:spPr>
          <a:xfrm>
            <a:off x="7921095" y="650874"/>
            <a:ext cx="4173369" cy="4085082"/>
          </a:xfrm>
          <a:prstGeom prst="rect">
            <a:avLst/>
          </a:prstGeom>
          <a:ln>
            <a:noFill/>
          </a:ln>
          <a:effectLst>
            <a:softEdge rad="112500"/>
          </a:effectLst>
        </p:spPr>
      </p:pic>
    </p:spTree>
    <p:extLst>
      <p:ext uri="{BB962C8B-B14F-4D97-AF65-F5344CB8AC3E}">
        <p14:creationId xmlns:p14="http://schemas.microsoft.com/office/powerpoint/2010/main" val="2336315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71EABB29-C55C-9C4D-8A9D-565C521DB60F}"/>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2500" kern="1200" dirty="0">
                <a:solidFill>
                  <a:srgbClr val="FFFFFF"/>
                </a:solidFill>
                <a:latin typeface="+mj-lt"/>
                <a:ea typeface="+mj-ea"/>
                <a:cs typeface="+mj-cs"/>
              </a:rPr>
              <a:t>Association between service providers' years of experience and the awareness of harm reduction approach</a:t>
            </a:r>
          </a:p>
        </p:txBody>
      </p:sp>
      <p:sp>
        <p:nvSpPr>
          <p:cNvPr id="3" name="Content Placeholder 2">
            <a:extLst>
              <a:ext uri="{FF2B5EF4-FFF2-40B4-BE49-F238E27FC236}">
                <a16:creationId xmlns:a16="http://schemas.microsoft.com/office/drawing/2014/main" id="{9F02C83C-2DEB-F049-86D0-921AD06C76B8}"/>
              </a:ext>
            </a:extLst>
          </p:cNvPr>
          <p:cNvSpPr>
            <a:spLocks noGrp="1"/>
          </p:cNvSpPr>
          <p:nvPr>
            <p:ph idx="1"/>
          </p:nvPr>
        </p:nvSpPr>
        <p:spPr>
          <a:xfrm>
            <a:off x="8572499" y="390832"/>
            <a:ext cx="3233585" cy="873612"/>
          </a:xfrm>
        </p:spPr>
        <p:txBody>
          <a:bodyPr vert="horz" lIns="91440" tIns="45720" rIns="91440" bIns="45720" rtlCol="0" anchor="ctr">
            <a:normAutofit/>
          </a:bodyPr>
          <a:lstStyle/>
          <a:p>
            <a:r>
              <a:rPr lang="en-US" sz="2000" kern="1200">
                <a:solidFill>
                  <a:srgbClr val="FFFFFF"/>
                </a:solidFill>
                <a:latin typeface="+mn-lt"/>
                <a:ea typeface="+mn-ea"/>
                <a:cs typeface="+mn-cs"/>
              </a:rPr>
              <a:t>	</a:t>
            </a:r>
            <a:endParaRPr lang="en-US" sz="2000" b="1" kern="1200">
              <a:solidFill>
                <a:srgbClr val="FFFFFF"/>
              </a:solidFill>
              <a:latin typeface="+mn-lt"/>
              <a:ea typeface="+mn-ea"/>
              <a:cs typeface="+mn-cs"/>
            </a:endParaRPr>
          </a:p>
        </p:txBody>
      </p:sp>
      <p:graphicFrame>
        <p:nvGraphicFramePr>
          <p:cNvPr id="4" name="Table 3">
            <a:extLst>
              <a:ext uri="{FF2B5EF4-FFF2-40B4-BE49-F238E27FC236}">
                <a16:creationId xmlns:a16="http://schemas.microsoft.com/office/drawing/2014/main" id="{29A2A7AB-9256-9E07-0CE2-6EF4D02DC27F}"/>
              </a:ext>
            </a:extLst>
          </p:cNvPr>
          <p:cNvGraphicFramePr>
            <a:graphicFrameLocks noGrp="1"/>
          </p:cNvGraphicFramePr>
          <p:nvPr>
            <p:extLst>
              <p:ext uri="{D42A27DB-BD31-4B8C-83A1-F6EECF244321}">
                <p14:modId xmlns:p14="http://schemas.microsoft.com/office/powerpoint/2010/main" val="644297054"/>
              </p:ext>
            </p:extLst>
          </p:nvPr>
        </p:nvGraphicFramePr>
        <p:xfrm>
          <a:off x="401637" y="1789259"/>
          <a:ext cx="10218296" cy="4452161"/>
        </p:xfrm>
        <a:graphic>
          <a:graphicData uri="http://schemas.openxmlformats.org/drawingml/2006/table">
            <a:tbl>
              <a:tblPr firstRow="1" firstCol="1" bandRow="1">
                <a:tableStyleId>{5C22544A-7EE6-4342-B048-85BDC9FD1C3A}</a:tableStyleId>
              </a:tblPr>
              <a:tblGrid>
                <a:gridCol w="2751802">
                  <a:extLst>
                    <a:ext uri="{9D8B030D-6E8A-4147-A177-3AD203B41FA5}">
                      <a16:colId xmlns:a16="http://schemas.microsoft.com/office/drawing/2014/main" val="3954224954"/>
                    </a:ext>
                  </a:extLst>
                </a:gridCol>
                <a:gridCol w="1767818">
                  <a:extLst>
                    <a:ext uri="{9D8B030D-6E8A-4147-A177-3AD203B41FA5}">
                      <a16:colId xmlns:a16="http://schemas.microsoft.com/office/drawing/2014/main" val="4276628878"/>
                    </a:ext>
                  </a:extLst>
                </a:gridCol>
                <a:gridCol w="1787122">
                  <a:extLst>
                    <a:ext uri="{9D8B030D-6E8A-4147-A177-3AD203B41FA5}">
                      <a16:colId xmlns:a16="http://schemas.microsoft.com/office/drawing/2014/main" val="4058500493"/>
                    </a:ext>
                  </a:extLst>
                </a:gridCol>
                <a:gridCol w="1385300">
                  <a:extLst>
                    <a:ext uri="{9D8B030D-6E8A-4147-A177-3AD203B41FA5}">
                      <a16:colId xmlns:a16="http://schemas.microsoft.com/office/drawing/2014/main" val="99051962"/>
                    </a:ext>
                  </a:extLst>
                </a:gridCol>
                <a:gridCol w="892037">
                  <a:extLst>
                    <a:ext uri="{9D8B030D-6E8A-4147-A177-3AD203B41FA5}">
                      <a16:colId xmlns:a16="http://schemas.microsoft.com/office/drawing/2014/main" val="3147433166"/>
                    </a:ext>
                  </a:extLst>
                </a:gridCol>
                <a:gridCol w="1634217">
                  <a:extLst>
                    <a:ext uri="{9D8B030D-6E8A-4147-A177-3AD203B41FA5}">
                      <a16:colId xmlns:a16="http://schemas.microsoft.com/office/drawing/2014/main" val="3466281855"/>
                    </a:ext>
                  </a:extLst>
                </a:gridCol>
              </a:tblGrid>
              <a:tr h="1215833">
                <a:tc rowSpan="2">
                  <a:txBody>
                    <a:bodyPr/>
                    <a:lstStyle/>
                    <a:p>
                      <a:pPr marL="10795" marR="152400" indent="-6350" algn="just">
                        <a:lnSpc>
                          <a:spcPct val="150000"/>
                        </a:lnSpc>
                        <a:spcAft>
                          <a:spcPts val="20"/>
                        </a:spcAft>
                      </a:pPr>
                      <a:r>
                        <a:rPr lang="en-GB" sz="1800" kern="0" dirty="0">
                          <a:effectLst/>
                        </a:rPr>
                        <a:t>Characteristics </a:t>
                      </a:r>
                      <a:endParaRPr lang="en-GB" sz="1900" kern="100" dirty="0">
                        <a:solidFill>
                          <a:srgbClr val="000000"/>
                        </a:solidFill>
                        <a:effectLst/>
                        <a:latin typeface="Arial" panose="020B0604020202020204" pitchFamily="34" charset="0"/>
                        <a:ea typeface="Arial" panose="020B0604020202020204" pitchFamily="34" charset="0"/>
                      </a:endParaRPr>
                    </a:p>
                  </a:txBody>
                  <a:tcPr marL="109727" marR="109727" marT="0" marB="0"/>
                </a:tc>
                <a:tc gridSpan="2">
                  <a:txBody>
                    <a:bodyPr/>
                    <a:lstStyle/>
                    <a:p>
                      <a:pPr marL="10795" marR="152400" indent="-6350" algn="just">
                        <a:lnSpc>
                          <a:spcPct val="150000"/>
                        </a:lnSpc>
                        <a:spcAft>
                          <a:spcPts val="20"/>
                        </a:spcAft>
                      </a:pPr>
                      <a:r>
                        <a:rPr lang="en-GB" sz="1800" kern="0">
                          <a:effectLst/>
                        </a:rPr>
                        <a:t>Totals, n%</a:t>
                      </a:r>
                      <a:endParaRPr lang="en-GB" sz="1900" kern="100">
                        <a:solidFill>
                          <a:srgbClr val="000000"/>
                        </a:solidFill>
                        <a:effectLst/>
                        <a:latin typeface="Arial" panose="020B0604020202020204" pitchFamily="34" charset="0"/>
                        <a:ea typeface="Arial" panose="020B0604020202020204" pitchFamily="34" charset="0"/>
                      </a:endParaRPr>
                    </a:p>
                  </a:txBody>
                  <a:tcPr marL="109727" marR="109727" marT="0" marB="0"/>
                </a:tc>
                <a:tc hMerge="1">
                  <a:txBody>
                    <a:bodyPr/>
                    <a:lstStyle/>
                    <a:p>
                      <a:endParaRPr lang="en-GB"/>
                    </a:p>
                  </a:txBody>
                  <a:tcPr/>
                </a:tc>
                <a:tc>
                  <a:txBody>
                    <a:bodyPr/>
                    <a:lstStyle/>
                    <a:p>
                      <a:pPr marL="10795" marR="152400" indent="-6350" algn="just">
                        <a:lnSpc>
                          <a:spcPct val="150000"/>
                        </a:lnSpc>
                        <a:spcAft>
                          <a:spcPts val="20"/>
                        </a:spcAft>
                      </a:pPr>
                      <a:r>
                        <a:rPr lang="en-GB" sz="1800" kern="0">
                          <a:effectLst/>
                        </a:rPr>
                        <a:t>Chi-square value</a:t>
                      </a:r>
                      <a:endParaRPr lang="en-GB" sz="1900" kern="100">
                        <a:solidFill>
                          <a:srgbClr val="000000"/>
                        </a:solidFill>
                        <a:effectLst/>
                        <a:latin typeface="Arial" panose="020B0604020202020204" pitchFamily="34" charset="0"/>
                        <a:ea typeface="Arial" panose="020B0604020202020204" pitchFamily="34" charset="0"/>
                      </a:endParaRPr>
                    </a:p>
                  </a:txBody>
                  <a:tcPr marL="109727" marR="109727" marT="0" marB="0"/>
                </a:tc>
                <a:tc>
                  <a:txBody>
                    <a:bodyPr/>
                    <a:lstStyle/>
                    <a:p>
                      <a:pPr marL="10795" marR="152400" indent="-6350" algn="just">
                        <a:lnSpc>
                          <a:spcPct val="150000"/>
                        </a:lnSpc>
                        <a:spcAft>
                          <a:spcPts val="20"/>
                        </a:spcAft>
                      </a:pPr>
                      <a:r>
                        <a:rPr lang="en-GB" sz="1800" kern="0">
                          <a:effectLst/>
                        </a:rPr>
                        <a:t>df</a:t>
                      </a:r>
                      <a:endParaRPr lang="en-GB" sz="1900" kern="100">
                        <a:solidFill>
                          <a:srgbClr val="000000"/>
                        </a:solidFill>
                        <a:effectLst/>
                        <a:latin typeface="Arial" panose="020B0604020202020204" pitchFamily="34" charset="0"/>
                        <a:ea typeface="Arial" panose="020B0604020202020204" pitchFamily="34" charset="0"/>
                      </a:endParaRPr>
                    </a:p>
                  </a:txBody>
                  <a:tcPr marL="109727" marR="109727" marT="0" marB="0"/>
                </a:tc>
                <a:tc rowSpan="2">
                  <a:txBody>
                    <a:bodyPr/>
                    <a:lstStyle/>
                    <a:p>
                      <a:pPr marL="10795" marR="152400" indent="-6350" algn="just">
                        <a:lnSpc>
                          <a:spcPct val="150000"/>
                        </a:lnSpc>
                        <a:spcAft>
                          <a:spcPts val="20"/>
                        </a:spcAft>
                      </a:pPr>
                      <a:r>
                        <a:rPr lang="en-GB" sz="1800" kern="0">
                          <a:effectLst/>
                        </a:rPr>
                        <a:t>p-Values </a:t>
                      </a:r>
                      <a:endParaRPr lang="en-GB" sz="1900" kern="100">
                        <a:solidFill>
                          <a:srgbClr val="000000"/>
                        </a:solidFill>
                        <a:effectLst/>
                        <a:latin typeface="Arial" panose="020B0604020202020204" pitchFamily="34" charset="0"/>
                        <a:ea typeface="Arial" panose="020B0604020202020204" pitchFamily="34" charset="0"/>
                      </a:endParaRPr>
                    </a:p>
                  </a:txBody>
                  <a:tcPr marL="109727" marR="109727" marT="0" marB="0"/>
                </a:tc>
                <a:extLst>
                  <a:ext uri="{0D108BD9-81ED-4DB2-BD59-A6C34878D82A}">
                    <a16:rowId xmlns:a16="http://schemas.microsoft.com/office/drawing/2014/main" val="226518672"/>
                  </a:ext>
                </a:extLst>
              </a:tr>
              <a:tr h="813502">
                <a:tc vMerge="1">
                  <a:txBody>
                    <a:bodyPr/>
                    <a:lstStyle/>
                    <a:p>
                      <a:endParaRPr lang="en-GB"/>
                    </a:p>
                  </a:txBody>
                  <a:tcPr/>
                </a:tc>
                <a:tc>
                  <a:txBody>
                    <a:bodyPr/>
                    <a:lstStyle/>
                    <a:p>
                      <a:pPr marL="10795" marR="152400" indent="-6350" algn="just">
                        <a:lnSpc>
                          <a:spcPct val="150000"/>
                        </a:lnSpc>
                        <a:spcAft>
                          <a:spcPts val="20"/>
                        </a:spcAft>
                      </a:pPr>
                      <a:r>
                        <a:rPr lang="en-GB" sz="1800" kern="0">
                          <a:effectLst/>
                        </a:rPr>
                        <a:t>Aware (47)</a:t>
                      </a:r>
                      <a:endParaRPr lang="en-GB" sz="1900" kern="100">
                        <a:solidFill>
                          <a:srgbClr val="000000"/>
                        </a:solidFill>
                        <a:effectLst/>
                        <a:latin typeface="Arial" panose="020B0604020202020204" pitchFamily="34" charset="0"/>
                        <a:ea typeface="Arial" panose="020B0604020202020204" pitchFamily="34" charset="0"/>
                      </a:endParaRPr>
                    </a:p>
                  </a:txBody>
                  <a:tcPr marL="109727" marR="109727" marT="0" marB="0"/>
                </a:tc>
                <a:tc>
                  <a:txBody>
                    <a:bodyPr/>
                    <a:lstStyle/>
                    <a:p>
                      <a:pPr marL="10795" marR="152400" indent="-6350" algn="just">
                        <a:lnSpc>
                          <a:spcPct val="150000"/>
                        </a:lnSpc>
                        <a:spcAft>
                          <a:spcPts val="20"/>
                        </a:spcAft>
                      </a:pPr>
                      <a:r>
                        <a:rPr lang="en-GB" sz="1800" kern="0">
                          <a:effectLst/>
                        </a:rPr>
                        <a:t>Not aware (13)</a:t>
                      </a:r>
                      <a:endParaRPr lang="en-GB" sz="1900" kern="100">
                        <a:solidFill>
                          <a:srgbClr val="000000"/>
                        </a:solidFill>
                        <a:effectLst/>
                        <a:latin typeface="Arial" panose="020B0604020202020204" pitchFamily="34" charset="0"/>
                        <a:ea typeface="Arial" panose="020B0604020202020204" pitchFamily="34" charset="0"/>
                      </a:endParaRPr>
                    </a:p>
                  </a:txBody>
                  <a:tcPr marL="109727" marR="109727" marT="0" marB="0"/>
                </a:tc>
                <a:tc>
                  <a:txBody>
                    <a:bodyPr/>
                    <a:lstStyle/>
                    <a:p>
                      <a:pPr marL="10795" marR="152400" indent="-6350" algn="just">
                        <a:lnSpc>
                          <a:spcPct val="150000"/>
                        </a:lnSpc>
                        <a:spcAft>
                          <a:spcPts val="20"/>
                        </a:spcAft>
                      </a:pPr>
                      <a:r>
                        <a:rPr lang="en-GB" sz="1800" kern="0">
                          <a:effectLst/>
                        </a:rPr>
                        <a:t> </a:t>
                      </a:r>
                      <a:endParaRPr lang="en-GB" sz="1900" kern="100">
                        <a:solidFill>
                          <a:srgbClr val="000000"/>
                        </a:solidFill>
                        <a:effectLst/>
                        <a:latin typeface="Arial" panose="020B0604020202020204" pitchFamily="34" charset="0"/>
                        <a:ea typeface="Arial" panose="020B0604020202020204" pitchFamily="34" charset="0"/>
                      </a:endParaRPr>
                    </a:p>
                  </a:txBody>
                  <a:tcPr marL="109727" marR="109727" marT="0" marB="0"/>
                </a:tc>
                <a:tc>
                  <a:txBody>
                    <a:bodyPr/>
                    <a:lstStyle/>
                    <a:p>
                      <a:pPr marL="10795" marR="152400" indent="-6350" algn="just">
                        <a:lnSpc>
                          <a:spcPct val="150000"/>
                        </a:lnSpc>
                        <a:spcAft>
                          <a:spcPts val="20"/>
                        </a:spcAft>
                      </a:pPr>
                      <a:r>
                        <a:rPr lang="en-GB" sz="1800" kern="0">
                          <a:effectLst/>
                        </a:rPr>
                        <a:t> </a:t>
                      </a:r>
                      <a:endParaRPr lang="en-GB" sz="1900" kern="100">
                        <a:solidFill>
                          <a:srgbClr val="000000"/>
                        </a:solidFill>
                        <a:effectLst/>
                        <a:latin typeface="Arial" panose="020B0604020202020204" pitchFamily="34" charset="0"/>
                        <a:ea typeface="Arial" panose="020B0604020202020204" pitchFamily="34" charset="0"/>
                      </a:endParaRPr>
                    </a:p>
                  </a:txBody>
                  <a:tcPr marL="109727" marR="109727" marT="0" marB="0"/>
                </a:tc>
                <a:tc vMerge="1">
                  <a:txBody>
                    <a:bodyPr/>
                    <a:lstStyle/>
                    <a:p>
                      <a:endParaRPr lang="en-GB"/>
                    </a:p>
                  </a:txBody>
                  <a:tcPr/>
                </a:tc>
                <a:extLst>
                  <a:ext uri="{0D108BD9-81ED-4DB2-BD59-A6C34878D82A}">
                    <a16:rowId xmlns:a16="http://schemas.microsoft.com/office/drawing/2014/main" val="3560674836"/>
                  </a:ext>
                </a:extLst>
              </a:tr>
              <a:tr h="2422826">
                <a:tc>
                  <a:txBody>
                    <a:bodyPr/>
                    <a:lstStyle/>
                    <a:p>
                      <a:pPr marL="10795" marR="152400" indent="-6350" algn="just">
                        <a:lnSpc>
                          <a:spcPct val="150000"/>
                        </a:lnSpc>
                        <a:spcAft>
                          <a:spcPts val="20"/>
                        </a:spcAft>
                      </a:pPr>
                      <a:r>
                        <a:rPr lang="en-GB" sz="1800" kern="0">
                          <a:effectLst/>
                        </a:rPr>
                        <a:t>Years of experience</a:t>
                      </a:r>
                      <a:endParaRPr lang="en-GB" sz="1900" kern="100">
                        <a:effectLst/>
                      </a:endParaRPr>
                    </a:p>
                    <a:p>
                      <a:pPr marL="10795" marR="152400" indent="-6350" algn="just">
                        <a:lnSpc>
                          <a:spcPct val="150000"/>
                        </a:lnSpc>
                        <a:spcAft>
                          <a:spcPts val="20"/>
                        </a:spcAft>
                      </a:pPr>
                      <a:r>
                        <a:rPr lang="en-GB" sz="1800" kern="0">
                          <a:effectLst/>
                        </a:rPr>
                        <a:t>0-4 </a:t>
                      </a:r>
                      <a:endParaRPr lang="en-GB" sz="1900" kern="100">
                        <a:effectLst/>
                      </a:endParaRPr>
                    </a:p>
                    <a:p>
                      <a:pPr marL="10795" marR="152400" indent="-6350" algn="just">
                        <a:lnSpc>
                          <a:spcPct val="150000"/>
                        </a:lnSpc>
                        <a:spcAft>
                          <a:spcPts val="20"/>
                        </a:spcAft>
                      </a:pPr>
                      <a:r>
                        <a:rPr lang="en-GB" sz="1800" kern="0">
                          <a:effectLst/>
                        </a:rPr>
                        <a:t>5-9</a:t>
                      </a:r>
                      <a:endParaRPr lang="en-GB" sz="1900" kern="100">
                        <a:effectLst/>
                      </a:endParaRPr>
                    </a:p>
                    <a:p>
                      <a:pPr marL="10795" marR="152400" indent="-6350" algn="just">
                        <a:lnSpc>
                          <a:spcPct val="150000"/>
                        </a:lnSpc>
                        <a:spcAft>
                          <a:spcPts val="20"/>
                        </a:spcAft>
                      </a:pPr>
                      <a:r>
                        <a:rPr lang="en-GB" sz="1800" kern="0">
                          <a:effectLst/>
                        </a:rPr>
                        <a:t>10-14</a:t>
                      </a:r>
                      <a:endParaRPr lang="en-GB" sz="1900" kern="100">
                        <a:effectLst/>
                      </a:endParaRPr>
                    </a:p>
                    <a:p>
                      <a:pPr marL="10795" marR="152400" indent="-6350" algn="just">
                        <a:lnSpc>
                          <a:spcPct val="150000"/>
                        </a:lnSpc>
                        <a:spcAft>
                          <a:spcPts val="20"/>
                        </a:spcAft>
                      </a:pPr>
                      <a:r>
                        <a:rPr lang="en-GB" sz="1800" kern="0">
                          <a:effectLst/>
                        </a:rPr>
                        <a:t>15-19</a:t>
                      </a:r>
                      <a:endParaRPr lang="en-GB" sz="1900" kern="100">
                        <a:effectLst/>
                      </a:endParaRPr>
                    </a:p>
                    <a:p>
                      <a:pPr marL="10795" marR="152400" indent="-6350" algn="just">
                        <a:lnSpc>
                          <a:spcPct val="150000"/>
                        </a:lnSpc>
                        <a:spcAft>
                          <a:spcPts val="20"/>
                        </a:spcAft>
                      </a:pPr>
                      <a:r>
                        <a:rPr lang="en-GB" sz="1800" kern="0">
                          <a:effectLst/>
                        </a:rPr>
                        <a:t>20-24</a:t>
                      </a:r>
                      <a:endParaRPr lang="en-GB" sz="1900" kern="100">
                        <a:solidFill>
                          <a:srgbClr val="000000"/>
                        </a:solidFill>
                        <a:effectLst/>
                        <a:latin typeface="Arial" panose="020B0604020202020204" pitchFamily="34" charset="0"/>
                        <a:ea typeface="Arial" panose="020B0604020202020204" pitchFamily="34" charset="0"/>
                      </a:endParaRPr>
                    </a:p>
                  </a:txBody>
                  <a:tcPr marL="109727" marR="109727" marT="0" marB="0"/>
                </a:tc>
                <a:tc>
                  <a:txBody>
                    <a:bodyPr/>
                    <a:lstStyle/>
                    <a:p>
                      <a:pPr marL="10795" marR="152400" indent="-6350" algn="just">
                        <a:lnSpc>
                          <a:spcPct val="150000"/>
                        </a:lnSpc>
                        <a:spcAft>
                          <a:spcPts val="20"/>
                        </a:spcAft>
                      </a:pPr>
                      <a:r>
                        <a:rPr lang="en-GB" sz="1800" kern="0">
                          <a:effectLst/>
                        </a:rPr>
                        <a:t> </a:t>
                      </a:r>
                      <a:endParaRPr lang="en-GB" sz="1900" kern="100">
                        <a:effectLst/>
                      </a:endParaRPr>
                    </a:p>
                    <a:p>
                      <a:pPr marL="10795" marR="152400" indent="-6350" algn="just">
                        <a:lnSpc>
                          <a:spcPct val="150000"/>
                        </a:lnSpc>
                        <a:spcAft>
                          <a:spcPts val="20"/>
                        </a:spcAft>
                      </a:pPr>
                      <a:r>
                        <a:rPr lang="en-GB" sz="1800" kern="0">
                          <a:effectLst/>
                        </a:rPr>
                        <a:t>8 (72.73)</a:t>
                      </a:r>
                      <a:endParaRPr lang="en-GB" sz="1900" kern="100">
                        <a:effectLst/>
                      </a:endParaRPr>
                    </a:p>
                    <a:p>
                      <a:pPr marL="10795" marR="152400" indent="-6350" algn="just">
                        <a:lnSpc>
                          <a:spcPct val="150000"/>
                        </a:lnSpc>
                        <a:spcAft>
                          <a:spcPts val="20"/>
                        </a:spcAft>
                      </a:pPr>
                      <a:r>
                        <a:rPr lang="en-GB" sz="1800" kern="0">
                          <a:effectLst/>
                        </a:rPr>
                        <a:t>32 (78.05)</a:t>
                      </a:r>
                      <a:endParaRPr lang="en-GB" sz="1900" kern="100">
                        <a:effectLst/>
                      </a:endParaRPr>
                    </a:p>
                    <a:p>
                      <a:pPr marL="10795" marR="152400" indent="-6350" algn="just">
                        <a:lnSpc>
                          <a:spcPct val="150000"/>
                        </a:lnSpc>
                        <a:spcAft>
                          <a:spcPts val="20"/>
                        </a:spcAft>
                      </a:pPr>
                      <a:r>
                        <a:rPr lang="en-GB" sz="1800" kern="0">
                          <a:effectLst/>
                        </a:rPr>
                        <a:t>5 (83.33)</a:t>
                      </a:r>
                      <a:endParaRPr lang="en-GB" sz="1900" kern="100">
                        <a:effectLst/>
                      </a:endParaRPr>
                    </a:p>
                    <a:p>
                      <a:pPr marL="10795" marR="152400" indent="-6350" algn="just">
                        <a:lnSpc>
                          <a:spcPct val="150000"/>
                        </a:lnSpc>
                        <a:spcAft>
                          <a:spcPts val="20"/>
                        </a:spcAft>
                      </a:pPr>
                      <a:r>
                        <a:rPr lang="en-GB" sz="1800" kern="0">
                          <a:effectLst/>
                        </a:rPr>
                        <a:t>1 (100)</a:t>
                      </a:r>
                      <a:endParaRPr lang="en-GB" sz="1900" kern="100">
                        <a:effectLst/>
                      </a:endParaRPr>
                    </a:p>
                    <a:p>
                      <a:pPr marL="10795" marR="152400" indent="-6350" algn="just">
                        <a:lnSpc>
                          <a:spcPct val="150000"/>
                        </a:lnSpc>
                        <a:spcAft>
                          <a:spcPts val="20"/>
                        </a:spcAft>
                      </a:pPr>
                      <a:r>
                        <a:rPr lang="en-GB" sz="1800" kern="0">
                          <a:effectLst/>
                        </a:rPr>
                        <a:t>1 (100)</a:t>
                      </a:r>
                      <a:endParaRPr lang="en-GB" sz="1900" kern="100">
                        <a:solidFill>
                          <a:srgbClr val="000000"/>
                        </a:solidFill>
                        <a:effectLst/>
                        <a:latin typeface="Arial" panose="020B0604020202020204" pitchFamily="34" charset="0"/>
                        <a:ea typeface="Arial" panose="020B0604020202020204" pitchFamily="34" charset="0"/>
                      </a:endParaRPr>
                    </a:p>
                  </a:txBody>
                  <a:tcPr marL="109727" marR="109727" marT="0" marB="0"/>
                </a:tc>
                <a:tc>
                  <a:txBody>
                    <a:bodyPr/>
                    <a:lstStyle/>
                    <a:p>
                      <a:pPr marL="10795" marR="152400" indent="-6350" algn="just">
                        <a:lnSpc>
                          <a:spcPct val="150000"/>
                        </a:lnSpc>
                        <a:spcAft>
                          <a:spcPts val="20"/>
                        </a:spcAft>
                      </a:pPr>
                      <a:r>
                        <a:rPr lang="en-GB" sz="1800" kern="0">
                          <a:effectLst/>
                        </a:rPr>
                        <a:t> </a:t>
                      </a:r>
                      <a:endParaRPr lang="en-GB" sz="1900" kern="100">
                        <a:effectLst/>
                      </a:endParaRPr>
                    </a:p>
                    <a:p>
                      <a:pPr marL="10795" marR="152400" indent="-6350" algn="just">
                        <a:lnSpc>
                          <a:spcPct val="150000"/>
                        </a:lnSpc>
                        <a:spcAft>
                          <a:spcPts val="20"/>
                        </a:spcAft>
                      </a:pPr>
                      <a:r>
                        <a:rPr lang="en-GB" sz="1800" kern="0">
                          <a:effectLst/>
                        </a:rPr>
                        <a:t>3 (27.27)</a:t>
                      </a:r>
                      <a:endParaRPr lang="en-GB" sz="1900" kern="100">
                        <a:effectLst/>
                      </a:endParaRPr>
                    </a:p>
                    <a:p>
                      <a:pPr marL="10795" marR="152400" indent="-6350" algn="just">
                        <a:lnSpc>
                          <a:spcPct val="150000"/>
                        </a:lnSpc>
                        <a:spcAft>
                          <a:spcPts val="20"/>
                        </a:spcAft>
                      </a:pPr>
                      <a:r>
                        <a:rPr lang="en-GB" sz="1800" kern="0">
                          <a:effectLst/>
                        </a:rPr>
                        <a:t>9 (21.95)</a:t>
                      </a:r>
                      <a:endParaRPr lang="en-GB" sz="1900" kern="100">
                        <a:effectLst/>
                      </a:endParaRPr>
                    </a:p>
                    <a:p>
                      <a:pPr marL="10795" marR="152400" indent="-6350" algn="just">
                        <a:lnSpc>
                          <a:spcPct val="150000"/>
                        </a:lnSpc>
                        <a:spcAft>
                          <a:spcPts val="20"/>
                        </a:spcAft>
                      </a:pPr>
                      <a:r>
                        <a:rPr lang="en-GB" sz="1800" kern="0">
                          <a:effectLst/>
                        </a:rPr>
                        <a:t>1 (16.67)</a:t>
                      </a:r>
                      <a:endParaRPr lang="en-GB" sz="1900" kern="100">
                        <a:effectLst/>
                      </a:endParaRPr>
                    </a:p>
                    <a:p>
                      <a:pPr marL="10795" marR="152400" indent="-6350" algn="just">
                        <a:lnSpc>
                          <a:spcPct val="150000"/>
                        </a:lnSpc>
                        <a:spcAft>
                          <a:spcPts val="20"/>
                        </a:spcAft>
                      </a:pPr>
                      <a:r>
                        <a:rPr lang="en-GB" sz="1800" kern="0">
                          <a:effectLst/>
                        </a:rPr>
                        <a:t>0</a:t>
                      </a:r>
                      <a:endParaRPr lang="en-GB" sz="1900" kern="100">
                        <a:effectLst/>
                      </a:endParaRPr>
                    </a:p>
                    <a:p>
                      <a:pPr marL="10795" marR="152400" indent="-6350" algn="just">
                        <a:lnSpc>
                          <a:spcPct val="150000"/>
                        </a:lnSpc>
                        <a:spcAft>
                          <a:spcPts val="20"/>
                        </a:spcAft>
                      </a:pPr>
                      <a:r>
                        <a:rPr lang="en-GB" sz="1800" kern="0">
                          <a:effectLst/>
                        </a:rPr>
                        <a:t>0</a:t>
                      </a:r>
                      <a:endParaRPr lang="en-GB" sz="1900" kern="100">
                        <a:solidFill>
                          <a:srgbClr val="000000"/>
                        </a:solidFill>
                        <a:effectLst/>
                        <a:latin typeface="Arial" panose="020B0604020202020204" pitchFamily="34" charset="0"/>
                        <a:ea typeface="Arial" panose="020B0604020202020204" pitchFamily="34" charset="0"/>
                      </a:endParaRPr>
                    </a:p>
                  </a:txBody>
                  <a:tcPr marL="109727" marR="109727" marT="0" marB="0"/>
                </a:tc>
                <a:tc>
                  <a:txBody>
                    <a:bodyPr/>
                    <a:lstStyle/>
                    <a:p>
                      <a:pPr marL="10795" marR="152400" indent="-6350" algn="just">
                        <a:lnSpc>
                          <a:spcPct val="150000"/>
                        </a:lnSpc>
                        <a:spcAft>
                          <a:spcPts val="20"/>
                        </a:spcAft>
                      </a:pPr>
                      <a:r>
                        <a:rPr lang="en-GB" sz="1800" kern="0">
                          <a:effectLst/>
                        </a:rPr>
                        <a:t>0.8472</a:t>
                      </a:r>
                      <a:endParaRPr lang="en-GB" sz="1900" kern="100">
                        <a:solidFill>
                          <a:srgbClr val="000000"/>
                        </a:solidFill>
                        <a:effectLst/>
                        <a:latin typeface="Arial" panose="020B0604020202020204" pitchFamily="34" charset="0"/>
                        <a:ea typeface="Arial" panose="020B0604020202020204" pitchFamily="34" charset="0"/>
                      </a:endParaRPr>
                    </a:p>
                  </a:txBody>
                  <a:tcPr marL="109727" marR="109727" marT="0" marB="0"/>
                </a:tc>
                <a:tc>
                  <a:txBody>
                    <a:bodyPr/>
                    <a:lstStyle/>
                    <a:p>
                      <a:pPr marL="10795" marR="152400" indent="-6350" algn="just">
                        <a:lnSpc>
                          <a:spcPct val="150000"/>
                        </a:lnSpc>
                        <a:spcAft>
                          <a:spcPts val="20"/>
                        </a:spcAft>
                      </a:pPr>
                      <a:r>
                        <a:rPr lang="en-GB" sz="1800" kern="0">
                          <a:effectLst/>
                        </a:rPr>
                        <a:t>4</a:t>
                      </a:r>
                      <a:endParaRPr lang="en-GB" sz="1900" kern="100">
                        <a:solidFill>
                          <a:srgbClr val="000000"/>
                        </a:solidFill>
                        <a:effectLst/>
                        <a:latin typeface="Arial" panose="020B0604020202020204" pitchFamily="34" charset="0"/>
                        <a:ea typeface="Arial" panose="020B0604020202020204" pitchFamily="34" charset="0"/>
                      </a:endParaRPr>
                    </a:p>
                  </a:txBody>
                  <a:tcPr marL="109727" marR="109727" marT="0" marB="0"/>
                </a:tc>
                <a:tc>
                  <a:txBody>
                    <a:bodyPr/>
                    <a:lstStyle/>
                    <a:p>
                      <a:pPr marL="10795" marR="152400" indent="-6350" algn="just">
                        <a:lnSpc>
                          <a:spcPct val="150000"/>
                        </a:lnSpc>
                        <a:spcAft>
                          <a:spcPts val="20"/>
                        </a:spcAft>
                      </a:pPr>
                      <a:r>
                        <a:rPr lang="en-GB" sz="1800" kern="0" dirty="0">
                          <a:effectLst/>
                        </a:rPr>
                        <a:t>0.932</a:t>
                      </a:r>
                      <a:endParaRPr lang="en-GB" sz="1900" kern="100" dirty="0">
                        <a:solidFill>
                          <a:srgbClr val="000000"/>
                        </a:solidFill>
                        <a:effectLst/>
                        <a:latin typeface="Arial" panose="020B0604020202020204" pitchFamily="34" charset="0"/>
                        <a:ea typeface="Arial" panose="020B0604020202020204" pitchFamily="34" charset="0"/>
                      </a:endParaRPr>
                    </a:p>
                  </a:txBody>
                  <a:tcPr marL="109727" marR="109727" marT="0" marB="0"/>
                </a:tc>
                <a:extLst>
                  <a:ext uri="{0D108BD9-81ED-4DB2-BD59-A6C34878D82A}">
                    <a16:rowId xmlns:a16="http://schemas.microsoft.com/office/drawing/2014/main" val="763080235"/>
                  </a:ext>
                </a:extLst>
              </a:tr>
            </a:tbl>
          </a:graphicData>
        </a:graphic>
      </p:graphicFrame>
      <p:pic>
        <p:nvPicPr>
          <p:cNvPr id="5" name="Picture 4">
            <a:extLst>
              <a:ext uri="{FF2B5EF4-FFF2-40B4-BE49-F238E27FC236}">
                <a16:creationId xmlns:a16="http://schemas.microsoft.com/office/drawing/2014/main" id="{F437C3B1-8197-2EA1-E2FB-E23900AAF7D5}"/>
              </a:ext>
            </a:extLst>
          </p:cNvPr>
          <p:cNvPicPr>
            <a:picLocks noChangeAspect="1"/>
          </p:cNvPicPr>
          <p:nvPr/>
        </p:nvPicPr>
        <p:blipFill>
          <a:blip r:embed="rId3" cstate="screen">
            <a:extLst>
              <a:ext uri="{28A0092B-C50C-407E-A947-70E740481C1C}">
                <a14:useLocalDpi xmlns:a14="http://schemas.microsoft.com/office/drawing/2010/main"/>
              </a:ext>
            </a:extLst>
          </a:blip>
          <a:stretch/>
        </p:blipFill>
        <p:spPr>
          <a:xfrm>
            <a:off x="9176183" y="5241001"/>
            <a:ext cx="2887499" cy="1616999"/>
          </a:xfrm>
          <a:prstGeom prst="rect">
            <a:avLst/>
          </a:prstGeom>
        </p:spPr>
      </p:pic>
    </p:spTree>
    <p:extLst>
      <p:ext uri="{BB962C8B-B14F-4D97-AF65-F5344CB8AC3E}">
        <p14:creationId xmlns:p14="http://schemas.microsoft.com/office/powerpoint/2010/main" val="1746088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1EABB29-C55C-9C4D-8A9D-565C521DB60F}"/>
              </a:ext>
            </a:extLst>
          </p:cNvPr>
          <p:cNvSpPr>
            <a:spLocks noGrp="1"/>
          </p:cNvSpPr>
          <p:nvPr>
            <p:ph type="title"/>
          </p:nvPr>
        </p:nvSpPr>
        <p:spPr>
          <a:xfrm>
            <a:off x="838200" y="101890"/>
            <a:ext cx="10515600" cy="844041"/>
          </a:xfrm>
        </p:spPr>
        <p:txBody>
          <a:bodyPr>
            <a:normAutofit fontScale="90000"/>
          </a:bodyPr>
          <a:lstStyle/>
          <a:p>
            <a:pPr algn="ctr"/>
            <a:r>
              <a:rPr lang="en-US" sz="2800" dirty="0">
                <a:solidFill>
                  <a:srgbClr val="C00000"/>
                </a:solidFill>
                <a:latin typeface="Calibri" panose="020F0502020204030204" pitchFamily="34" charset="0"/>
                <a:cs typeface="Calibri" panose="020F0502020204030204" pitchFamily="34" charset="0"/>
              </a:rPr>
              <a:t>Perspectives on the concurrent implementation of the harm reduction approach and other treatment models</a:t>
            </a:r>
            <a:br>
              <a:rPr lang="en-US" sz="2800" dirty="0">
                <a:solidFill>
                  <a:srgbClr val="C00000"/>
                </a:solidFill>
                <a:latin typeface="Calibri" panose="020F0502020204030204" pitchFamily="34" charset="0"/>
                <a:cs typeface="Calibri" panose="020F0502020204030204" pitchFamily="34" charset="0"/>
              </a:rPr>
            </a:br>
            <a:br>
              <a:rPr lang="en-US" sz="2800" dirty="0">
                <a:solidFill>
                  <a:srgbClr val="C00000"/>
                </a:solidFill>
                <a:latin typeface="Calibri" panose="020F0502020204030204" pitchFamily="34" charset="0"/>
                <a:cs typeface="Calibri" panose="020F0502020204030204" pitchFamily="34" charset="0"/>
              </a:rPr>
            </a:br>
            <a:endParaRPr lang="en-US" sz="2800" dirty="0">
              <a:solidFill>
                <a:srgbClr val="C0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F02C83C-2DEB-F049-86D0-921AD06C76B8}"/>
              </a:ext>
            </a:extLst>
          </p:cNvPr>
          <p:cNvSpPr>
            <a:spLocks noGrp="1"/>
          </p:cNvSpPr>
          <p:nvPr>
            <p:ph idx="1"/>
          </p:nvPr>
        </p:nvSpPr>
        <p:spPr>
          <a:xfrm>
            <a:off x="581891" y="1052844"/>
            <a:ext cx="10771909" cy="4988243"/>
          </a:xfrm>
        </p:spPr>
        <p:txBody>
          <a:bodyPr>
            <a:noAutofit/>
          </a:bodyPr>
          <a:lstStyle/>
          <a:p>
            <a:r>
              <a:rPr lang="en-US" sz="2000">
                <a:solidFill>
                  <a:schemeClr val="tx1"/>
                </a:solidFill>
                <a:latin typeface="Calibri" panose="020F0502020204030204" pitchFamily="34" charset="0"/>
                <a:cs typeface="Calibri" panose="020F0502020204030204" pitchFamily="34" charset="0"/>
              </a:rPr>
              <a:t>	</a:t>
            </a:r>
            <a:endParaRPr lang="en-US" sz="2000" b="1" dirty="0">
              <a:solidFill>
                <a:schemeClr val="tx1"/>
              </a:solidFill>
              <a:latin typeface="Calibri" panose="020F0502020204030204" pitchFamily="34" charset="0"/>
              <a:cs typeface="Calibri" panose="020F0502020204030204" pitchFamily="34" charset="0"/>
            </a:endParaRPr>
          </a:p>
        </p:txBody>
      </p:sp>
      <p:graphicFrame>
        <p:nvGraphicFramePr>
          <p:cNvPr id="5" name="Chart 4">
            <a:extLst>
              <a:ext uri="{FF2B5EF4-FFF2-40B4-BE49-F238E27FC236}">
                <a16:creationId xmlns:a16="http://schemas.microsoft.com/office/drawing/2014/main" id="{3CE02579-1756-BF1C-38EE-F2BF95907205}"/>
              </a:ext>
            </a:extLst>
          </p:cNvPr>
          <p:cNvGraphicFramePr/>
          <p:nvPr>
            <p:extLst>
              <p:ext uri="{D42A27DB-BD31-4B8C-83A1-F6EECF244321}">
                <p14:modId xmlns:p14="http://schemas.microsoft.com/office/powerpoint/2010/main" val="1825035548"/>
              </p:ext>
            </p:extLst>
          </p:nvPr>
        </p:nvGraphicFramePr>
        <p:xfrm>
          <a:off x="438912" y="816913"/>
          <a:ext cx="8668512" cy="60410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25999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1EABB29-C55C-9C4D-8A9D-565C521DB60F}"/>
              </a:ext>
            </a:extLst>
          </p:cNvPr>
          <p:cNvSpPr>
            <a:spLocks noGrp="1"/>
          </p:cNvSpPr>
          <p:nvPr>
            <p:ph type="title"/>
          </p:nvPr>
        </p:nvSpPr>
        <p:spPr>
          <a:xfrm>
            <a:off x="446314" y="113012"/>
            <a:ext cx="10515600" cy="788761"/>
          </a:xfrm>
        </p:spPr>
        <p:txBody>
          <a:bodyPr>
            <a:normAutofit fontScale="90000"/>
          </a:bodyPr>
          <a:lstStyle/>
          <a:p>
            <a:pPr algn="ctr"/>
            <a:r>
              <a:rPr lang="en-US" dirty="0"/>
              <a:t>			</a:t>
            </a:r>
            <a:r>
              <a:rPr lang="en-US" sz="2200" dirty="0"/>
              <a:t>Advantages and disadvantages of alcohol harm reduction    			interventions in outpatient </a:t>
            </a:r>
            <a:r>
              <a:rPr lang="en-US" sz="2200" dirty="0" err="1"/>
              <a:t>centres</a:t>
            </a:r>
            <a:r>
              <a:rPr lang="en-US" sz="2200" dirty="0"/>
              <a:t> </a:t>
            </a:r>
          </a:p>
        </p:txBody>
      </p:sp>
      <p:graphicFrame>
        <p:nvGraphicFramePr>
          <p:cNvPr id="4" name="Content Placeholder 3">
            <a:extLst>
              <a:ext uri="{FF2B5EF4-FFF2-40B4-BE49-F238E27FC236}">
                <a16:creationId xmlns:a16="http://schemas.microsoft.com/office/drawing/2014/main" id="{991C6FFF-C8DA-17D4-7D51-03AB1FF6B541}"/>
              </a:ext>
            </a:extLst>
          </p:cNvPr>
          <p:cNvGraphicFramePr>
            <a:graphicFrameLocks noGrp="1"/>
          </p:cNvGraphicFramePr>
          <p:nvPr>
            <p:ph idx="1"/>
            <p:extLst>
              <p:ext uri="{D42A27DB-BD31-4B8C-83A1-F6EECF244321}">
                <p14:modId xmlns:p14="http://schemas.microsoft.com/office/powerpoint/2010/main" val="3601617179"/>
              </p:ext>
            </p:extLst>
          </p:nvPr>
        </p:nvGraphicFramePr>
        <p:xfrm>
          <a:off x="265176" y="1219200"/>
          <a:ext cx="10515600" cy="5364478"/>
        </p:xfrm>
        <a:graphic>
          <a:graphicData uri="http://schemas.openxmlformats.org/drawingml/2006/table">
            <a:tbl>
              <a:tblPr firstRow="1" firstCol="1" bandRow="1">
                <a:tableStyleId>{5C22544A-7EE6-4342-B048-85BDC9FD1C3A}</a:tableStyleId>
              </a:tblPr>
              <a:tblGrid>
                <a:gridCol w="5257800">
                  <a:extLst>
                    <a:ext uri="{9D8B030D-6E8A-4147-A177-3AD203B41FA5}">
                      <a16:colId xmlns:a16="http://schemas.microsoft.com/office/drawing/2014/main" val="4152663867"/>
                    </a:ext>
                  </a:extLst>
                </a:gridCol>
                <a:gridCol w="5257800">
                  <a:extLst>
                    <a:ext uri="{9D8B030D-6E8A-4147-A177-3AD203B41FA5}">
                      <a16:colId xmlns:a16="http://schemas.microsoft.com/office/drawing/2014/main" val="1740782597"/>
                    </a:ext>
                  </a:extLst>
                </a:gridCol>
              </a:tblGrid>
              <a:tr h="474553">
                <a:tc>
                  <a:txBody>
                    <a:bodyPr/>
                    <a:lstStyle/>
                    <a:p>
                      <a:pPr algn="ctr">
                        <a:lnSpc>
                          <a:spcPct val="115000"/>
                        </a:lnSpc>
                        <a:spcAft>
                          <a:spcPts val="800"/>
                        </a:spcAft>
                      </a:pPr>
                      <a:r>
                        <a:rPr lang="en-GB" sz="1400" kern="0" dirty="0">
                          <a:effectLst/>
                        </a:rPr>
                        <a:t>Advantages</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400" kern="0">
                          <a:effectLst/>
                        </a:rPr>
                        <a:t>Disadvantages</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8656419"/>
                  </a:ext>
                </a:extLst>
              </a:tr>
              <a:tr h="977985">
                <a:tc>
                  <a:txBody>
                    <a:bodyPr/>
                    <a:lstStyle/>
                    <a:p>
                      <a:pPr>
                        <a:lnSpc>
                          <a:spcPct val="115000"/>
                        </a:lnSpc>
                        <a:spcAft>
                          <a:spcPts val="800"/>
                        </a:spcAft>
                      </a:pPr>
                      <a:r>
                        <a:rPr lang="en-GB" sz="1400" kern="0">
                          <a:effectLst/>
                        </a:rPr>
                        <a:t>Reduction in alcohol-related harms: Fewer accidents, violence, and health issues, with improved mental and physical health.</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400" kern="0">
                          <a:effectLst/>
                        </a:rPr>
                        <a:t>Risk of continued harmful alcohol use: May lead to ongoing alcohol consumption without the goal of total abstinence.</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7112339"/>
                  </a:ext>
                </a:extLst>
              </a:tr>
              <a:tr h="977985">
                <a:tc>
                  <a:txBody>
                    <a:bodyPr/>
                    <a:lstStyle/>
                    <a:p>
                      <a:pPr>
                        <a:lnSpc>
                          <a:spcPct val="115000"/>
                        </a:lnSpc>
                        <a:spcAft>
                          <a:spcPts val="800"/>
                        </a:spcAft>
                      </a:pPr>
                      <a:r>
                        <a:rPr lang="en-GB" sz="1400" kern="0">
                          <a:effectLst/>
                        </a:rPr>
                        <a:t>Accessibility and convenience: Allows individuals to continue daily activities (work, school) while receiving treatment.</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400" kern="0" dirty="0">
                          <a:effectLst/>
                        </a:rPr>
                        <a:t>Misinterpretation and misconceptions: May be misunderstood by service users and communities as promoting alcohol use.</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3048438"/>
                  </a:ext>
                </a:extLst>
              </a:tr>
              <a:tr h="977985">
                <a:tc>
                  <a:txBody>
                    <a:bodyPr/>
                    <a:lstStyle/>
                    <a:p>
                      <a:pPr>
                        <a:lnSpc>
                          <a:spcPct val="115000"/>
                        </a:lnSpc>
                        <a:spcAft>
                          <a:spcPts val="800"/>
                        </a:spcAft>
                      </a:pPr>
                      <a:r>
                        <a:rPr lang="en-GB" sz="1400" kern="0">
                          <a:effectLst/>
                        </a:rPr>
                        <a:t>Cost-effectiveness: Outpatient interventions are less expensive compared to inpatient care.</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400" kern="0">
                          <a:effectLst/>
                        </a:rPr>
                        <a:t>Implementation challenges: Lack of training, controlled environments, and financial resources can hinder effectiveness.</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8403452"/>
                  </a:ext>
                </a:extLst>
              </a:tr>
              <a:tr h="977985">
                <a:tc>
                  <a:txBody>
                    <a:bodyPr/>
                    <a:lstStyle/>
                    <a:p>
                      <a:pPr>
                        <a:lnSpc>
                          <a:spcPct val="115000"/>
                        </a:lnSpc>
                        <a:spcAft>
                          <a:spcPts val="800"/>
                        </a:spcAft>
                      </a:pPr>
                      <a:r>
                        <a:rPr lang="en-GB" sz="1400" kern="0">
                          <a:effectLst/>
                        </a:rPr>
                        <a:t>Flexibility and personalized care: Tailors treatment to individual needs with involvement of family and community.</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400" kern="0">
                          <a:effectLst/>
                        </a:rPr>
                        <a:t>Effectiveness concerns: Long-term outcomes, like total sobriety, may take time to achieve, raising doubts about the approach's impact.</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1159557"/>
                  </a:ext>
                </a:extLst>
              </a:tr>
              <a:tr h="977985">
                <a:tc>
                  <a:txBody>
                    <a:bodyPr/>
                    <a:lstStyle/>
                    <a:p>
                      <a:pPr>
                        <a:lnSpc>
                          <a:spcPct val="115000"/>
                        </a:lnSpc>
                        <a:spcAft>
                          <a:spcPts val="800"/>
                        </a:spcAft>
                      </a:pPr>
                      <a:r>
                        <a:rPr lang="en-GB" sz="1400" kern="0">
                          <a:effectLst/>
                        </a:rPr>
                        <a:t>Reduction in stigma: Nonjudgmental and allows service users to seek treatment discreetly, lowering social stigma.</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400" kern="0" dirty="0">
                          <a:effectLst/>
                        </a:rPr>
                        <a:t>Delays in outcomes: Harm reduction might not show immediate positive impacts, delaying progress towards abstinence.</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4744233"/>
                  </a:ext>
                </a:extLst>
              </a:tr>
            </a:tbl>
          </a:graphicData>
        </a:graphic>
      </p:graphicFrame>
    </p:spTree>
    <p:extLst>
      <p:ext uri="{BB962C8B-B14F-4D97-AF65-F5344CB8AC3E}">
        <p14:creationId xmlns:p14="http://schemas.microsoft.com/office/powerpoint/2010/main" val="1779011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B380829-A46E-8845-9A22-8534C7551963}"/>
              </a:ext>
            </a:extLst>
          </p:cNvPr>
          <p:cNvSpPr txBox="1">
            <a:spLocks/>
          </p:cNvSpPr>
          <p:nvPr/>
        </p:nvSpPr>
        <p:spPr>
          <a:xfrm>
            <a:off x="0" y="865188"/>
            <a:ext cx="12192000" cy="1949450"/>
          </a:xfrm>
          <a:prstGeom prst="rect">
            <a:avLst/>
          </a:prstGeom>
        </p:spPr>
        <p:txBody>
          <a:bodyPr>
            <a:normAutofit/>
          </a:bodyPr>
          <a:lstStyle>
            <a:lvl1pPr algn="ctr" defTabSz="914400" rtl="0" eaLnBrk="1" latinLnBrk="0" hangingPunct="1">
              <a:lnSpc>
                <a:spcPct val="90000"/>
              </a:lnSpc>
              <a:spcBef>
                <a:spcPct val="0"/>
              </a:spcBef>
              <a:buNone/>
              <a:defRPr sz="3600" b="1" kern="1200">
                <a:solidFill>
                  <a:schemeClr val="bg2"/>
                </a:solidFill>
                <a:latin typeface="+mj-lt"/>
                <a:ea typeface="+mj-ea"/>
                <a:cs typeface="+mj-cs"/>
              </a:defRPr>
            </a:lvl1pPr>
          </a:lstStyle>
          <a:p>
            <a:r>
              <a:rPr lang="en-US" sz="8000" dirty="0">
                <a:latin typeface="Calibri" panose="020F0502020204030204" pitchFamily="34" charset="0"/>
                <a:cs typeface="Calibri" panose="020F0502020204030204" pitchFamily="34" charset="0"/>
              </a:rPr>
              <a:t>RESEARCH QUESTIONS</a:t>
            </a:r>
          </a:p>
        </p:txBody>
      </p:sp>
      <p:sp>
        <p:nvSpPr>
          <p:cNvPr id="13" name="Content Placeholder 12">
            <a:extLst>
              <a:ext uri="{FF2B5EF4-FFF2-40B4-BE49-F238E27FC236}">
                <a16:creationId xmlns:a16="http://schemas.microsoft.com/office/drawing/2014/main" id="{A0A4E2CB-EF7B-5E73-39A4-84759E9A7E60}"/>
              </a:ext>
            </a:extLst>
          </p:cNvPr>
          <p:cNvSpPr>
            <a:spLocks noGrp="1"/>
          </p:cNvSpPr>
          <p:nvPr>
            <p:ph sz="half" idx="2"/>
          </p:nvPr>
        </p:nvSpPr>
        <p:spPr>
          <a:xfrm>
            <a:off x="199697" y="683172"/>
            <a:ext cx="11824137" cy="5998285"/>
          </a:xfrm>
        </p:spPr>
        <p:txBody>
          <a:bodyPr>
            <a:normAutofit/>
          </a:bodyPr>
          <a:lstStyle/>
          <a:p>
            <a:pPr marL="514350" indent="-285750" algn="just">
              <a:lnSpc>
                <a:spcPct val="100000"/>
              </a:lnSpc>
              <a:spcAft>
                <a:spcPts val="1000"/>
              </a:spcAft>
              <a:buFont typeface="Arial" panose="020B0604020202020204" pitchFamily="34" charset="0"/>
              <a:buChar char="•"/>
            </a:pPr>
            <a:endParaRPr lang="en-US" sz="1400" dirty="0"/>
          </a:p>
          <a:p>
            <a:pPr marL="514350" indent="-285750" algn="just">
              <a:lnSpc>
                <a:spcPct val="100000"/>
              </a:lnSpc>
              <a:spcAft>
                <a:spcPts val="1000"/>
              </a:spcAft>
              <a:buFont typeface="Arial" panose="020B0604020202020204" pitchFamily="34" charset="0"/>
              <a:buChar char="•"/>
            </a:pPr>
            <a:endParaRPr lang="en-US" sz="1600" dirty="0"/>
          </a:p>
          <a:p>
            <a:pPr marL="514350" indent="-285750" algn="just">
              <a:lnSpc>
                <a:spcPct val="150000"/>
              </a:lnSpc>
              <a:spcAft>
                <a:spcPts val="1000"/>
              </a:spcAft>
              <a:buFont typeface="Arial" panose="020B0604020202020204" pitchFamily="34" charset="0"/>
              <a:buChar char="•"/>
            </a:pPr>
            <a:endParaRPr lang="en-US" sz="1600" dirty="0"/>
          </a:p>
          <a:p>
            <a:pPr marL="571500" indent="-342900" algn="just">
              <a:lnSpc>
                <a:spcPct val="150000"/>
              </a:lnSpc>
              <a:spcAft>
                <a:spcPts val="1000"/>
              </a:spcAft>
              <a:buFont typeface="Arial" panose="020B0604020202020204" pitchFamily="34" charset="0"/>
              <a:buChar char="•"/>
            </a:pPr>
            <a:endParaRPr lang="en-GB" sz="1600" dirty="0"/>
          </a:p>
        </p:txBody>
      </p:sp>
      <p:sp>
        <p:nvSpPr>
          <p:cNvPr id="8" name="Title 7">
            <a:extLst>
              <a:ext uri="{FF2B5EF4-FFF2-40B4-BE49-F238E27FC236}">
                <a16:creationId xmlns:a16="http://schemas.microsoft.com/office/drawing/2014/main" id="{DB23561E-E031-D540-EA2A-38A849E70613}"/>
              </a:ext>
            </a:extLst>
          </p:cNvPr>
          <p:cNvSpPr>
            <a:spLocks noGrp="1"/>
          </p:cNvSpPr>
          <p:nvPr>
            <p:ph type="title"/>
          </p:nvPr>
        </p:nvSpPr>
        <p:spPr>
          <a:xfrm>
            <a:off x="3308131" y="176543"/>
            <a:ext cx="6508531" cy="433058"/>
          </a:xfrm>
        </p:spPr>
        <p:txBody>
          <a:bodyPr>
            <a:noAutofit/>
          </a:bodyPr>
          <a:lstStyle/>
          <a:p>
            <a:r>
              <a:rPr lang="en-US" sz="2000" dirty="0">
                <a:latin typeface="Calibri" panose="020F0502020204030204" pitchFamily="34" charset="0"/>
                <a:cs typeface="Calibri" panose="020F0502020204030204" pitchFamily="34" charset="0"/>
              </a:rPr>
              <a:t>Implications for Practice in Outpatient treatment settings</a:t>
            </a:r>
            <a:br>
              <a:rPr lang="en-US" sz="2000" dirty="0">
                <a:latin typeface="Calibri" panose="020F0502020204030204" pitchFamily="34" charset="0"/>
                <a:cs typeface="Calibri" panose="020F0502020204030204" pitchFamily="34" charset="0"/>
              </a:rPr>
            </a:br>
            <a:endParaRPr lang="en-GB" sz="2000" dirty="0"/>
          </a:p>
        </p:txBody>
      </p:sp>
      <p:graphicFrame>
        <p:nvGraphicFramePr>
          <p:cNvPr id="2" name="Table 1">
            <a:extLst>
              <a:ext uri="{FF2B5EF4-FFF2-40B4-BE49-F238E27FC236}">
                <a16:creationId xmlns:a16="http://schemas.microsoft.com/office/drawing/2014/main" id="{713D59B1-B470-C95F-7E04-1F083BAB2C59}"/>
              </a:ext>
            </a:extLst>
          </p:cNvPr>
          <p:cNvGraphicFramePr>
            <a:graphicFrameLocks noGrp="1"/>
          </p:cNvGraphicFramePr>
          <p:nvPr>
            <p:extLst>
              <p:ext uri="{D42A27DB-BD31-4B8C-83A1-F6EECF244321}">
                <p14:modId xmlns:p14="http://schemas.microsoft.com/office/powerpoint/2010/main" val="1925600761"/>
              </p:ext>
            </p:extLst>
          </p:nvPr>
        </p:nvGraphicFramePr>
        <p:xfrm>
          <a:off x="643128" y="683172"/>
          <a:ext cx="10927080" cy="5285744"/>
        </p:xfrm>
        <a:graphic>
          <a:graphicData uri="http://schemas.openxmlformats.org/drawingml/2006/table">
            <a:tbl>
              <a:tblPr firstRow="1" firstCol="1" bandRow="1">
                <a:tableStyleId>{5C22544A-7EE6-4342-B048-85BDC9FD1C3A}</a:tableStyleId>
              </a:tblPr>
              <a:tblGrid>
                <a:gridCol w="3642360">
                  <a:extLst>
                    <a:ext uri="{9D8B030D-6E8A-4147-A177-3AD203B41FA5}">
                      <a16:colId xmlns:a16="http://schemas.microsoft.com/office/drawing/2014/main" val="2601619657"/>
                    </a:ext>
                  </a:extLst>
                </a:gridCol>
                <a:gridCol w="3642360">
                  <a:extLst>
                    <a:ext uri="{9D8B030D-6E8A-4147-A177-3AD203B41FA5}">
                      <a16:colId xmlns:a16="http://schemas.microsoft.com/office/drawing/2014/main" val="3998569488"/>
                    </a:ext>
                  </a:extLst>
                </a:gridCol>
                <a:gridCol w="3642360">
                  <a:extLst>
                    <a:ext uri="{9D8B030D-6E8A-4147-A177-3AD203B41FA5}">
                      <a16:colId xmlns:a16="http://schemas.microsoft.com/office/drawing/2014/main" val="4167970738"/>
                    </a:ext>
                  </a:extLst>
                </a:gridCol>
              </a:tblGrid>
              <a:tr h="0">
                <a:tc>
                  <a:txBody>
                    <a:bodyPr/>
                    <a:lstStyle/>
                    <a:p>
                      <a:pPr>
                        <a:lnSpc>
                          <a:spcPct val="115000"/>
                        </a:lnSpc>
                        <a:spcAft>
                          <a:spcPts val="800"/>
                        </a:spcAft>
                      </a:pPr>
                      <a:r>
                        <a:rPr lang="en-GB" sz="1400" kern="100">
                          <a:effectLst/>
                        </a:rPr>
                        <a:t>Implication for Practice</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400" kern="100">
                          <a:effectLst/>
                        </a:rPr>
                        <a:t>Description</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400" kern="100">
                          <a:effectLst/>
                        </a:rPr>
                        <a:t>Practice Change</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0680152"/>
                  </a:ext>
                </a:extLst>
              </a:tr>
              <a:tr h="0">
                <a:tc>
                  <a:txBody>
                    <a:bodyPr/>
                    <a:lstStyle/>
                    <a:p>
                      <a:pPr>
                        <a:lnSpc>
                          <a:spcPct val="115000"/>
                        </a:lnSpc>
                        <a:spcAft>
                          <a:spcPts val="800"/>
                        </a:spcAft>
                      </a:pPr>
                      <a:r>
                        <a:rPr lang="en-GB" sz="1400" kern="100">
                          <a:effectLst/>
                        </a:rPr>
                        <a:t>Balancing Harm Reduction and Abstinence Goals</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400" kern="100">
                          <a:effectLst/>
                        </a:rPr>
                        <a:t>Need to clearly define harm reduction vs. abstinence goals.</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400" kern="100">
                          <a:effectLst/>
                        </a:rPr>
                        <a:t>Implement dual-focused programs that offer harm reduction as a step towards abstinence if desired.</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5979827"/>
                  </a:ext>
                </a:extLst>
              </a:tr>
              <a:tr h="0">
                <a:tc>
                  <a:txBody>
                    <a:bodyPr/>
                    <a:lstStyle/>
                    <a:p>
                      <a:pPr>
                        <a:lnSpc>
                          <a:spcPct val="115000"/>
                        </a:lnSpc>
                        <a:spcAft>
                          <a:spcPts val="800"/>
                        </a:spcAft>
                      </a:pPr>
                      <a:r>
                        <a:rPr lang="en-GB" sz="1400" kern="100">
                          <a:effectLst/>
                        </a:rPr>
                        <a:t>Comprehensive Training for Staff</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400" kern="100">
                          <a:effectLst/>
                        </a:rPr>
                        <a:t>Service providers require better training in harm reduction principles.</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400" kern="100">
                          <a:effectLst/>
                        </a:rPr>
                        <a:t>Provide specialized training programs to ensure staff can effectively implement and explain harm reduction.</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1486845"/>
                  </a:ext>
                </a:extLst>
              </a:tr>
              <a:tr h="0">
                <a:tc>
                  <a:txBody>
                    <a:bodyPr/>
                    <a:lstStyle/>
                    <a:p>
                      <a:pPr>
                        <a:lnSpc>
                          <a:spcPct val="115000"/>
                        </a:lnSpc>
                        <a:spcAft>
                          <a:spcPts val="800"/>
                        </a:spcAft>
                      </a:pPr>
                      <a:r>
                        <a:rPr lang="en-GB" sz="1400" kern="100">
                          <a:effectLst/>
                        </a:rPr>
                        <a:t>Addressing the Risk of Continued Use</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400" kern="100">
                          <a:effectLst/>
                        </a:rPr>
                        <a:t>Outpatient settings might not provide enough supervision to prevent relapse.</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400" kern="100">
                          <a:effectLst/>
                        </a:rPr>
                        <a:t>Introduce frequent check-ins, peer support systems, and mobile health tools to monitor progress.</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8436074"/>
                  </a:ext>
                </a:extLst>
              </a:tr>
              <a:tr h="0">
                <a:tc>
                  <a:txBody>
                    <a:bodyPr/>
                    <a:lstStyle/>
                    <a:p>
                      <a:pPr>
                        <a:lnSpc>
                          <a:spcPct val="115000"/>
                        </a:lnSpc>
                        <a:spcAft>
                          <a:spcPts val="800"/>
                        </a:spcAft>
                      </a:pPr>
                      <a:r>
                        <a:rPr lang="en-GB" sz="1400" kern="100">
                          <a:effectLst/>
                        </a:rPr>
                        <a:t>Enhancing Family and Community Involvement</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400" kern="100">
                          <a:effectLst/>
                        </a:rPr>
                        <a:t>Involvement of family and community is crucial for supporting recovery and reducing stigma.</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400" kern="100">
                          <a:effectLst/>
                        </a:rPr>
                        <a:t>Offer family counseling, community workshops, and public education programs to engage broader support networks.</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4721422"/>
                  </a:ext>
                </a:extLst>
              </a:tr>
              <a:tr h="0">
                <a:tc>
                  <a:txBody>
                    <a:bodyPr/>
                    <a:lstStyle/>
                    <a:p>
                      <a:pPr>
                        <a:lnSpc>
                          <a:spcPct val="115000"/>
                        </a:lnSpc>
                        <a:spcAft>
                          <a:spcPts val="800"/>
                        </a:spcAft>
                      </a:pPr>
                      <a:r>
                        <a:rPr lang="en-GB" sz="1400" kern="100">
                          <a:effectLst/>
                        </a:rPr>
                        <a:t>Reducing Stigma and Offering Nonjudgmental Care</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400" kern="100">
                          <a:effectLst/>
                        </a:rPr>
                        <a:t>Harm reduction can minimize the stigma associated with seeking treatment.</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400" kern="100">
                          <a:effectLst/>
                        </a:rPr>
                        <a:t>Foster a nonjudgmental, inclusive culture in the center, emphasizing client-centered care and privacy.</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1204816"/>
                  </a:ext>
                </a:extLst>
              </a:tr>
              <a:tr h="0">
                <a:tc>
                  <a:txBody>
                    <a:bodyPr/>
                    <a:lstStyle/>
                    <a:p>
                      <a:pPr>
                        <a:lnSpc>
                          <a:spcPct val="115000"/>
                        </a:lnSpc>
                        <a:spcAft>
                          <a:spcPts val="800"/>
                        </a:spcAft>
                      </a:pPr>
                      <a:r>
                        <a:rPr lang="en-GB" sz="1400" kern="100">
                          <a:effectLst/>
                        </a:rPr>
                        <a:t>Tailoring Treatment to Individual Needs</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400" kern="100">
                          <a:effectLst/>
                        </a:rPr>
                        <a:t>Flexibility allows for personalized care, crucial for effective treatment.</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400" kern="100">
                          <a:effectLst/>
                        </a:rPr>
                        <a:t>Develop flexible, customizable treatment plans based on individual client progress and circumstances.</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1254744"/>
                  </a:ext>
                </a:extLst>
              </a:tr>
              <a:tr h="0">
                <a:tc>
                  <a:txBody>
                    <a:bodyPr/>
                    <a:lstStyle/>
                    <a:p>
                      <a:pPr>
                        <a:lnSpc>
                          <a:spcPct val="115000"/>
                        </a:lnSpc>
                        <a:spcAft>
                          <a:spcPts val="800"/>
                        </a:spcAft>
                      </a:pPr>
                      <a:r>
                        <a:rPr lang="en-GB" sz="1400" kern="100">
                          <a:effectLst/>
                        </a:rPr>
                        <a:t>Clear Communication to Avoid Misinterpretation</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400" kern="100">
                          <a:effectLst/>
                        </a:rPr>
                        <a:t>Misunderstanding harm reduction principles could hinder treatment.</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400" kern="100" dirty="0">
                          <a:effectLst/>
                        </a:rPr>
                        <a:t>Provide clear messaging about harm reduction, emphasizing its focus on reducing risks, not endorsing use.</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4428085"/>
                  </a:ext>
                </a:extLst>
              </a:tr>
            </a:tbl>
          </a:graphicData>
        </a:graphic>
      </p:graphicFrame>
    </p:spTree>
    <p:extLst>
      <p:ext uri="{BB962C8B-B14F-4D97-AF65-F5344CB8AC3E}">
        <p14:creationId xmlns:p14="http://schemas.microsoft.com/office/powerpoint/2010/main" val="1852202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FF2107-0792-390B-BD96-8C8E4740135C}"/>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537F139-ECA1-3BCB-1202-6D74F96B2C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2563FD6-BB0E-3622-1F00-357048D59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03DECD4-1201-1EEF-C62A-A303D3695A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21" name="Freeform: Shape 20">
              <a:extLst>
                <a:ext uri="{FF2B5EF4-FFF2-40B4-BE49-F238E27FC236}">
                  <a16:creationId xmlns:a16="http://schemas.microsoft.com/office/drawing/2014/main" id="{1951FE27-FFC7-BB6D-FB02-E28C8CF2C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FE4A91A3-643A-2C97-F09B-3A79C656C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45549FB-9E8B-E33C-18AE-51C6193BB7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itle 1">
            <a:extLst>
              <a:ext uri="{FF2B5EF4-FFF2-40B4-BE49-F238E27FC236}">
                <a16:creationId xmlns:a16="http://schemas.microsoft.com/office/drawing/2014/main" id="{001B54F2-2493-03FF-2F48-E2B062B4CDA9}"/>
              </a:ext>
            </a:extLst>
          </p:cNvPr>
          <p:cNvSpPr txBox="1">
            <a:spLocks/>
          </p:cNvSpPr>
          <p:nvPr/>
        </p:nvSpPr>
        <p:spPr>
          <a:xfrm>
            <a:off x="3489434" y="160029"/>
            <a:ext cx="6400799" cy="884999"/>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3600" b="1" kern="1200">
                <a:solidFill>
                  <a:schemeClr val="bg2"/>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How Social Workers Can Advance SDG 3.5</a:t>
            </a:r>
          </a:p>
          <a:p>
            <a:pPr algn="l">
              <a:spcAft>
                <a:spcPts val="600"/>
              </a:spcAft>
            </a:pPr>
            <a:endParaRPr lang="en-US" sz="4000" kern="1200" dirty="0">
              <a:solidFill>
                <a:schemeClr val="tx2"/>
              </a:solidFill>
              <a:latin typeface="+mj-lt"/>
              <a:ea typeface="+mj-ea"/>
              <a:cs typeface="+mj-cs"/>
            </a:endParaRPr>
          </a:p>
        </p:txBody>
      </p:sp>
      <p:pic>
        <p:nvPicPr>
          <p:cNvPr id="14" name="Picture 13">
            <a:extLst>
              <a:ext uri="{FF2B5EF4-FFF2-40B4-BE49-F238E27FC236}">
                <a16:creationId xmlns:a16="http://schemas.microsoft.com/office/drawing/2014/main" id="{7E1FAEC0-4F06-802B-FD24-A5786A05C76D}"/>
              </a:ext>
            </a:extLst>
          </p:cNvPr>
          <p:cNvPicPr>
            <a:picLocks noChangeAspect="1"/>
          </p:cNvPicPr>
          <p:nvPr/>
        </p:nvPicPr>
        <p:blipFill>
          <a:blip r:embed="rId3" cstate="screen">
            <a:extLst>
              <a:ext uri="{28A0092B-C50C-407E-A947-70E740481C1C}">
                <a14:useLocalDpi xmlns:a14="http://schemas.microsoft.com/office/drawing/2010/main"/>
              </a:ext>
            </a:extLst>
          </a:blip>
          <a:stretch/>
        </p:blipFill>
        <p:spPr>
          <a:xfrm>
            <a:off x="2635" y="-4695"/>
            <a:ext cx="2635461" cy="1260119"/>
          </a:xfrm>
          <a:prstGeom prst="rect">
            <a:avLst/>
          </a:prstGeom>
          <a:ln>
            <a:noFill/>
          </a:ln>
          <a:effectLst>
            <a:softEdge rad="112500"/>
          </a:effectLst>
        </p:spPr>
      </p:pic>
      <p:sp>
        <p:nvSpPr>
          <p:cNvPr id="3" name="TextBox 2">
            <a:extLst>
              <a:ext uri="{FF2B5EF4-FFF2-40B4-BE49-F238E27FC236}">
                <a16:creationId xmlns:a16="http://schemas.microsoft.com/office/drawing/2014/main" id="{B56805EC-70D4-4158-7706-89467D425AB1}"/>
              </a:ext>
            </a:extLst>
          </p:cNvPr>
          <p:cNvSpPr txBox="1"/>
          <p:nvPr/>
        </p:nvSpPr>
        <p:spPr>
          <a:xfrm>
            <a:off x="348405" y="1415454"/>
            <a:ext cx="10960297" cy="5016758"/>
          </a:xfrm>
          <a:prstGeom prst="rect">
            <a:avLst/>
          </a:prstGeom>
          <a:noFill/>
        </p:spPr>
        <p:txBody>
          <a:bodyPr wrap="square">
            <a:spAutoFit/>
          </a:bodyPr>
          <a:lstStyle/>
          <a:p>
            <a:pPr>
              <a:buNone/>
            </a:pPr>
            <a:r>
              <a:rPr lang="en-US" sz="1600" b="1" dirty="0"/>
              <a:t>1. Prevention and Education</a:t>
            </a:r>
          </a:p>
          <a:p>
            <a:pPr>
              <a:buFont typeface="Arial" panose="020B0604020202020204" pitchFamily="34" charset="0"/>
              <a:buChar char="•"/>
            </a:pPr>
            <a:r>
              <a:rPr lang="en-US" sz="1600" dirty="0"/>
              <a:t>🧑‍🏫 Deliver </a:t>
            </a:r>
            <a:r>
              <a:rPr lang="en-US" sz="1600" b="1" dirty="0"/>
              <a:t>community-based awareness </a:t>
            </a:r>
            <a:r>
              <a:rPr lang="en-US" sz="1600" b="1" dirty="0" err="1"/>
              <a:t>programmes</a:t>
            </a:r>
            <a:r>
              <a:rPr lang="en-US" sz="1600" dirty="0"/>
              <a:t> on responsible drinking, risks of harmful use, and protective behaviours.</a:t>
            </a:r>
          </a:p>
          <a:p>
            <a:pPr>
              <a:buFont typeface="Arial" panose="020B0604020202020204" pitchFamily="34" charset="0"/>
              <a:buChar char="•"/>
            </a:pPr>
            <a:r>
              <a:rPr lang="en-US" sz="1600" dirty="0"/>
              <a:t>🎓 Integrate </a:t>
            </a:r>
            <a:r>
              <a:rPr lang="en-US" sz="1600" b="1" dirty="0"/>
              <a:t>alcohol harm education</a:t>
            </a:r>
            <a:r>
              <a:rPr lang="en-US" sz="1600" dirty="0"/>
              <a:t> in schools, workplaces, and youth </a:t>
            </a:r>
            <a:r>
              <a:rPr lang="en-US" sz="1600" dirty="0" err="1"/>
              <a:t>programmes</a:t>
            </a:r>
            <a:r>
              <a:rPr lang="en-US" sz="1600" dirty="0"/>
              <a:t>.</a:t>
            </a:r>
          </a:p>
          <a:p>
            <a:pPr>
              <a:buFont typeface="Arial" panose="020B0604020202020204" pitchFamily="34" charset="0"/>
              <a:buChar char="•"/>
            </a:pPr>
            <a:r>
              <a:rPr lang="en-US" sz="1600" dirty="0"/>
              <a:t>💬 Use culturally relevant communication strategies to challenge stigma and myths about alcohol use.</a:t>
            </a:r>
          </a:p>
          <a:p>
            <a:pPr>
              <a:buNone/>
            </a:pPr>
            <a:endParaRPr lang="en-US" sz="1600" dirty="0"/>
          </a:p>
          <a:p>
            <a:pPr>
              <a:buNone/>
            </a:pPr>
            <a:endParaRPr lang="en-US" sz="1600" dirty="0"/>
          </a:p>
          <a:p>
            <a:pPr>
              <a:buNone/>
            </a:pPr>
            <a:r>
              <a:rPr lang="en-US" sz="1600" b="1" dirty="0"/>
              <a:t>2. Early Identification &amp; Intervention</a:t>
            </a:r>
          </a:p>
          <a:p>
            <a:pPr>
              <a:buFont typeface="Arial" panose="020B0604020202020204" pitchFamily="34" charset="0"/>
              <a:buChar char="•"/>
            </a:pPr>
            <a:r>
              <a:rPr lang="en-US" sz="1600" dirty="0"/>
              <a:t>🩺 Screen individuals and families for </a:t>
            </a:r>
            <a:r>
              <a:rPr lang="en-US" sz="1600" b="1" dirty="0"/>
              <a:t>early signs of alcohol misuse</a:t>
            </a:r>
            <a:r>
              <a:rPr lang="en-US" sz="1600" dirty="0"/>
              <a:t>.</a:t>
            </a:r>
          </a:p>
          <a:p>
            <a:pPr>
              <a:buFont typeface="Arial" panose="020B0604020202020204" pitchFamily="34" charset="0"/>
              <a:buChar char="•"/>
            </a:pPr>
            <a:r>
              <a:rPr lang="en-US" sz="1600" dirty="0"/>
              <a:t>🛡️ Provide </a:t>
            </a:r>
            <a:r>
              <a:rPr lang="en-US" sz="1600" b="1" dirty="0"/>
              <a:t>brief interventions</a:t>
            </a:r>
            <a:r>
              <a:rPr lang="en-US" sz="1600" dirty="0"/>
              <a:t> and referrals to treatment services before AUDs escalate.</a:t>
            </a:r>
          </a:p>
          <a:p>
            <a:pPr>
              <a:buFont typeface="Arial" panose="020B0604020202020204" pitchFamily="34" charset="0"/>
              <a:buChar char="•"/>
            </a:pPr>
            <a:r>
              <a:rPr lang="en-US" sz="1600" dirty="0"/>
              <a:t>👨‍👩‍👧 Work closely with families to build resilience and reduce intergenerational cycles of alcohol harm.</a:t>
            </a:r>
          </a:p>
          <a:p>
            <a:pPr>
              <a:buNone/>
            </a:pPr>
            <a:endParaRPr lang="en-US" sz="1600" dirty="0"/>
          </a:p>
          <a:p>
            <a:pPr>
              <a:buNone/>
            </a:pPr>
            <a:endParaRPr lang="en-US" sz="1600" dirty="0"/>
          </a:p>
          <a:p>
            <a:pPr>
              <a:buNone/>
            </a:pPr>
            <a:endParaRPr lang="en-US" sz="1600" dirty="0"/>
          </a:p>
          <a:p>
            <a:pPr>
              <a:buNone/>
            </a:pPr>
            <a:r>
              <a:rPr lang="en-US" sz="1600" b="1" dirty="0"/>
              <a:t>3. Treatment &amp; Harm Reduction</a:t>
            </a:r>
          </a:p>
          <a:p>
            <a:pPr>
              <a:buFont typeface="Arial" panose="020B0604020202020204" pitchFamily="34" charset="0"/>
              <a:buChar char="•"/>
            </a:pPr>
            <a:r>
              <a:rPr lang="en-US" sz="1600" dirty="0"/>
              <a:t>🤝 Incorporate </a:t>
            </a:r>
            <a:r>
              <a:rPr lang="en-US" sz="1600" b="1" dirty="0"/>
              <a:t>harm reduction strategies</a:t>
            </a:r>
            <a:r>
              <a:rPr lang="en-US" sz="1600" dirty="0"/>
              <a:t> (e.g., safer drinking practices, relapse prevention, risk reduction).</a:t>
            </a:r>
          </a:p>
          <a:p>
            <a:pPr>
              <a:buFont typeface="Arial" panose="020B0604020202020204" pitchFamily="34" charset="0"/>
              <a:buChar char="•"/>
            </a:pPr>
            <a:r>
              <a:rPr lang="en-US" sz="1600" dirty="0"/>
              <a:t>🧠 Integrate </a:t>
            </a:r>
            <a:r>
              <a:rPr lang="en-US" sz="1600" b="1" dirty="0"/>
              <a:t>psychosocial support</a:t>
            </a:r>
            <a:r>
              <a:rPr lang="en-US" sz="1600" dirty="0"/>
              <a:t> with clinical care, including counselling, anger management, and trauma-informed therapy.</a:t>
            </a:r>
          </a:p>
          <a:p>
            <a:pPr>
              <a:buFont typeface="Arial" panose="020B0604020202020204" pitchFamily="34" charset="0"/>
              <a:buChar char="•"/>
            </a:pPr>
            <a:r>
              <a:rPr lang="en-US" sz="1600" dirty="0"/>
              <a:t>🌱 Promote </a:t>
            </a:r>
            <a:r>
              <a:rPr lang="en-US" sz="1600" b="1" dirty="0"/>
              <a:t>holistic models</a:t>
            </a:r>
            <a:r>
              <a:rPr lang="en-US" sz="1600" dirty="0"/>
              <a:t> that link mental health, employment, housing, and social support with AUD treatment.</a:t>
            </a:r>
          </a:p>
          <a:p>
            <a:pPr>
              <a:buNone/>
            </a:pPr>
            <a:endParaRPr lang="en-US" sz="1600" dirty="0"/>
          </a:p>
        </p:txBody>
      </p:sp>
    </p:spTree>
    <p:extLst>
      <p:ext uri="{BB962C8B-B14F-4D97-AF65-F5344CB8AC3E}">
        <p14:creationId xmlns:p14="http://schemas.microsoft.com/office/powerpoint/2010/main" val="915250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0B380829-A46E-8845-9A22-8534C7551963}"/>
              </a:ext>
            </a:extLst>
          </p:cNvPr>
          <p:cNvSpPr txBox="1">
            <a:spLocks/>
          </p:cNvSpPr>
          <p:nvPr/>
        </p:nvSpPr>
        <p:spPr>
          <a:xfrm>
            <a:off x="1136397" y="502020"/>
            <a:ext cx="5323715" cy="9868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b="1" kern="1200">
                <a:solidFill>
                  <a:schemeClr val="bg2"/>
                </a:solidFill>
                <a:latin typeface="+mj-lt"/>
                <a:ea typeface="+mj-ea"/>
                <a:cs typeface="+mj-cs"/>
              </a:defRPr>
            </a:lvl1pPr>
          </a:lstStyle>
          <a:p>
            <a:pPr algn="l">
              <a:spcAft>
                <a:spcPts val="600"/>
              </a:spcAft>
            </a:pPr>
            <a:r>
              <a:rPr lang="en-US" sz="4000" kern="1200" dirty="0">
                <a:solidFill>
                  <a:schemeClr val="tx1"/>
                </a:solidFill>
                <a:latin typeface="+mj-lt"/>
                <a:ea typeface="+mj-ea"/>
                <a:cs typeface="+mj-cs"/>
              </a:rPr>
              <a:t>Presentation Outline</a:t>
            </a:r>
          </a:p>
        </p:txBody>
      </p:sp>
      <p:sp>
        <p:nvSpPr>
          <p:cNvPr id="6" name="TextBox 5">
            <a:extLst>
              <a:ext uri="{FF2B5EF4-FFF2-40B4-BE49-F238E27FC236}">
                <a16:creationId xmlns:a16="http://schemas.microsoft.com/office/drawing/2014/main" id="{AF3E1DCD-FABC-E11D-65CD-B7A5345FAA7E}"/>
              </a:ext>
            </a:extLst>
          </p:cNvPr>
          <p:cNvSpPr txBox="1"/>
          <p:nvPr/>
        </p:nvSpPr>
        <p:spPr>
          <a:xfrm>
            <a:off x="457201" y="1629104"/>
            <a:ext cx="6002912" cy="4311874"/>
          </a:xfrm>
          <a:prstGeom prst="rect">
            <a:avLst/>
          </a:prstGeom>
        </p:spPr>
        <p:txBody>
          <a:bodyPr vert="horz" lIns="91440" tIns="45720" rIns="91440" bIns="45720" rtlCol="0" anchor="t">
            <a:normAutofit/>
          </a:bodyPr>
          <a:lstStyle/>
          <a:p>
            <a:pPr marL="285750" indent="-228600" defTabSz="914400">
              <a:lnSpc>
                <a:spcPct val="90000"/>
              </a:lnSpc>
              <a:spcAft>
                <a:spcPts val="600"/>
              </a:spcAft>
              <a:buFont typeface="Arial" panose="020B0604020202020204" pitchFamily="34" charset="0"/>
              <a:buChar char="•"/>
            </a:pPr>
            <a:r>
              <a:rPr lang="en-US" sz="2000" dirty="0"/>
              <a:t>Introduction and Background</a:t>
            </a:r>
          </a:p>
          <a:p>
            <a:pPr marL="285750" indent="-228600" defTabSz="914400">
              <a:lnSpc>
                <a:spcPct val="90000"/>
              </a:lnSpc>
              <a:spcAft>
                <a:spcPts val="600"/>
              </a:spcAft>
              <a:buFont typeface="Arial" panose="020B0604020202020204" pitchFamily="34" charset="0"/>
              <a:buChar char="•"/>
            </a:pPr>
            <a:r>
              <a:rPr lang="en-US" sz="2000" dirty="0"/>
              <a:t>Lacuna/ research problem</a:t>
            </a:r>
          </a:p>
          <a:p>
            <a:pPr marL="285750" indent="-228600" defTabSz="914400">
              <a:lnSpc>
                <a:spcPct val="90000"/>
              </a:lnSpc>
              <a:spcAft>
                <a:spcPts val="600"/>
              </a:spcAft>
              <a:buFont typeface="Arial" panose="020B0604020202020204" pitchFamily="34" charset="0"/>
              <a:buChar char="•"/>
            </a:pPr>
            <a:r>
              <a:rPr lang="en-US" sz="2000" dirty="0"/>
              <a:t>Research Questions</a:t>
            </a:r>
          </a:p>
          <a:p>
            <a:pPr marL="285750" indent="-228600" defTabSz="914400">
              <a:lnSpc>
                <a:spcPct val="90000"/>
              </a:lnSpc>
              <a:spcAft>
                <a:spcPts val="600"/>
              </a:spcAft>
              <a:buFont typeface="Arial" panose="020B0604020202020204" pitchFamily="34" charset="0"/>
              <a:buChar char="•"/>
            </a:pPr>
            <a:r>
              <a:rPr lang="en-US" sz="2000" dirty="0"/>
              <a:t>Methods</a:t>
            </a:r>
          </a:p>
          <a:p>
            <a:pPr marL="285750" indent="-228600" defTabSz="914400">
              <a:lnSpc>
                <a:spcPct val="90000"/>
              </a:lnSpc>
              <a:spcAft>
                <a:spcPts val="600"/>
              </a:spcAft>
              <a:buFont typeface="Arial" panose="020B0604020202020204" pitchFamily="34" charset="0"/>
              <a:buChar char="•"/>
            </a:pPr>
            <a:r>
              <a:rPr lang="en-US" sz="2000" dirty="0"/>
              <a:t>Findings</a:t>
            </a:r>
          </a:p>
          <a:p>
            <a:pPr marL="285750" indent="-228600" defTabSz="914400">
              <a:lnSpc>
                <a:spcPct val="90000"/>
              </a:lnSpc>
              <a:spcAft>
                <a:spcPts val="600"/>
              </a:spcAft>
              <a:buFont typeface="Arial" panose="020B0604020202020204" pitchFamily="34" charset="0"/>
              <a:buChar char="•"/>
            </a:pPr>
            <a:r>
              <a:rPr lang="en-US" sz="2000" dirty="0"/>
              <a:t>Implications for Practice</a:t>
            </a:r>
          </a:p>
          <a:p>
            <a:pPr marL="285750" indent="-228600" defTabSz="914400">
              <a:lnSpc>
                <a:spcPct val="90000"/>
              </a:lnSpc>
              <a:spcAft>
                <a:spcPts val="600"/>
              </a:spcAft>
              <a:buFont typeface="Arial" panose="020B0604020202020204" pitchFamily="34" charset="0"/>
              <a:buChar char="•"/>
            </a:pPr>
            <a:r>
              <a:rPr lang="en-US" sz="2000" dirty="0"/>
              <a:t>Limitations</a:t>
            </a:r>
          </a:p>
          <a:p>
            <a:pPr marL="285750" indent="-228600" defTabSz="914400">
              <a:lnSpc>
                <a:spcPct val="90000"/>
              </a:lnSpc>
              <a:spcAft>
                <a:spcPts val="600"/>
              </a:spcAft>
              <a:buFont typeface="Arial" panose="020B0604020202020204" pitchFamily="34" charset="0"/>
              <a:buChar char="•"/>
            </a:pPr>
            <a:r>
              <a:rPr lang="en-US" sz="2000" dirty="0"/>
              <a:t>Conclusions and Recommendations</a:t>
            </a:r>
          </a:p>
        </p:txBody>
      </p:sp>
      <p:sp>
        <p:nvSpPr>
          <p:cNvPr id="14" name="Rectangle 1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A8D679B4-6435-4ECF-BD4A-CAB8212E143B}"/>
              </a:ext>
            </a:extLst>
          </p:cNvPr>
          <p:cNvPicPr>
            <a:picLocks noChangeAspect="1"/>
          </p:cNvPicPr>
          <p:nvPr/>
        </p:nvPicPr>
        <p:blipFill>
          <a:blip r:embed="rId2" cstate="screen">
            <a:extLst>
              <a:ext uri="{28A0092B-C50C-407E-A947-70E740481C1C}">
                <a14:useLocalDpi xmlns:a14="http://schemas.microsoft.com/office/drawing/2010/main"/>
              </a:ext>
            </a:extLst>
          </a:blip>
          <a:stretch/>
        </p:blipFill>
        <p:spPr>
          <a:xfrm>
            <a:off x="7075967" y="2277198"/>
            <a:ext cx="4170530" cy="2335496"/>
          </a:xfrm>
          <a:prstGeom prst="rect">
            <a:avLst/>
          </a:prstGeom>
        </p:spPr>
      </p:pic>
    </p:spTree>
    <p:extLst>
      <p:ext uri="{BB962C8B-B14F-4D97-AF65-F5344CB8AC3E}">
        <p14:creationId xmlns:p14="http://schemas.microsoft.com/office/powerpoint/2010/main" val="3014821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86A983B-2877-27D6-3E18-E327E7AD5473}"/>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C2DD238-B409-C09C-E71E-E8CFEB1FA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88F91D4-777D-AD20-6AEE-595F48FA1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E866CD4-F0C6-1901-9952-BDC72286EA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21" name="Freeform: Shape 20">
              <a:extLst>
                <a:ext uri="{FF2B5EF4-FFF2-40B4-BE49-F238E27FC236}">
                  <a16:creationId xmlns:a16="http://schemas.microsoft.com/office/drawing/2014/main" id="{D4AA0859-CF8B-5332-925C-EAF66CFD4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F738933-884F-3335-BC62-572447387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37A61B6C-2C2A-91E6-0941-B2FCA66DE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itle 1">
            <a:extLst>
              <a:ext uri="{FF2B5EF4-FFF2-40B4-BE49-F238E27FC236}">
                <a16:creationId xmlns:a16="http://schemas.microsoft.com/office/drawing/2014/main" id="{DCEFCC61-3342-A2EA-3AAF-DDBD91979142}"/>
              </a:ext>
            </a:extLst>
          </p:cNvPr>
          <p:cNvSpPr txBox="1">
            <a:spLocks/>
          </p:cNvSpPr>
          <p:nvPr/>
        </p:nvSpPr>
        <p:spPr>
          <a:xfrm>
            <a:off x="3489434" y="160029"/>
            <a:ext cx="6400799" cy="884999"/>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3600" b="1" kern="1200">
                <a:solidFill>
                  <a:schemeClr val="bg2"/>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How Social Workers Can Advance SDG 3.5 from the Harm reduction approach??</a:t>
            </a:r>
          </a:p>
          <a:p>
            <a:pPr algn="l">
              <a:spcAft>
                <a:spcPts val="600"/>
              </a:spcAft>
            </a:pPr>
            <a:endParaRPr lang="en-US" sz="4000" kern="1200" dirty="0">
              <a:solidFill>
                <a:schemeClr val="tx2"/>
              </a:solidFill>
              <a:latin typeface="+mj-lt"/>
              <a:ea typeface="+mj-ea"/>
              <a:cs typeface="+mj-cs"/>
            </a:endParaRPr>
          </a:p>
        </p:txBody>
      </p:sp>
      <p:pic>
        <p:nvPicPr>
          <p:cNvPr id="14" name="Picture 13">
            <a:extLst>
              <a:ext uri="{FF2B5EF4-FFF2-40B4-BE49-F238E27FC236}">
                <a16:creationId xmlns:a16="http://schemas.microsoft.com/office/drawing/2014/main" id="{CBC7C28E-6CCA-9C61-8F62-AD2CA5CB58FA}"/>
              </a:ext>
            </a:extLst>
          </p:cNvPr>
          <p:cNvPicPr>
            <a:picLocks noChangeAspect="1"/>
          </p:cNvPicPr>
          <p:nvPr/>
        </p:nvPicPr>
        <p:blipFill>
          <a:blip r:embed="rId3" cstate="screen">
            <a:extLst>
              <a:ext uri="{28A0092B-C50C-407E-A947-70E740481C1C}">
                <a14:useLocalDpi xmlns:a14="http://schemas.microsoft.com/office/drawing/2010/main"/>
              </a:ext>
            </a:extLst>
          </a:blip>
          <a:stretch/>
        </p:blipFill>
        <p:spPr>
          <a:xfrm>
            <a:off x="2635" y="-4695"/>
            <a:ext cx="2635461" cy="1260119"/>
          </a:xfrm>
          <a:prstGeom prst="rect">
            <a:avLst/>
          </a:prstGeom>
          <a:ln>
            <a:noFill/>
          </a:ln>
          <a:effectLst>
            <a:softEdge rad="112500"/>
          </a:effectLst>
        </p:spPr>
      </p:pic>
      <p:sp>
        <p:nvSpPr>
          <p:cNvPr id="3" name="TextBox 2">
            <a:extLst>
              <a:ext uri="{FF2B5EF4-FFF2-40B4-BE49-F238E27FC236}">
                <a16:creationId xmlns:a16="http://schemas.microsoft.com/office/drawing/2014/main" id="{42717CCC-B667-3161-67DD-983EF447C0BF}"/>
              </a:ext>
            </a:extLst>
          </p:cNvPr>
          <p:cNvSpPr txBox="1"/>
          <p:nvPr/>
        </p:nvSpPr>
        <p:spPr>
          <a:xfrm>
            <a:off x="194386" y="1308422"/>
            <a:ext cx="11803225" cy="5601533"/>
          </a:xfrm>
          <a:prstGeom prst="rect">
            <a:avLst/>
          </a:prstGeom>
          <a:noFill/>
        </p:spPr>
        <p:txBody>
          <a:bodyPr wrap="square">
            <a:spAutoFit/>
          </a:bodyPr>
          <a:lstStyle/>
          <a:p>
            <a:pPr>
              <a:buNone/>
            </a:pPr>
            <a:endParaRPr lang="en-US" sz="1600" b="1"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4. Advocacy &amp; Policy Influence</a:t>
            </a:r>
          </a:p>
          <a:p>
            <a:pPr marL="0" marR="0" lvl="0" indent="0" algn="l" defTabSz="4572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 Advocate for </a:t>
            </a: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alcohol harm reduction policies</a:t>
            </a: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 (e.g., restrictions on availability, pricing, advertising).</a:t>
            </a:r>
          </a:p>
          <a:p>
            <a:pPr marL="0" marR="0" lvl="0" indent="0" algn="l" defTabSz="4572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 Influence </a:t>
            </a: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National Drug Master Plan</a:t>
            </a: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 implementation to ensure harm reduction is </a:t>
            </a:r>
            <a:r>
              <a:rPr kumimoji="0" lang="en-US" sz="1600" b="0" i="0" u="none" strike="noStrike" kern="1200" cap="none" spc="0" normalizeH="0" baseline="0" noProof="0" dirty="0" err="1">
                <a:ln>
                  <a:noFill/>
                </a:ln>
                <a:solidFill>
                  <a:srgbClr val="000000"/>
                </a:solidFill>
                <a:effectLst/>
                <a:uLnTx/>
                <a:uFillTx/>
                <a:latin typeface="Arial" panose="020B0604020202020204"/>
                <a:ea typeface="+mn-ea"/>
                <a:cs typeface="+mn-cs"/>
              </a:rPr>
              <a:t>prioritised</a:t>
            </a: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a:t>
            </a:r>
          </a:p>
          <a:p>
            <a:pPr marL="0" marR="0" lvl="0" indent="0" algn="l" defTabSz="4572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 Champion the rights of </a:t>
            </a:r>
            <a:r>
              <a:rPr kumimoji="0" lang="en-US" sz="1600" b="1" i="0" u="none" strike="noStrike" kern="1200" cap="none" spc="0" normalizeH="0" baseline="0" noProof="0" dirty="0" err="1">
                <a:ln>
                  <a:noFill/>
                </a:ln>
                <a:solidFill>
                  <a:srgbClr val="000000"/>
                </a:solidFill>
                <a:effectLst/>
                <a:uLnTx/>
                <a:uFillTx/>
                <a:latin typeface="Arial" panose="020B0604020202020204"/>
                <a:ea typeface="+mn-ea"/>
                <a:cs typeface="+mn-cs"/>
              </a:rPr>
              <a:t>marginalised</a:t>
            </a: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 populations</a:t>
            </a: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 disproportionately affected by alcohol-related harm.</a:t>
            </a:r>
          </a:p>
          <a:p>
            <a:pPr>
              <a:buNone/>
            </a:pPr>
            <a:endParaRPr lang="en-US" sz="1600" b="1" dirty="0"/>
          </a:p>
          <a:p>
            <a:pPr>
              <a:buNone/>
            </a:pPr>
            <a:endParaRPr lang="en-US" sz="1600" b="1" dirty="0"/>
          </a:p>
          <a:p>
            <a:pPr>
              <a:buNone/>
            </a:pPr>
            <a:endParaRPr lang="en-US" sz="1600" b="1" dirty="0"/>
          </a:p>
          <a:p>
            <a:pPr>
              <a:buNone/>
            </a:pPr>
            <a:r>
              <a:rPr lang="en-US" sz="1600" b="1" dirty="0"/>
              <a:t>5</a:t>
            </a:r>
            <a:r>
              <a:rPr lang="en-US" b="1" dirty="0"/>
              <a:t>. Capacity-Building &amp; Research</a:t>
            </a:r>
          </a:p>
          <a:p>
            <a:r>
              <a:rPr lang="en-US" dirty="0"/>
              <a:t>📚 Strengthen </a:t>
            </a:r>
            <a:r>
              <a:rPr lang="en-US" b="1" dirty="0"/>
              <a:t>training of social workers</a:t>
            </a:r>
            <a:r>
              <a:rPr lang="en-US" dirty="0"/>
              <a:t> in harm reduction approaches.</a:t>
            </a:r>
          </a:p>
          <a:p>
            <a:r>
              <a:rPr lang="en-US" dirty="0"/>
              <a:t>🔍 Contribute to </a:t>
            </a:r>
            <a:r>
              <a:rPr lang="en-US" b="1" dirty="0"/>
              <a:t>research and monitoring</a:t>
            </a:r>
            <a:r>
              <a:rPr lang="en-US" dirty="0"/>
              <a:t> of alcohol interventions in South Africa.</a:t>
            </a:r>
          </a:p>
          <a:p>
            <a:r>
              <a:rPr lang="en-US" dirty="0"/>
              <a:t>🤲 Share practice-based evidence to inform </a:t>
            </a:r>
            <a:r>
              <a:rPr lang="en-US" b="1" dirty="0"/>
              <a:t>locally grounded strategies</a:t>
            </a:r>
            <a:r>
              <a:rPr lang="en-US" dirty="0"/>
              <a:t> that align with SDG 3.5.</a:t>
            </a:r>
          </a:p>
          <a:p>
            <a:pPr>
              <a:buNone/>
            </a:pPr>
            <a:br>
              <a:rPr lang="en-US" dirty="0"/>
            </a:br>
            <a:endParaRPr lang="en-US" dirty="0"/>
          </a:p>
          <a:p>
            <a:pPr>
              <a:buNone/>
            </a:pPr>
            <a:r>
              <a:rPr lang="en-US" b="1" dirty="0"/>
              <a:t>KEY MESSAGE (Take home)</a:t>
            </a:r>
          </a:p>
          <a:p>
            <a:pPr>
              <a:buNone/>
            </a:pPr>
            <a:endParaRPr lang="en-US" dirty="0"/>
          </a:p>
          <a:p>
            <a:pPr>
              <a:buNone/>
            </a:pPr>
            <a:r>
              <a:rPr lang="en-US" dirty="0"/>
              <a:t>✅ In short: </a:t>
            </a:r>
            <a:r>
              <a:rPr lang="en-US" b="1" dirty="0"/>
              <a:t>social workers should advance SDG 3.5 by bridging prevention, treatment, advocacy, and community empowerment</a:t>
            </a:r>
            <a:r>
              <a:rPr lang="en-US" dirty="0"/>
              <a:t>, ensuring that alcohol harm reduction is not just a health issue, but also a </a:t>
            </a:r>
            <a:r>
              <a:rPr lang="en-US" b="1" dirty="0"/>
              <a:t>social justice priority</a:t>
            </a:r>
            <a:r>
              <a:rPr lang="en-US" dirty="0"/>
              <a:t>.</a:t>
            </a:r>
          </a:p>
          <a:p>
            <a:pPr>
              <a:buNone/>
            </a:pPr>
            <a:r>
              <a:rPr lang="en-US" sz="1600" dirty="0"/>
              <a:t>.</a:t>
            </a:r>
          </a:p>
        </p:txBody>
      </p:sp>
    </p:spTree>
    <p:extLst>
      <p:ext uri="{BB962C8B-B14F-4D97-AF65-F5344CB8AC3E}">
        <p14:creationId xmlns:p14="http://schemas.microsoft.com/office/powerpoint/2010/main" val="2199700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a:endParaRPr>
          </a:p>
        </p:txBody>
      </p:sp>
      <p:sp>
        <p:nvSpPr>
          <p:cNvPr id="2" name="Title 1"/>
          <p:cNvSpPr>
            <a:spLocks noGrp="1"/>
          </p:cNvSpPr>
          <p:nvPr>
            <p:ph type="title"/>
          </p:nvPr>
        </p:nvSpPr>
        <p:spPr>
          <a:xfrm>
            <a:off x="4164710" y="-325094"/>
            <a:ext cx="4688333" cy="1783080"/>
          </a:xfrm>
        </p:spPr>
        <p:txBody>
          <a:bodyPr anchor="b">
            <a:normAutofit/>
          </a:bodyPr>
          <a:lstStyle/>
          <a:p>
            <a:r>
              <a:rPr lang="en-ZA" sz="4700" b="1" dirty="0"/>
              <a:t>Limitations </a:t>
            </a:r>
          </a:p>
        </p:txBody>
      </p:sp>
      <p:pic>
        <p:nvPicPr>
          <p:cNvPr id="7" name="Picture 6" descr="Glasses on top of a book">
            <a:extLst>
              <a:ext uri="{FF2B5EF4-FFF2-40B4-BE49-F238E27FC236}">
                <a16:creationId xmlns:a16="http://schemas.microsoft.com/office/drawing/2014/main" id="{D98FCDE9-9AD3-2DF4-56F2-862077185513}"/>
              </a:ext>
            </a:extLst>
          </p:cNvPr>
          <p:cNvPicPr>
            <a:picLocks noChangeAspect="1"/>
          </p:cNvPicPr>
          <p:nvPr/>
        </p:nvPicPr>
        <p:blipFill rotWithShape="1">
          <a:blip r:embed="rId3"/>
          <a:srcRect l="20462" r="45794" b="-1"/>
          <a:stretch/>
        </p:blipFill>
        <p:spPr>
          <a:xfrm>
            <a:off x="18632" y="-50842"/>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7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a:endParaRPr>
          </a:p>
        </p:txBody>
      </p:sp>
      <p:sp>
        <p:nvSpPr>
          <p:cNvPr id="5" name="Content Placeholder 4">
            <a:extLst>
              <a:ext uri="{FF2B5EF4-FFF2-40B4-BE49-F238E27FC236}">
                <a16:creationId xmlns:a16="http://schemas.microsoft.com/office/drawing/2014/main" id="{D1F5662C-895D-9721-7924-5A3D4921E779}"/>
              </a:ext>
            </a:extLst>
          </p:cNvPr>
          <p:cNvSpPr>
            <a:spLocks noGrp="1"/>
          </p:cNvSpPr>
          <p:nvPr>
            <p:ph idx="1"/>
          </p:nvPr>
        </p:nvSpPr>
        <p:spPr>
          <a:xfrm>
            <a:off x="3657600" y="2655918"/>
            <a:ext cx="8071104" cy="4104400"/>
          </a:xfrm>
        </p:spPr>
        <p:txBody>
          <a:bodyPr>
            <a:normAutofit/>
          </a:bodyPr>
          <a:lstStyle/>
          <a:p>
            <a:pPr algn="just">
              <a:lnSpc>
                <a:spcPct val="90000"/>
              </a:lnSpc>
            </a:pPr>
            <a:r>
              <a:rPr lang="en-US" sz="2400" dirty="0"/>
              <a:t>As with all research studies this research study had its own limitations</a:t>
            </a:r>
          </a:p>
          <a:p>
            <a:pPr algn="just">
              <a:lnSpc>
                <a:spcPct val="90000"/>
              </a:lnSpc>
            </a:pPr>
            <a:r>
              <a:rPr lang="en-US" sz="2400" dirty="0"/>
              <a:t>Only a few service providers (n=60)  from outpatient treatment completed the survey therefore the findings cannot be generalized to all outpatient treatment </a:t>
            </a:r>
            <a:r>
              <a:rPr lang="en-US" sz="2400" dirty="0" err="1"/>
              <a:t>centres</a:t>
            </a:r>
            <a:r>
              <a:rPr lang="en-US" sz="2400" dirty="0"/>
              <a:t>. Furthermore, only service providers from Limpopo, Mpumalanga and Gauteng were sampled therefore the results cannot be generalized Nationally.</a:t>
            </a:r>
            <a:endParaRPr lang="en-GB" sz="2400" dirty="0"/>
          </a:p>
          <a:p>
            <a:pPr algn="just">
              <a:lnSpc>
                <a:spcPct val="90000"/>
              </a:lnSpc>
            </a:pPr>
            <a:r>
              <a:rPr lang="en-GB" sz="2400" dirty="0"/>
              <a:t>Service providers lack of awareness of the harm reduction approach might have skewed the data interpretation.  </a:t>
            </a:r>
          </a:p>
          <a:p>
            <a:pPr algn="just">
              <a:lnSpc>
                <a:spcPct val="90000"/>
              </a:lnSpc>
            </a:pPr>
            <a:endParaRPr lang="en-US" sz="1600" dirty="0"/>
          </a:p>
        </p:txBody>
      </p:sp>
      <p:pic>
        <p:nvPicPr>
          <p:cNvPr id="3" name="Picture 2">
            <a:extLst>
              <a:ext uri="{FF2B5EF4-FFF2-40B4-BE49-F238E27FC236}">
                <a16:creationId xmlns:a16="http://schemas.microsoft.com/office/drawing/2014/main" id="{99A68D0B-7163-5BE3-D46E-289895FFCFEB}"/>
              </a:ext>
            </a:extLst>
          </p:cNvPr>
          <p:cNvPicPr>
            <a:picLocks noChangeAspect="1"/>
          </p:cNvPicPr>
          <p:nvPr/>
        </p:nvPicPr>
        <p:blipFill>
          <a:blip r:embed="rId4" cstate="screen">
            <a:extLst>
              <a:ext uri="{28A0092B-C50C-407E-A947-70E740481C1C}">
                <a14:useLocalDpi xmlns:a14="http://schemas.microsoft.com/office/drawing/2010/main"/>
              </a:ext>
            </a:extLst>
          </a:blip>
          <a:stretch/>
        </p:blipFill>
        <p:spPr>
          <a:xfrm>
            <a:off x="8760296" y="66502"/>
            <a:ext cx="1800200" cy="1274267"/>
          </a:xfrm>
          <a:prstGeom prst="rect">
            <a:avLst/>
          </a:prstGeom>
          <a:ln>
            <a:noFill/>
          </a:ln>
          <a:effectLst>
            <a:softEdge rad="112500"/>
          </a:effectLst>
        </p:spPr>
      </p:pic>
    </p:spTree>
    <p:extLst>
      <p:ext uri="{BB962C8B-B14F-4D97-AF65-F5344CB8AC3E}">
        <p14:creationId xmlns:p14="http://schemas.microsoft.com/office/powerpoint/2010/main" val="1211021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1EABB29-C55C-9C4D-8A9D-565C521DB60F}"/>
              </a:ext>
            </a:extLst>
          </p:cNvPr>
          <p:cNvSpPr>
            <a:spLocks noGrp="1"/>
          </p:cNvSpPr>
          <p:nvPr>
            <p:ph type="title"/>
          </p:nvPr>
        </p:nvSpPr>
        <p:spPr>
          <a:xfrm>
            <a:off x="838200" y="253700"/>
            <a:ext cx="10515600" cy="801523"/>
          </a:xfrm>
        </p:spPr>
        <p:txBody>
          <a:bodyPr>
            <a:normAutofit fontScale="90000"/>
          </a:bodyPr>
          <a:lstStyle/>
          <a:p>
            <a:pPr algn="ctr"/>
            <a:r>
              <a:rPr lang="en-US" sz="6000" dirty="0">
                <a:latin typeface="Calibri" panose="020F0502020204030204" pitchFamily="34" charset="0"/>
                <a:cs typeface="Calibri" panose="020F0502020204030204" pitchFamily="34" charset="0"/>
              </a:rPr>
              <a:t>In summary,</a:t>
            </a:r>
          </a:p>
        </p:txBody>
      </p:sp>
      <p:sp>
        <p:nvSpPr>
          <p:cNvPr id="3" name="Content Placeholder 2">
            <a:extLst>
              <a:ext uri="{FF2B5EF4-FFF2-40B4-BE49-F238E27FC236}">
                <a16:creationId xmlns:a16="http://schemas.microsoft.com/office/drawing/2014/main" id="{9F02C83C-2DEB-F049-86D0-921AD06C76B8}"/>
              </a:ext>
            </a:extLst>
          </p:cNvPr>
          <p:cNvSpPr>
            <a:spLocks noGrp="1"/>
          </p:cNvSpPr>
          <p:nvPr>
            <p:ph idx="1"/>
          </p:nvPr>
        </p:nvSpPr>
        <p:spPr>
          <a:xfrm>
            <a:off x="325821" y="1036939"/>
            <a:ext cx="11416862" cy="5174675"/>
          </a:xfrm>
        </p:spPr>
        <p:txBody>
          <a:bodyPr>
            <a:noAutofit/>
          </a:bodyPr>
          <a:lstStyle/>
          <a:p>
            <a:pPr marL="569913" lvl="1" indent="-342900" algn="just"/>
            <a:r>
              <a:rPr lang="en-US" sz="2400" dirty="0"/>
              <a:t>In conclusion, from the service providers’ perspectives, it seems implementing harm reduction approaches in outpatient drug treatment centers offers significant advantages, including improved accessibility, cost-effectiveness, and personalized care.</a:t>
            </a:r>
          </a:p>
          <a:p>
            <a:pPr marL="569913" lvl="1" indent="-342900" algn="just"/>
            <a:endParaRPr lang="en-US" dirty="0"/>
          </a:p>
          <a:p>
            <a:pPr marL="569913" lvl="1" indent="-342900" algn="just"/>
            <a:r>
              <a:rPr lang="en-US" dirty="0"/>
              <a:t>B</a:t>
            </a:r>
            <a:r>
              <a:rPr lang="en-US" sz="2400" dirty="0"/>
              <a:t>ut also presents challenges like the risk of continued substance use, stigma, and misinterpretation. </a:t>
            </a:r>
          </a:p>
          <a:p>
            <a:pPr marL="569913" lvl="1" indent="-342900" algn="just"/>
            <a:endParaRPr lang="en-US" dirty="0"/>
          </a:p>
          <a:p>
            <a:pPr marL="569913" lvl="1" indent="-342900" algn="just"/>
            <a:r>
              <a:rPr lang="en-US" sz="2400" dirty="0"/>
              <a:t>To optimize these approaches, </a:t>
            </a:r>
            <a:r>
              <a:rPr lang="en-US" sz="2400" dirty="0" err="1"/>
              <a:t>centres</a:t>
            </a:r>
            <a:r>
              <a:rPr lang="en-US" sz="2400" dirty="0"/>
              <a:t> must balance harm reduction with abstinence goals, ensure comprehensive staff training, engage family and community support, and provide clear communication to avoid misconceptions. By addressing these barriers and integrating flexible, evidence-based strategies, harm reduction can enhance the effectiveness and accessibility of treatment while also reducing harmful alcohol use.</a:t>
            </a:r>
            <a:endParaRPr lang="en-US" sz="3200" dirty="0">
              <a:latin typeface="Calibri" panose="020F0502020204030204" pitchFamily="34" charset="0"/>
              <a:cs typeface="Calibri" panose="020F0502020204030204" pitchFamily="34" charset="0"/>
            </a:endParaRPr>
          </a:p>
          <a:p>
            <a:pPr marL="569913" lvl="1" indent="-342900" algn="just"/>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3430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0FB523-3A49-B347-B587-552831451BFC}"/>
              </a:ext>
            </a:extLst>
          </p:cNvPr>
          <p:cNvSpPr/>
          <p:nvPr/>
        </p:nvSpPr>
        <p:spPr>
          <a:xfrm>
            <a:off x="6995160" y="-7620"/>
            <a:ext cx="5204460" cy="6874498"/>
          </a:xfrm>
          <a:prstGeom prst="rect">
            <a:avLst/>
          </a:prstGeom>
          <a:blipFill>
            <a:blip r:embed="rId3" cstate="screen">
              <a:extLst>
                <a:ext uri="{28A0092B-C50C-407E-A947-70E740481C1C}">
                  <a14:useLocalDpi xmlns:a14="http://schemas.microsoft.com/office/drawing/2010/main"/>
                </a:ext>
              </a:extLst>
            </a:blip>
            <a:srcRect/>
            <a:stretch>
              <a:fillRect t="-6780" b="-67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70531F03-7748-492A-A123-8F02CD1C9F6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951214" y="5052001"/>
            <a:ext cx="3256828" cy="1822041"/>
          </a:xfrm>
          <a:prstGeom prst="rect">
            <a:avLst/>
          </a:prstGeom>
        </p:spPr>
      </p:pic>
      <p:pic>
        <p:nvPicPr>
          <p:cNvPr id="6" name="Content Placeholder 5">
            <a:extLst>
              <a:ext uri="{FF2B5EF4-FFF2-40B4-BE49-F238E27FC236}">
                <a16:creationId xmlns:a16="http://schemas.microsoft.com/office/drawing/2014/main" id="{60CEA822-0C0F-301F-4AE1-6D3C45672954}"/>
              </a:ext>
            </a:extLst>
          </p:cNvPr>
          <p:cNvPicPr>
            <a:picLocks noGrp="1" noChangeAspect="1"/>
          </p:cNvPicPr>
          <p:nvPr>
            <p:ph idx="1"/>
          </p:nvPr>
        </p:nvPicPr>
        <p:blipFill>
          <a:blip r:embed="rId5"/>
          <a:stretch>
            <a:fillRect/>
          </a:stretch>
        </p:blipFill>
        <p:spPr>
          <a:xfrm>
            <a:off x="0" y="-14784"/>
            <a:ext cx="7729727" cy="6881662"/>
          </a:xfrm>
          <a:prstGeom prst="rect">
            <a:avLst/>
          </a:prstGeom>
        </p:spPr>
      </p:pic>
    </p:spTree>
    <p:extLst>
      <p:ext uri="{BB962C8B-B14F-4D97-AF65-F5344CB8AC3E}">
        <p14:creationId xmlns:p14="http://schemas.microsoft.com/office/powerpoint/2010/main" val="4036605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2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DAE93-A38E-FDE5-BA20-F6FFFF04E125}"/>
              </a:ext>
            </a:extLst>
          </p:cNvPr>
          <p:cNvSpPr>
            <a:spLocks noGrp="1"/>
          </p:cNvSpPr>
          <p:nvPr>
            <p:ph type="title"/>
          </p:nvPr>
        </p:nvSpPr>
        <p:spPr>
          <a:xfrm>
            <a:off x="466722" y="240605"/>
            <a:ext cx="3201366" cy="3007092"/>
          </a:xfrm>
        </p:spPr>
        <p:txBody>
          <a:bodyPr vert="horz" lIns="91440" tIns="45720" rIns="91440" bIns="45720" rtlCol="0" anchor="b">
            <a:normAutofit/>
          </a:bodyPr>
          <a:lstStyle/>
          <a:p>
            <a:pPr algn="ctr"/>
            <a:r>
              <a:rPr lang="en-US" sz="4000" kern="1200" dirty="0">
                <a:solidFill>
                  <a:srgbClr val="FFFFFF"/>
                </a:solidFill>
                <a:latin typeface="+mj-lt"/>
                <a:ea typeface="+mj-ea"/>
                <a:cs typeface="+mj-cs"/>
              </a:rPr>
              <a:t>Introduction</a:t>
            </a: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and Background</a:t>
            </a:r>
            <a:br>
              <a:rPr lang="en-US" sz="4000" kern="1200" dirty="0">
                <a:solidFill>
                  <a:srgbClr val="FFFFFF"/>
                </a:solidFill>
                <a:latin typeface="+mj-lt"/>
                <a:ea typeface="+mj-ea"/>
                <a:cs typeface="+mj-cs"/>
              </a:rPr>
            </a:br>
            <a:endParaRPr lang="en-US" sz="4000" kern="1200" dirty="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43550FE4-1115-7B5C-E655-460B2C622D33}"/>
              </a:ext>
            </a:extLst>
          </p:cNvPr>
          <p:cNvSpPr>
            <a:spLocks noGrp="1"/>
          </p:cNvSpPr>
          <p:nvPr>
            <p:ph idx="1"/>
          </p:nvPr>
        </p:nvSpPr>
        <p:spPr>
          <a:xfrm>
            <a:off x="4323023" y="1043698"/>
            <a:ext cx="7200383" cy="5151829"/>
          </a:xfrm>
        </p:spPr>
        <p:txBody>
          <a:bodyPr vert="horz" lIns="91440" tIns="45720" rIns="91440" bIns="45720" rtlCol="0" anchor="ctr">
            <a:normAutofit/>
          </a:bodyPr>
          <a:lstStyle/>
          <a:p>
            <a:pPr marL="569913" lvl="1" indent="-342900" algn="just"/>
            <a:endParaRPr lang="en-GB" sz="2400" kern="100" dirty="0">
              <a:effectLst/>
              <a:latin typeface="Times New Roman" panose="02020603050405020304" pitchFamily="18" charset="0"/>
              <a:ea typeface="Calibri" panose="020F0502020204030204" pitchFamily="34" charset="0"/>
            </a:endParaRPr>
          </a:p>
          <a:p>
            <a:pPr marL="569913" lvl="1" indent="-342900" algn="just"/>
            <a:endParaRPr lang="en-GB" kern="100" dirty="0">
              <a:latin typeface="Times New Roman" panose="02020603050405020304" pitchFamily="18" charset="0"/>
              <a:ea typeface="Calibri" panose="020F0502020204030204" pitchFamily="34" charset="0"/>
            </a:endParaRPr>
          </a:p>
          <a:p>
            <a:pPr marL="398463" lvl="1" indent="-171450" algn="just"/>
            <a:endParaRPr lang="en-GB" sz="800" dirty="0">
              <a:effectLst/>
              <a:ea typeface="Arial" panose="020B0604020202020204" pitchFamily="34" charset="0"/>
            </a:endParaRPr>
          </a:p>
          <a:p>
            <a:pPr marL="569913" lvl="1" indent="-342900" algn="just"/>
            <a:endParaRPr lang="en-GB" sz="800" dirty="0">
              <a:ea typeface="Arial" panose="020B0604020202020204" pitchFamily="34" charset="0"/>
            </a:endParaRPr>
          </a:p>
          <a:p>
            <a:pPr marL="569913" lvl="1" indent="-342900" algn="just"/>
            <a:endParaRPr lang="en-GB" sz="800" dirty="0">
              <a:effectLst/>
              <a:latin typeface="Arial" panose="020B0604020202020204" pitchFamily="34" charset="0"/>
              <a:ea typeface="Arial" panose="020B0604020202020204" pitchFamily="34" charset="0"/>
            </a:endParaRPr>
          </a:p>
          <a:p>
            <a:pPr lvl="1" indent="0" algn="just">
              <a:buNone/>
            </a:pPr>
            <a:endParaRPr lang="en-GB" sz="800" dirty="0">
              <a:effectLst/>
              <a:latin typeface="Arial" panose="020B0604020202020204" pitchFamily="34" charset="0"/>
              <a:ea typeface="Arial" panose="020B0604020202020204" pitchFamily="34" charset="0"/>
            </a:endParaRPr>
          </a:p>
          <a:p>
            <a:endParaRPr lang="en-US" sz="2000" dirty="0">
              <a:solidFill>
                <a:schemeClr val="tx1"/>
              </a:solidFill>
            </a:endParaRPr>
          </a:p>
        </p:txBody>
      </p:sp>
      <p:pic>
        <p:nvPicPr>
          <p:cNvPr id="10" name="Picture 9">
            <a:extLst>
              <a:ext uri="{FF2B5EF4-FFF2-40B4-BE49-F238E27FC236}">
                <a16:creationId xmlns:a16="http://schemas.microsoft.com/office/drawing/2014/main" id="{A8D679B4-6435-4ECF-BD4A-CAB8212E143B}"/>
              </a:ext>
            </a:extLst>
          </p:cNvPr>
          <p:cNvPicPr>
            <a:picLocks noChangeAspect="1"/>
          </p:cNvPicPr>
          <p:nvPr/>
        </p:nvPicPr>
        <p:blipFill>
          <a:blip r:embed="rId3" cstate="screen">
            <a:extLst>
              <a:ext uri="{28A0092B-C50C-407E-A947-70E740481C1C}">
                <a14:useLocalDpi xmlns:a14="http://schemas.microsoft.com/office/drawing/2010/main"/>
              </a:ext>
            </a:extLst>
          </a:blip>
          <a:stretch/>
        </p:blipFill>
        <p:spPr>
          <a:xfrm>
            <a:off x="285197" y="4596617"/>
            <a:ext cx="3615776" cy="2020779"/>
          </a:xfrm>
          <a:prstGeom prst="rect">
            <a:avLst/>
          </a:prstGeom>
        </p:spPr>
      </p:pic>
      <p:sp>
        <p:nvSpPr>
          <p:cNvPr id="4" name="TextBox 3">
            <a:extLst>
              <a:ext uri="{FF2B5EF4-FFF2-40B4-BE49-F238E27FC236}">
                <a16:creationId xmlns:a16="http://schemas.microsoft.com/office/drawing/2014/main" id="{B8A6AE65-CE5C-D5BE-E114-588D5227A7EF}"/>
              </a:ext>
            </a:extLst>
          </p:cNvPr>
          <p:cNvSpPr txBox="1"/>
          <p:nvPr/>
        </p:nvSpPr>
        <p:spPr>
          <a:xfrm>
            <a:off x="4134810" y="1053837"/>
            <a:ext cx="7903204" cy="5627181"/>
          </a:xfrm>
          <a:prstGeom prst="rect">
            <a:avLst/>
          </a:prstGeom>
          <a:noFill/>
        </p:spPr>
        <p:txBody>
          <a:bodyPr wrap="square">
            <a:spAutoFit/>
          </a:bodyPr>
          <a:lstStyle/>
          <a:p>
            <a:endParaRPr dirty="0">
              <a:solidFill>
                <a:prstClr val="black"/>
              </a:solidFill>
              <a:latin typeface="Calibri"/>
            </a:endParaRPr>
          </a:p>
          <a:p>
            <a:pPr>
              <a:spcAft>
                <a:spcPts val="1000"/>
              </a:spcAft>
              <a:defRPr sz="2000">
                <a:solidFill>
                  <a:srgbClr val="006600"/>
                </a:solidFill>
              </a:defRPr>
            </a:pPr>
            <a:r>
              <a:rPr sz="2000" dirty="0">
                <a:solidFill>
                  <a:srgbClr val="006600"/>
                </a:solidFill>
                <a:latin typeface="Calibri"/>
              </a:rPr>
              <a:t>🎯 SDG 3.5 Goal:</a:t>
            </a:r>
            <a:br>
              <a:rPr sz="2000" dirty="0">
                <a:solidFill>
                  <a:srgbClr val="006600"/>
                </a:solidFill>
                <a:latin typeface="Calibri"/>
              </a:rPr>
            </a:br>
            <a:r>
              <a:rPr sz="2000" dirty="0">
                <a:solidFill>
                  <a:srgbClr val="006600"/>
                </a:solidFill>
                <a:latin typeface="Calibri"/>
              </a:rPr>
              <a:t>Strengthen prevention &amp; treatment of substance abuse, incl. harmful alcohol use</a:t>
            </a:r>
            <a:endParaRPr lang="en-US" sz="2000" dirty="0">
              <a:solidFill>
                <a:srgbClr val="006600"/>
              </a:solidFill>
              <a:latin typeface="Calibri"/>
            </a:endParaRPr>
          </a:p>
          <a:p>
            <a:pPr>
              <a:spcAft>
                <a:spcPts val="1000"/>
              </a:spcAft>
              <a:defRPr sz="2000">
                <a:solidFill>
                  <a:srgbClr val="006600"/>
                </a:solidFill>
              </a:defRPr>
            </a:pPr>
            <a:endParaRPr sz="2000" dirty="0">
              <a:latin typeface="Calibri"/>
            </a:endParaRPr>
          </a:p>
          <a:p>
            <a:pPr>
              <a:spcAft>
                <a:spcPts val="1000"/>
              </a:spcAft>
              <a:defRPr sz="2000">
                <a:solidFill>
                  <a:srgbClr val="B22222"/>
                </a:solidFill>
              </a:defRPr>
            </a:pPr>
            <a:r>
              <a:rPr sz="2000" dirty="0">
                <a:latin typeface="Calibri"/>
              </a:rPr>
              <a:t>🌍 Why It Matters (South Africa):</a:t>
            </a:r>
            <a:br>
              <a:rPr sz="2000" dirty="0">
                <a:latin typeface="Calibri"/>
              </a:rPr>
            </a:br>
            <a:r>
              <a:rPr sz="2000" dirty="0">
                <a:latin typeface="Calibri"/>
              </a:rPr>
              <a:t>🍻 High per-capita alcohol consumption</a:t>
            </a:r>
            <a:br>
              <a:rPr sz="2000" dirty="0">
                <a:latin typeface="Calibri"/>
              </a:rPr>
            </a:br>
            <a:r>
              <a:rPr sz="2000" dirty="0">
                <a:latin typeface="Calibri"/>
              </a:rPr>
              <a:t>⚠️ Links to violence, HIV/AIDS, poverty, family breakdown</a:t>
            </a:r>
            <a:br>
              <a:rPr sz="2000" dirty="0">
                <a:latin typeface="Calibri"/>
              </a:rPr>
            </a:br>
            <a:r>
              <a:rPr sz="2000" dirty="0">
                <a:latin typeface="Calibri"/>
              </a:rPr>
              <a:t>🏥 Huge burden on health &amp; social systems</a:t>
            </a:r>
            <a:endParaRPr lang="en-US" sz="2000" dirty="0">
              <a:latin typeface="Calibri"/>
            </a:endParaRPr>
          </a:p>
          <a:p>
            <a:pPr>
              <a:spcAft>
                <a:spcPts val="1000"/>
              </a:spcAft>
              <a:defRPr sz="2000">
                <a:solidFill>
                  <a:srgbClr val="B22222"/>
                </a:solidFill>
              </a:defRPr>
            </a:pPr>
            <a:endParaRPr lang="en-GB" sz="2000" dirty="0">
              <a:latin typeface="Calibri"/>
            </a:endParaRPr>
          </a:p>
          <a:p>
            <a:pPr>
              <a:spcAft>
                <a:spcPts val="1000"/>
              </a:spcAft>
              <a:defRPr sz="2000">
                <a:solidFill>
                  <a:srgbClr val="B22222"/>
                </a:solidFill>
              </a:defRPr>
            </a:pPr>
            <a:endParaRPr sz="2000" dirty="0">
              <a:latin typeface="Calibri"/>
            </a:endParaRPr>
          </a:p>
          <a:p>
            <a:pPr>
              <a:spcAft>
                <a:spcPts val="1000"/>
              </a:spcAft>
              <a:defRPr sz="2000">
                <a:solidFill>
                  <a:srgbClr val="00008B"/>
                </a:solidFill>
              </a:defRPr>
            </a:pPr>
            <a:r>
              <a:rPr sz="2000" dirty="0">
                <a:latin typeface="Calibri"/>
              </a:rPr>
              <a:t>🤝 Why Social Workers Should Care:</a:t>
            </a:r>
            <a:br>
              <a:rPr sz="2000" dirty="0">
                <a:latin typeface="Calibri"/>
              </a:rPr>
            </a:br>
            <a:r>
              <a:rPr sz="2000" dirty="0">
                <a:latin typeface="Calibri"/>
              </a:rPr>
              <a:t>🧑‍⚕️ Frontline in prevention, treatment &amp; advocacy</a:t>
            </a:r>
            <a:br>
              <a:rPr sz="2000" dirty="0">
                <a:latin typeface="Calibri"/>
              </a:rPr>
            </a:br>
            <a:r>
              <a:rPr sz="2000" dirty="0">
                <a:latin typeface="Calibri"/>
              </a:rPr>
              <a:t>👨‍👩‍👧 Address psychosocial impacts on families &amp; communities</a:t>
            </a:r>
            <a:br>
              <a:rPr sz="2000" dirty="0">
                <a:latin typeface="Calibri"/>
              </a:rPr>
            </a:br>
            <a:r>
              <a:rPr sz="2000" dirty="0">
                <a:latin typeface="Calibri"/>
              </a:rPr>
              <a:t>🌱 Drive community-based, rights-focused interventions</a:t>
            </a:r>
            <a:br>
              <a:rPr sz="2000" dirty="0">
                <a:latin typeface="Calibri"/>
              </a:rPr>
            </a:br>
            <a:r>
              <a:rPr sz="2000" dirty="0">
                <a:latin typeface="Calibri"/>
              </a:rPr>
              <a:t>📢 Essential for achieving SDG 3.5</a:t>
            </a:r>
          </a:p>
        </p:txBody>
      </p:sp>
      <p:sp>
        <p:nvSpPr>
          <p:cNvPr id="6" name="TextBox 5">
            <a:extLst>
              <a:ext uri="{FF2B5EF4-FFF2-40B4-BE49-F238E27FC236}">
                <a16:creationId xmlns:a16="http://schemas.microsoft.com/office/drawing/2014/main" id="{955FCEA6-83BE-82EB-E41A-0D826381E7D0}"/>
              </a:ext>
            </a:extLst>
          </p:cNvPr>
          <p:cNvSpPr txBox="1"/>
          <p:nvPr/>
        </p:nvSpPr>
        <p:spPr>
          <a:xfrm>
            <a:off x="4134802" y="18410"/>
            <a:ext cx="7590475" cy="1077218"/>
          </a:xfrm>
          <a:prstGeom prst="rect">
            <a:avLst/>
          </a:prstGeom>
          <a:noFill/>
        </p:spPr>
        <p:txBody>
          <a:bodyPr wrap="square">
            <a:spAutoFit/>
          </a:bodyPr>
          <a:lstStyle/>
          <a:p>
            <a:pPr algn="ctr"/>
            <a:r>
              <a:rPr kumimoji="0" lang="en-US" sz="3200" b="1" i="0" u="none" strike="noStrike" kern="1200" cap="none" spc="0" normalizeH="0" baseline="0" noProof="0" dirty="0">
                <a:ln>
                  <a:noFill/>
                </a:ln>
                <a:solidFill>
                  <a:srgbClr val="006600"/>
                </a:solidFill>
                <a:effectLst/>
                <a:uLnTx/>
                <a:uFillTx/>
                <a:latin typeface="Calibri"/>
                <a:ea typeface="+mj-ea"/>
                <a:cs typeface="+mj-cs"/>
              </a:rPr>
              <a:t>SDG 3.5 &amp; Alcohol Harm Reduction: Why Social Workers Should Care</a:t>
            </a:r>
            <a:endParaRPr lang="en-GB" dirty="0"/>
          </a:p>
        </p:txBody>
      </p:sp>
    </p:spTree>
    <p:extLst>
      <p:ext uri="{BB962C8B-B14F-4D97-AF65-F5344CB8AC3E}">
        <p14:creationId xmlns:p14="http://schemas.microsoft.com/office/powerpoint/2010/main" val="3533674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431352-53AF-2F02-8966-CAAE08E45D14}"/>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D597BC3-CBC7-D536-4993-75DF89B6E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1E76D20-022F-A00F-6D4D-AA990CB3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8648D9C-3A39-958C-6ACC-E7454C3B9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CCE31F-00B1-F99E-75E1-82839AD8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FE3EA61-5D7F-CB2D-7C24-A8CF100BD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25">
            <a:extLst>
              <a:ext uri="{FF2B5EF4-FFF2-40B4-BE49-F238E27FC236}">
                <a16:creationId xmlns:a16="http://schemas.microsoft.com/office/drawing/2014/main" id="{FE5FADBF-CD12-08BE-0D32-4158FA4CA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CDD810-77C3-8AF3-3A52-984F76933B55}"/>
              </a:ext>
            </a:extLst>
          </p:cNvPr>
          <p:cNvSpPr>
            <a:spLocks noGrp="1"/>
          </p:cNvSpPr>
          <p:nvPr>
            <p:ph type="title"/>
          </p:nvPr>
        </p:nvSpPr>
        <p:spPr>
          <a:xfrm>
            <a:off x="466722" y="240605"/>
            <a:ext cx="3201366" cy="3007092"/>
          </a:xfrm>
        </p:spPr>
        <p:txBody>
          <a:bodyPr vert="horz" lIns="91440" tIns="45720" rIns="91440" bIns="45720" rtlCol="0" anchor="b">
            <a:normAutofit/>
          </a:bodyPr>
          <a:lstStyle/>
          <a:p>
            <a:pPr algn="ctr"/>
            <a:r>
              <a:rPr lang="en-US" sz="4000" kern="1200" dirty="0">
                <a:solidFill>
                  <a:srgbClr val="FFFFFF"/>
                </a:solidFill>
                <a:latin typeface="+mj-lt"/>
                <a:ea typeface="+mj-ea"/>
                <a:cs typeface="+mj-cs"/>
              </a:rPr>
              <a:t>Introduction</a:t>
            </a: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and Background</a:t>
            </a:r>
          </a:p>
        </p:txBody>
      </p:sp>
      <p:sp>
        <p:nvSpPr>
          <p:cNvPr id="3" name="Content Placeholder 2">
            <a:extLst>
              <a:ext uri="{FF2B5EF4-FFF2-40B4-BE49-F238E27FC236}">
                <a16:creationId xmlns:a16="http://schemas.microsoft.com/office/drawing/2014/main" id="{8F596437-E7F6-0A62-6CF8-6408FF1CFA96}"/>
              </a:ext>
            </a:extLst>
          </p:cNvPr>
          <p:cNvSpPr>
            <a:spLocks noGrp="1"/>
          </p:cNvSpPr>
          <p:nvPr>
            <p:ph idx="1"/>
          </p:nvPr>
        </p:nvSpPr>
        <p:spPr>
          <a:xfrm>
            <a:off x="4323023" y="1"/>
            <a:ext cx="7200383" cy="6951308"/>
          </a:xfrm>
        </p:spPr>
        <p:txBody>
          <a:bodyPr vert="horz" lIns="91440" tIns="45720" rIns="91440" bIns="45720" rtlCol="0" anchor="ctr">
            <a:normAutofit fontScale="77500" lnSpcReduction="20000"/>
          </a:bodyPr>
          <a:lstStyle/>
          <a:p>
            <a:pPr marL="569913" lvl="1" indent="-342900" algn="just"/>
            <a:endParaRPr lang="en-GB" sz="2400" kern="100" dirty="0">
              <a:effectLst/>
              <a:latin typeface="Times New Roman" panose="02020603050405020304" pitchFamily="18" charset="0"/>
              <a:ea typeface="Calibri" panose="020F0502020204030204" pitchFamily="34" charset="0"/>
            </a:endParaRPr>
          </a:p>
          <a:p>
            <a:pPr marL="569913" lvl="1" indent="-342900" algn="just"/>
            <a:endParaRPr lang="en-GB" kern="100" dirty="0">
              <a:latin typeface="Times New Roman" panose="02020603050405020304" pitchFamily="18" charset="0"/>
              <a:ea typeface="Calibri" panose="020F0502020204030204" pitchFamily="34" charset="0"/>
            </a:endParaRPr>
          </a:p>
          <a:p>
            <a:r>
              <a:rPr lang="en-US" b="1" dirty="0"/>
              <a:t>Harmful Alcohol Use – A Global and Local Concern</a:t>
            </a:r>
          </a:p>
          <a:p>
            <a:endParaRPr lang="en-US" b="1" dirty="0"/>
          </a:p>
          <a:p>
            <a:r>
              <a:rPr lang="en-US" dirty="0"/>
              <a:t>🍷 Harmful alcohol use is linked to </a:t>
            </a:r>
            <a:r>
              <a:rPr lang="en-US" b="1" dirty="0"/>
              <a:t>200+ diseases</a:t>
            </a:r>
            <a:r>
              <a:rPr lang="en-US" dirty="0"/>
              <a:t> and causes </a:t>
            </a:r>
            <a:r>
              <a:rPr lang="en-US" b="1" dirty="0"/>
              <a:t>over 3 million deaths annually</a:t>
            </a:r>
            <a:r>
              <a:rPr lang="en-US" dirty="0"/>
              <a:t>, contributing to high global morbidity and mortality.</a:t>
            </a:r>
            <a:r>
              <a:rPr kumimoji="0" lang="en-GB" sz="1700" b="0" i="0" u="none" strike="noStrike" kern="100" cap="none" spc="0" normalizeH="0" baseline="0" noProof="0" dirty="0">
                <a:ln>
                  <a:noFill/>
                </a:ln>
                <a:solidFill>
                  <a:srgbClr val="005BAA"/>
                </a:solidFill>
                <a:effectLst/>
                <a:uLnTx/>
                <a:uFillTx/>
                <a:latin typeface="Arial" panose="020B0604020202020204"/>
                <a:ea typeface="Calibri" panose="020F0502020204030204" pitchFamily="34" charset="0"/>
                <a:cs typeface="+mn-cs"/>
              </a:rPr>
              <a:t> (Okeyo et al., 2022)</a:t>
            </a:r>
            <a:r>
              <a:rPr kumimoji="0" lang="en-GB" sz="3100" b="0" i="0" u="none" strike="noStrike" kern="100" cap="none" spc="0" normalizeH="0" baseline="0" noProof="0" dirty="0">
                <a:ln>
                  <a:noFill/>
                </a:ln>
                <a:solidFill>
                  <a:srgbClr val="005BAA"/>
                </a:solidFill>
                <a:effectLst/>
                <a:uLnTx/>
                <a:uFillTx/>
                <a:latin typeface="Arial" panose="020B0604020202020204"/>
                <a:ea typeface="Calibri" panose="020F0502020204030204" pitchFamily="34" charset="0"/>
                <a:cs typeface="+mn-cs"/>
              </a:rPr>
              <a:t>. </a:t>
            </a:r>
            <a:endParaRPr kumimoji="0" lang="en-US" sz="3100" b="0" i="0" u="none" strike="noStrike" kern="1200" cap="none" spc="0" normalizeH="0" baseline="0" noProof="0" dirty="0">
              <a:ln>
                <a:noFill/>
              </a:ln>
              <a:solidFill>
                <a:srgbClr val="005BAA"/>
              </a:solidFill>
              <a:effectLst/>
              <a:uLnTx/>
              <a:uFillTx/>
              <a:latin typeface="Arial" panose="020B0604020202020204"/>
              <a:ea typeface="+mn-ea"/>
              <a:cs typeface="Calibri" panose="020F0502020204030204" pitchFamily="34" charset="0"/>
            </a:endParaRPr>
          </a:p>
          <a:p>
            <a:endParaRPr lang="en-US" dirty="0"/>
          </a:p>
          <a:p>
            <a:endParaRPr lang="en-US" dirty="0"/>
          </a:p>
          <a:p>
            <a:r>
              <a:rPr lang="en-US" dirty="0"/>
              <a:t>🧠 </a:t>
            </a:r>
            <a:r>
              <a:rPr lang="en-US" b="1" dirty="0"/>
              <a:t>Alcohol Use Disorders (AUDs)</a:t>
            </a:r>
            <a:r>
              <a:rPr lang="en-US" dirty="0"/>
              <a:t> are among the </a:t>
            </a:r>
            <a:r>
              <a:rPr lang="en-US" b="1" dirty="0"/>
              <a:t>most prevalent and devastating mental disorders worldwide</a:t>
            </a:r>
            <a:r>
              <a:rPr lang="en-US" dirty="0"/>
              <a:t>, with profound health and social impacts.</a:t>
            </a:r>
          </a:p>
          <a:p>
            <a:endParaRPr lang="en-US" dirty="0"/>
          </a:p>
          <a:p>
            <a:r>
              <a:rPr lang="en-US" dirty="0"/>
              <a:t>⚠️ Treatment of AUDs and management of alcohol-related harms remain a </a:t>
            </a:r>
            <a:r>
              <a:rPr lang="en-US" b="1" dirty="0"/>
              <a:t>persistent challenge</a:t>
            </a:r>
            <a:r>
              <a:rPr lang="en-US" dirty="0"/>
              <a:t> across health and social systems. </a:t>
            </a:r>
            <a:r>
              <a:rPr kumimoji="0" lang="en-GB" sz="1000" b="0" i="0" u="none" strike="noStrike" kern="1200" cap="none" spc="0" normalizeH="0" baseline="0" noProof="0" dirty="0">
                <a:ln>
                  <a:noFill/>
                </a:ln>
                <a:solidFill>
                  <a:srgbClr val="005BAA"/>
                </a:solidFill>
                <a:effectLst/>
                <a:uLnTx/>
                <a:uFillTx/>
                <a:latin typeface="Arial" panose="020B0604020202020204"/>
                <a:ea typeface="Arial" panose="020B0604020202020204" pitchFamily="34" charset="0"/>
                <a:cs typeface="+mn-cs"/>
              </a:rPr>
              <a:t>(Stockwell, Zhao, Pauly, Chow, Vallance, Wettlaufer, Saunders &amp; Chick, 2021)</a:t>
            </a:r>
          </a:p>
          <a:p>
            <a:endParaRPr lang="en-US" dirty="0"/>
          </a:p>
          <a:p>
            <a:endParaRPr lang="en-US" dirty="0"/>
          </a:p>
          <a:p>
            <a:r>
              <a:rPr lang="en-US" dirty="0"/>
              <a:t>🌍 The </a:t>
            </a:r>
            <a:r>
              <a:rPr lang="en-US" b="1" dirty="0"/>
              <a:t>harm reduction model</a:t>
            </a:r>
            <a:r>
              <a:rPr lang="en-US" dirty="0"/>
              <a:t> is gaining </a:t>
            </a:r>
            <a:r>
              <a:rPr lang="en-US" b="1" dirty="0"/>
              <a:t>global momentum</a:t>
            </a:r>
            <a:r>
              <a:rPr lang="en-US" dirty="0"/>
              <a:t> as a pragmatic approach to AUDs.</a:t>
            </a:r>
            <a:r>
              <a:rPr kumimoji="0" lang="en-GB" sz="1000" b="0" i="0" u="none" strike="noStrike" kern="1200" cap="none" spc="0" normalizeH="0" baseline="0" noProof="0" dirty="0">
                <a:ln>
                  <a:noFill/>
                </a:ln>
                <a:solidFill>
                  <a:srgbClr val="005BAA"/>
                </a:solidFill>
                <a:effectLst/>
                <a:uLnTx/>
                <a:uFillTx/>
                <a:latin typeface="Arial" panose="020B0604020202020204"/>
                <a:ea typeface="Arial" panose="020B0604020202020204" pitchFamily="34" charset="0"/>
                <a:cs typeface="+mn-cs"/>
              </a:rPr>
              <a:t> (Geyer &amp;  Lombard, 2014:342) </a:t>
            </a:r>
            <a:endParaRPr lang="en-US" dirty="0"/>
          </a:p>
          <a:p>
            <a:endParaRPr lang="en-US" dirty="0"/>
          </a:p>
          <a:p>
            <a:r>
              <a:rPr lang="en-US" dirty="0"/>
              <a:t>In South Africa, the Department of Social Development (DSD) has begun integrating harm reduction within its </a:t>
            </a:r>
            <a:r>
              <a:rPr lang="en-US" b="1" dirty="0"/>
              <a:t>National Drug Master Plans</a:t>
            </a:r>
            <a:r>
              <a:rPr lang="en-US" dirty="0"/>
              <a:t>, reflecting progress but also highlighting ongoing gaps.</a:t>
            </a:r>
            <a:r>
              <a:rPr kumimoji="0" lang="en-GB" sz="1000" b="0" i="0" u="none" strike="noStrike" kern="1200" cap="none" spc="0" normalizeH="0" baseline="0" noProof="0" dirty="0">
                <a:ln>
                  <a:noFill/>
                </a:ln>
                <a:solidFill>
                  <a:srgbClr val="005BAA"/>
                </a:solidFill>
                <a:effectLst/>
                <a:uLnTx/>
                <a:uFillTx/>
                <a:latin typeface="Arial" panose="020B0604020202020204"/>
                <a:ea typeface="Arial" panose="020B0604020202020204" pitchFamily="34" charset="0"/>
                <a:cs typeface="+mn-cs"/>
              </a:rPr>
              <a:t> (Department of Social Development, 2020)</a:t>
            </a:r>
            <a:r>
              <a:rPr kumimoji="0" lang="en-GB" sz="2700" b="0" i="0" u="none" strike="noStrike" kern="1200" cap="none" spc="0" normalizeH="0" baseline="0" noProof="0" dirty="0">
                <a:ln>
                  <a:noFill/>
                </a:ln>
                <a:solidFill>
                  <a:srgbClr val="005BAA"/>
                </a:solidFill>
                <a:effectLst/>
                <a:uLnTx/>
                <a:uFillTx/>
                <a:latin typeface="Arial" panose="020B0604020202020204"/>
                <a:ea typeface="Arial" panose="020B0604020202020204" pitchFamily="34" charset="0"/>
                <a:cs typeface="+mn-cs"/>
              </a:rPr>
              <a:t> </a:t>
            </a:r>
            <a:endParaRPr lang="en-US" dirty="0"/>
          </a:p>
          <a:p>
            <a:pPr marL="569913" lvl="1" indent="-342900" algn="just"/>
            <a:endParaRPr lang="en-GB" sz="800" dirty="0">
              <a:effectLst/>
              <a:ea typeface="Arial" panose="020B0604020202020204" pitchFamily="34" charset="0"/>
            </a:endParaRPr>
          </a:p>
          <a:p>
            <a:pPr marL="569913" lvl="1" indent="-342900" algn="just"/>
            <a:endParaRPr lang="en-GB" sz="800" dirty="0">
              <a:ea typeface="Arial" panose="020B0604020202020204" pitchFamily="34" charset="0"/>
            </a:endParaRPr>
          </a:p>
          <a:p>
            <a:pPr marL="569913" lvl="1" indent="-342900" algn="just"/>
            <a:endParaRPr lang="en-GB" sz="800" dirty="0">
              <a:effectLst/>
              <a:latin typeface="Arial" panose="020B0604020202020204" pitchFamily="34" charset="0"/>
              <a:ea typeface="Arial" panose="020B0604020202020204" pitchFamily="34" charset="0"/>
            </a:endParaRPr>
          </a:p>
          <a:p>
            <a:pPr lvl="1" indent="0" algn="just">
              <a:buNone/>
            </a:pPr>
            <a:endParaRPr lang="en-GB" sz="800" dirty="0">
              <a:effectLst/>
              <a:latin typeface="Arial" panose="020B0604020202020204" pitchFamily="34" charset="0"/>
              <a:ea typeface="Arial" panose="020B0604020202020204" pitchFamily="34" charset="0"/>
            </a:endParaRPr>
          </a:p>
          <a:p>
            <a:endParaRPr lang="en-US" sz="2000" dirty="0">
              <a:solidFill>
                <a:schemeClr val="tx1"/>
              </a:solidFill>
            </a:endParaRPr>
          </a:p>
        </p:txBody>
      </p:sp>
      <p:pic>
        <p:nvPicPr>
          <p:cNvPr id="10" name="Picture 9">
            <a:extLst>
              <a:ext uri="{FF2B5EF4-FFF2-40B4-BE49-F238E27FC236}">
                <a16:creationId xmlns:a16="http://schemas.microsoft.com/office/drawing/2014/main" id="{3F5F2F2F-D003-BD7F-5E3D-7599AA9721CF}"/>
              </a:ext>
            </a:extLst>
          </p:cNvPr>
          <p:cNvPicPr>
            <a:picLocks noChangeAspect="1"/>
          </p:cNvPicPr>
          <p:nvPr/>
        </p:nvPicPr>
        <p:blipFill>
          <a:blip r:embed="rId3" cstate="screen">
            <a:extLst>
              <a:ext uri="{28A0092B-C50C-407E-A947-70E740481C1C}">
                <a14:useLocalDpi xmlns:a14="http://schemas.microsoft.com/office/drawing/2010/main"/>
              </a:ext>
            </a:extLst>
          </a:blip>
          <a:stretch/>
        </p:blipFill>
        <p:spPr>
          <a:xfrm>
            <a:off x="285197" y="4596617"/>
            <a:ext cx="3615776" cy="2020779"/>
          </a:xfrm>
          <a:prstGeom prst="rect">
            <a:avLst/>
          </a:prstGeom>
        </p:spPr>
      </p:pic>
    </p:spTree>
    <p:extLst>
      <p:ext uri="{BB962C8B-B14F-4D97-AF65-F5344CB8AC3E}">
        <p14:creationId xmlns:p14="http://schemas.microsoft.com/office/powerpoint/2010/main" val="19468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1EABB29-C55C-9C4D-8A9D-565C521DB60F}"/>
              </a:ext>
            </a:extLst>
          </p:cNvPr>
          <p:cNvSpPr>
            <a:spLocks noGrp="1"/>
          </p:cNvSpPr>
          <p:nvPr>
            <p:ph type="title"/>
          </p:nvPr>
        </p:nvSpPr>
        <p:spPr>
          <a:xfrm>
            <a:off x="838200" y="253700"/>
            <a:ext cx="10515600" cy="801523"/>
          </a:xfrm>
        </p:spPr>
        <p:txBody>
          <a:bodyPr>
            <a:normAutofit fontScale="90000"/>
          </a:bodyPr>
          <a:lstStyle/>
          <a:p>
            <a:pPr algn="ctr"/>
            <a:r>
              <a:rPr lang="en-US" sz="6000" dirty="0">
                <a:latin typeface="Calibri" panose="020F0502020204030204" pitchFamily="34" charset="0"/>
                <a:cs typeface="Calibri" panose="020F0502020204030204" pitchFamily="34" charset="0"/>
              </a:rPr>
              <a:t>BRIEF INTRODUCTION</a:t>
            </a:r>
          </a:p>
        </p:txBody>
      </p:sp>
      <p:sp>
        <p:nvSpPr>
          <p:cNvPr id="3" name="Content Placeholder 2">
            <a:extLst>
              <a:ext uri="{FF2B5EF4-FFF2-40B4-BE49-F238E27FC236}">
                <a16:creationId xmlns:a16="http://schemas.microsoft.com/office/drawing/2014/main" id="{9F02C83C-2DEB-F049-86D0-921AD06C76B8}"/>
              </a:ext>
            </a:extLst>
          </p:cNvPr>
          <p:cNvSpPr>
            <a:spLocks noGrp="1"/>
          </p:cNvSpPr>
          <p:nvPr>
            <p:ph idx="1"/>
          </p:nvPr>
        </p:nvSpPr>
        <p:spPr>
          <a:xfrm>
            <a:off x="325821" y="1036939"/>
            <a:ext cx="11416862" cy="5737085"/>
          </a:xfrm>
        </p:spPr>
        <p:txBody>
          <a:bodyPr>
            <a:noAutofit/>
          </a:bodyPr>
          <a:lstStyle/>
          <a:p>
            <a:pPr marL="569913" lvl="1" indent="-342900" algn="just"/>
            <a:r>
              <a:rPr lang="en-US" sz="3200" dirty="0">
                <a:solidFill>
                  <a:srgbClr val="FF0000"/>
                </a:solidFill>
                <a:latin typeface="Calibri" panose="020F0502020204030204" pitchFamily="34" charset="0"/>
                <a:cs typeface="Calibri" panose="020F0502020204030204" pitchFamily="34" charset="0"/>
              </a:rPr>
              <a:t>But what is alcohol harm reduction?</a:t>
            </a:r>
          </a:p>
          <a:p>
            <a:pPr marL="569913" lvl="1" indent="-342900" algn="just"/>
            <a:r>
              <a:rPr lang="en-US" sz="3200" dirty="0">
                <a:latin typeface="Calibri" panose="020F0502020204030204" pitchFamily="34" charset="0"/>
                <a:cs typeface="Calibri" panose="020F0502020204030204" pitchFamily="34" charset="0"/>
              </a:rPr>
              <a:t>Alcohol harm reduction is an effort that aims to reduce the undesired and unhealthy (alcohol harms) consequences brought by a particular behaviour (e.g., alcohol use), without the necessity of Total Abstinence.</a:t>
            </a:r>
          </a:p>
          <a:p>
            <a:pPr marL="569913" lvl="1" indent="-342900" algn="just"/>
            <a:r>
              <a:rPr lang="en-US" sz="3200" dirty="0">
                <a:latin typeface="Calibri" panose="020F0502020204030204" pitchFamily="34" charset="0"/>
                <a:cs typeface="Calibri" panose="020F0502020204030204" pitchFamily="34" charset="0"/>
              </a:rPr>
              <a:t>Examples of successful harm reduction</a:t>
            </a:r>
          </a:p>
          <a:p>
            <a:pPr lvl="1" indent="0" algn="just">
              <a:buNone/>
            </a:pPr>
            <a:r>
              <a:rPr lang="en-US" sz="3200" dirty="0">
                <a:latin typeface="Calibri" panose="020F0502020204030204" pitchFamily="34" charset="0"/>
                <a:cs typeface="Calibri" panose="020F0502020204030204" pitchFamily="34" charset="0"/>
              </a:rPr>
              <a:t>-COVID19</a:t>
            </a:r>
          </a:p>
          <a:p>
            <a:pPr lvl="1" indent="0" algn="just">
              <a:buNone/>
            </a:pPr>
            <a:r>
              <a:rPr lang="en-US" sz="3200" dirty="0">
                <a:latin typeface="Calibri" panose="020F0502020204030204" pitchFamily="34" charset="0"/>
                <a:cs typeface="Calibri" panose="020F0502020204030204" pitchFamily="34" charset="0"/>
              </a:rPr>
              <a:t>-Stationery-preventative measures for teenage pregnancy.</a:t>
            </a:r>
          </a:p>
          <a:p>
            <a:pPr lvl="1" indent="0" algn="just">
              <a:buNone/>
            </a:pPr>
            <a:r>
              <a:rPr lang="en-US" sz="3200" dirty="0">
                <a:latin typeface="Calibri" panose="020F0502020204030204" pitchFamily="34" charset="0"/>
                <a:cs typeface="Calibri" panose="020F0502020204030204" pitchFamily="34" charset="0"/>
              </a:rPr>
              <a:t>-Alcohol labels.</a:t>
            </a:r>
          </a:p>
          <a:p>
            <a:pPr lvl="1" indent="0" algn="just">
              <a:buNone/>
            </a:pPr>
            <a:r>
              <a:rPr lang="en-US" sz="3200" dirty="0">
                <a:latin typeface="Calibri" panose="020F0502020204030204" pitchFamily="34" charset="0"/>
                <a:cs typeface="Calibri" panose="020F0502020204030204" pitchFamily="34" charset="0"/>
              </a:rPr>
              <a:t>-Seatbelt in a car</a:t>
            </a:r>
          </a:p>
          <a:p>
            <a:pPr lvl="1" indent="0" algn="just">
              <a:buNone/>
            </a:pPr>
            <a:r>
              <a:rPr lang="en-US" sz="3200" dirty="0">
                <a:latin typeface="Calibri" panose="020F0502020204030204" pitchFamily="34" charset="0"/>
                <a:cs typeface="Calibri" panose="020F0502020204030204" pitchFamily="34" charset="0"/>
              </a:rPr>
              <a:t>N:B Hence, the study was </a:t>
            </a:r>
            <a:r>
              <a:rPr lang="en-US" sz="3200" dirty="0" err="1">
                <a:latin typeface="Calibri" panose="020F0502020204030204" pitchFamily="34" charset="0"/>
                <a:cs typeface="Calibri" panose="020F0502020204030204" pitchFamily="34" charset="0"/>
              </a:rPr>
              <a:t>centred</a:t>
            </a:r>
            <a:r>
              <a:rPr lang="en-US" sz="3200" dirty="0">
                <a:latin typeface="Calibri" panose="020F0502020204030204" pitchFamily="34" charset="0"/>
                <a:cs typeface="Calibri" panose="020F0502020204030204" pitchFamily="34" charset="0"/>
              </a:rPr>
              <a:t> on the harm reduction approach </a:t>
            </a:r>
          </a:p>
          <a:p>
            <a:pPr algn="just"/>
            <a:endParaRPr lang="en-US" sz="3200" dirty="0">
              <a:latin typeface="Calibri" panose="020F0502020204030204" pitchFamily="34" charset="0"/>
              <a:cs typeface="Calibri" panose="020F0502020204030204" pitchFamily="34" charset="0"/>
            </a:endParaRPr>
          </a:p>
          <a:p>
            <a:pPr marL="569913" lvl="1" indent="-342900" algn="just"/>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1010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D36F9873-642F-4EB5-9636-7DE2F9F95D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8" name="Oval 17">
              <a:extLst>
                <a:ext uri="{FF2B5EF4-FFF2-40B4-BE49-F238E27FC236}">
                  <a16:creationId xmlns:a16="http://schemas.microsoft.com/office/drawing/2014/main" id="{CF8B8011-BF73-4693-BD76-BCF02A8420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7329488-C25D-4C7C-814F-CEBFD5E7C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68D62A5-CA80-455B-8BF4-09BA31DC3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320F636-F7FE-493A-AF45-D9E22016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3CFAE76A-3CE9-4AC3-9975-186C6B3EEA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D2D7409-1AC7-4A0F-B79D-1664128FB4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71EABB29-C55C-9C4D-8A9D-565C521DB60F}"/>
              </a:ext>
            </a:extLst>
          </p:cNvPr>
          <p:cNvSpPr>
            <a:spLocks noGrp="1"/>
          </p:cNvSpPr>
          <p:nvPr>
            <p:ph type="title"/>
          </p:nvPr>
        </p:nvSpPr>
        <p:spPr>
          <a:xfrm>
            <a:off x="630935" y="630936"/>
            <a:ext cx="5330275" cy="1342885"/>
          </a:xfrm>
          <a:noFill/>
        </p:spPr>
        <p:txBody>
          <a:bodyPr anchor="t">
            <a:normAutofit fontScale="90000"/>
          </a:bodyPr>
          <a:lstStyle/>
          <a:p>
            <a:pPr algn="ctr"/>
            <a:r>
              <a:rPr lang="en-US" sz="4800" dirty="0">
                <a:solidFill>
                  <a:schemeClr val="bg1"/>
                </a:solidFill>
                <a:latin typeface="Calibri" panose="020F0502020204030204" pitchFamily="34" charset="0"/>
                <a:cs typeface="Calibri" panose="020F0502020204030204" pitchFamily="34" charset="0"/>
              </a:rPr>
              <a:t>BRIEF INTRODUCTION</a:t>
            </a:r>
            <a:br>
              <a:rPr lang="en-US" sz="4800" dirty="0">
                <a:solidFill>
                  <a:schemeClr val="bg1"/>
                </a:solidFill>
                <a:latin typeface="Calibri" panose="020F0502020204030204" pitchFamily="34" charset="0"/>
                <a:cs typeface="Calibri" panose="020F0502020204030204" pitchFamily="34" charset="0"/>
              </a:rPr>
            </a:br>
            <a:r>
              <a:rPr lang="en-US" sz="4800" dirty="0">
                <a:solidFill>
                  <a:schemeClr val="bg1"/>
                </a:solidFill>
                <a:latin typeface="Calibri" panose="020F0502020204030204" pitchFamily="34" charset="0"/>
                <a:cs typeface="Calibri" panose="020F0502020204030204" pitchFamily="34" charset="0"/>
              </a:rPr>
              <a:t>&amp; AIM</a:t>
            </a:r>
          </a:p>
        </p:txBody>
      </p:sp>
      <p:sp>
        <p:nvSpPr>
          <p:cNvPr id="3" name="Content Placeholder 2">
            <a:extLst>
              <a:ext uri="{FF2B5EF4-FFF2-40B4-BE49-F238E27FC236}">
                <a16:creationId xmlns:a16="http://schemas.microsoft.com/office/drawing/2014/main" id="{9F02C83C-2DEB-F049-86D0-921AD06C76B8}"/>
              </a:ext>
            </a:extLst>
          </p:cNvPr>
          <p:cNvSpPr>
            <a:spLocks noGrp="1"/>
          </p:cNvSpPr>
          <p:nvPr>
            <p:ph idx="1"/>
          </p:nvPr>
        </p:nvSpPr>
        <p:spPr>
          <a:xfrm>
            <a:off x="5861757" y="306441"/>
            <a:ext cx="5864213" cy="3086855"/>
          </a:xfrm>
          <a:noFill/>
        </p:spPr>
        <p:txBody>
          <a:bodyPr anchor="t">
            <a:normAutofit fontScale="92500" lnSpcReduction="10000"/>
          </a:bodyPr>
          <a:lstStyle/>
          <a:p>
            <a:pPr marL="569913" lvl="1" indent="-342900" algn="just"/>
            <a:r>
              <a:rPr lang="en-GB" sz="2000" dirty="0">
                <a:solidFill>
                  <a:schemeClr val="bg1"/>
                </a:solidFill>
                <a:effectLst/>
                <a:latin typeface="Arial" panose="020B0604020202020204" pitchFamily="34" charset="0"/>
                <a:ea typeface="Arial" panose="020B0604020202020204" pitchFamily="34" charset="0"/>
              </a:rPr>
              <a:t>Service providers in treatment centres play a vital role in rendering alcohol harm reduction interventions.</a:t>
            </a:r>
          </a:p>
          <a:p>
            <a:pPr marL="569913" lvl="1" indent="-342900" algn="just"/>
            <a:r>
              <a:rPr lang="en-GB" sz="2000" dirty="0">
                <a:solidFill>
                  <a:schemeClr val="bg1"/>
                </a:solidFill>
                <a:latin typeface="Arial" panose="020B0604020202020204" pitchFamily="34" charset="0"/>
                <a:ea typeface="Arial" panose="020B0604020202020204" pitchFamily="34" charset="0"/>
              </a:rPr>
              <a:t>Aim- to present results from 60 Service providers from Mpumalanga, Limpopo and Gauteng on their </a:t>
            </a:r>
            <a:r>
              <a:rPr lang="en-US" sz="2000" dirty="0">
                <a:solidFill>
                  <a:schemeClr val="bg1"/>
                </a:solidFill>
                <a:latin typeface="Arial" panose="020B0604020202020204" pitchFamily="34" charset="0"/>
                <a:ea typeface="Arial" panose="020B0604020202020204" pitchFamily="34" charset="0"/>
              </a:rPr>
              <a:t>perspectives on harm reduction approaches, the implementation of harm reduction approaches, and the effectiveness of alcohol harm reduction strategies amongst other factors. </a:t>
            </a:r>
          </a:p>
          <a:p>
            <a:pPr marL="569913" lvl="1" indent="-342900" algn="just"/>
            <a:r>
              <a:rPr lang="en-US" sz="2000" dirty="0">
                <a:solidFill>
                  <a:schemeClr val="bg1"/>
                </a:solidFill>
                <a:latin typeface="Arial" panose="020B0604020202020204" pitchFamily="34" charset="0"/>
                <a:ea typeface="Arial" panose="020B0604020202020204" pitchFamily="34" charset="0"/>
              </a:rPr>
              <a:t>The below two tables represent the service providers who formed part of the study </a:t>
            </a:r>
          </a:p>
          <a:p>
            <a:pPr marL="569913" lvl="1" indent="-342900"/>
            <a:endParaRPr lang="en-GB" sz="1400" dirty="0">
              <a:solidFill>
                <a:schemeClr val="bg1"/>
              </a:solidFill>
              <a:effectLst/>
              <a:latin typeface="Arial" panose="020B0604020202020204" pitchFamily="34" charset="0"/>
              <a:ea typeface="Arial" panose="020B0604020202020204" pitchFamily="34" charset="0"/>
            </a:endParaRPr>
          </a:p>
          <a:p>
            <a:pPr marL="569913" lvl="1" indent="-342900"/>
            <a:endParaRPr lang="en-US" sz="1400" dirty="0">
              <a:solidFill>
                <a:schemeClr val="bg1"/>
              </a:solidFill>
              <a:latin typeface="Calibri" panose="020F0502020204030204" pitchFamily="34" charset="0"/>
              <a:cs typeface="Calibri" panose="020F0502020204030204" pitchFamily="34" charset="0"/>
            </a:endParaRPr>
          </a:p>
        </p:txBody>
      </p:sp>
      <p:sp>
        <p:nvSpPr>
          <p:cNvPr id="27" name="Rectangle 26">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0" name="Straight Connector 29">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6" name="Straight Connector 35">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045DA179-2B11-6F17-9A9F-CAD4CDAA9907}"/>
              </a:ext>
            </a:extLst>
          </p:cNvPr>
          <p:cNvPicPr>
            <a:picLocks noChangeAspect="1"/>
          </p:cNvPicPr>
          <p:nvPr/>
        </p:nvPicPr>
        <p:blipFill>
          <a:blip r:embed="rId2"/>
          <a:stretch>
            <a:fillRect/>
          </a:stretch>
        </p:blipFill>
        <p:spPr>
          <a:xfrm>
            <a:off x="285457" y="2756877"/>
            <a:ext cx="5675753" cy="3415277"/>
          </a:xfrm>
          <a:prstGeom prst="rect">
            <a:avLst/>
          </a:prstGeom>
        </p:spPr>
      </p:pic>
      <p:grpSp>
        <p:nvGrpSpPr>
          <p:cNvPr id="41" name="Group 40">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3" y="2900856"/>
            <a:ext cx="304800" cy="429768"/>
            <a:chOff x="215328" y="-46937"/>
            <a:chExt cx="304800" cy="2773841"/>
          </a:xfrm>
        </p:grpSpPr>
        <p:cxnSp>
          <p:nvCxnSpPr>
            <p:cNvPr id="42" name="Straight Connector 41">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aphicFrame>
        <p:nvGraphicFramePr>
          <p:cNvPr id="2" name="Table 1">
            <a:extLst>
              <a:ext uri="{FF2B5EF4-FFF2-40B4-BE49-F238E27FC236}">
                <a16:creationId xmlns:a16="http://schemas.microsoft.com/office/drawing/2014/main" id="{2A1B7ACE-0722-F31C-81A5-14F9ACDAEAC8}"/>
              </a:ext>
            </a:extLst>
          </p:cNvPr>
          <p:cNvGraphicFramePr>
            <a:graphicFrameLocks noGrp="1"/>
          </p:cNvGraphicFramePr>
          <p:nvPr>
            <p:extLst>
              <p:ext uri="{D42A27DB-BD31-4B8C-83A1-F6EECF244321}">
                <p14:modId xmlns:p14="http://schemas.microsoft.com/office/powerpoint/2010/main" val="2755499113"/>
              </p:ext>
            </p:extLst>
          </p:nvPr>
        </p:nvGraphicFramePr>
        <p:xfrm>
          <a:off x="6149111" y="3484179"/>
          <a:ext cx="5864213" cy="2656606"/>
        </p:xfrm>
        <a:graphic>
          <a:graphicData uri="http://schemas.openxmlformats.org/drawingml/2006/table">
            <a:tbl>
              <a:tblPr firstRow="1" firstCol="1" bandRow="1">
                <a:tableStyleId>{5C22544A-7EE6-4342-B048-85BDC9FD1C3A}</a:tableStyleId>
              </a:tblPr>
              <a:tblGrid>
                <a:gridCol w="2051168">
                  <a:extLst>
                    <a:ext uri="{9D8B030D-6E8A-4147-A177-3AD203B41FA5}">
                      <a16:colId xmlns:a16="http://schemas.microsoft.com/office/drawing/2014/main" val="2140797144"/>
                    </a:ext>
                  </a:extLst>
                </a:gridCol>
                <a:gridCol w="1859235">
                  <a:extLst>
                    <a:ext uri="{9D8B030D-6E8A-4147-A177-3AD203B41FA5}">
                      <a16:colId xmlns:a16="http://schemas.microsoft.com/office/drawing/2014/main" val="2205913704"/>
                    </a:ext>
                  </a:extLst>
                </a:gridCol>
                <a:gridCol w="1953810">
                  <a:extLst>
                    <a:ext uri="{9D8B030D-6E8A-4147-A177-3AD203B41FA5}">
                      <a16:colId xmlns:a16="http://schemas.microsoft.com/office/drawing/2014/main" val="3469047499"/>
                    </a:ext>
                  </a:extLst>
                </a:gridCol>
              </a:tblGrid>
              <a:tr h="1055758">
                <a:tc>
                  <a:txBody>
                    <a:bodyPr/>
                    <a:lstStyle/>
                    <a:p>
                      <a:pPr marL="10795" marR="152400" indent="-6350" algn="just">
                        <a:lnSpc>
                          <a:spcPct val="150000"/>
                        </a:lnSpc>
                        <a:spcAft>
                          <a:spcPts val="20"/>
                        </a:spcAft>
                      </a:pPr>
                      <a:r>
                        <a:rPr lang="en-GB" sz="1800" kern="100">
                          <a:effectLst/>
                        </a:rPr>
                        <a:t>Professional Registration</a:t>
                      </a:r>
                      <a:endParaRPr lang="en-GB" sz="1900" kern="100">
                        <a:solidFill>
                          <a:srgbClr val="000000"/>
                        </a:solidFill>
                        <a:effectLst/>
                        <a:latin typeface="Arial" panose="020B0604020202020204" pitchFamily="34" charset="0"/>
                        <a:ea typeface="Arial" panose="020B0604020202020204" pitchFamily="34" charset="0"/>
                      </a:endParaRPr>
                    </a:p>
                  </a:txBody>
                  <a:tcPr marL="109238" marR="109238" marT="0" marB="0"/>
                </a:tc>
                <a:tc>
                  <a:txBody>
                    <a:bodyPr/>
                    <a:lstStyle/>
                    <a:p>
                      <a:pPr marL="10795" marR="152400" indent="-6350" algn="just">
                        <a:lnSpc>
                          <a:spcPct val="150000"/>
                        </a:lnSpc>
                        <a:spcAft>
                          <a:spcPts val="20"/>
                        </a:spcAft>
                      </a:pPr>
                      <a:r>
                        <a:rPr lang="en-GB" sz="1800" kern="100" dirty="0">
                          <a:effectLst/>
                        </a:rPr>
                        <a:t>Frequency</a:t>
                      </a:r>
                      <a:endParaRPr lang="en-GB" sz="1900" kern="100" dirty="0">
                        <a:solidFill>
                          <a:srgbClr val="000000"/>
                        </a:solidFill>
                        <a:effectLst/>
                        <a:latin typeface="Arial" panose="020B0604020202020204" pitchFamily="34" charset="0"/>
                        <a:ea typeface="Arial" panose="020B0604020202020204" pitchFamily="34" charset="0"/>
                      </a:endParaRPr>
                    </a:p>
                  </a:txBody>
                  <a:tcPr marL="109238" marR="109238" marT="0" marB="0"/>
                </a:tc>
                <a:tc>
                  <a:txBody>
                    <a:bodyPr/>
                    <a:lstStyle/>
                    <a:p>
                      <a:pPr marL="10795" marR="152400" indent="-6350" algn="just">
                        <a:lnSpc>
                          <a:spcPct val="150000"/>
                        </a:lnSpc>
                        <a:spcAft>
                          <a:spcPts val="20"/>
                        </a:spcAft>
                      </a:pPr>
                      <a:r>
                        <a:rPr lang="en-GB" sz="1800" kern="100">
                          <a:effectLst/>
                        </a:rPr>
                        <a:t>Percentage</a:t>
                      </a:r>
                      <a:endParaRPr lang="en-GB" sz="1900" kern="100">
                        <a:solidFill>
                          <a:srgbClr val="000000"/>
                        </a:solidFill>
                        <a:effectLst/>
                        <a:latin typeface="Arial" panose="020B0604020202020204" pitchFamily="34" charset="0"/>
                        <a:ea typeface="Arial" panose="020B0604020202020204" pitchFamily="34" charset="0"/>
                      </a:endParaRPr>
                    </a:p>
                  </a:txBody>
                  <a:tcPr marL="109238" marR="109238" marT="0" marB="0"/>
                </a:tc>
                <a:extLst>
                  <a:ext uri="{0D108BD9-81ED-4DB2-BD59-A6C34878D82A}">
                    <a16:rowId xmlns:a16="http://schemas.microsoft.com/office/drawing/2014/main" val="2998485083"/>
                  </a:ext>
                </a:extLst>
              </a:tr>
              <a:tr h="533616">
                <a:tc>
                  <a:txBody>
                    <a:bodyPr/>
                    <a:lstStyle/>
                    <a:p>
                      <a:pPr marL="10795" marR="152400" indent="-6350" algn="just">
                        <a:lnSpc>
                          <a:spcPct val="150000"/>
                        </a:lnSpc>
                        <a:spcAft>
                          <a:spcPts val="20"/>
                        </a:spcAft>
                      </a:pPr>
                      <a:r>
                        <a:rPr lang="en-GB" sz="1800" kern="100">
                          <a:effectLst/>
                        </a:rPr>
                        <a:t>SASCCP</a:t>
                      </a:r>
                      <a:endParaRPr lang="en-GB" sz="1900" kern="100">
                        <a:solidFill>
                          <a:srgbClr val="000000"/>
                        </a:solidFill>
                        <a:effectLst/>
                        <a:latin typeface="Arial" panose="020B0604020202020204" pitchFamily="34" charset="0"/>
                        <a:ea typeface="Arial" panose="020B0604020202020204" pitchFamily="34" charset="0"/>
                      </a:endParaRPr>
                    </a:p>
                  </a:txBody>
                  <a:tcPr marL="109238" marR="109238" marT="0" marB="0"/>
                </a:tc>
                <a:tc>
                  <a:txBody>
                    <a:bodyPr/>
                    <a:lstStyle/>
                    <a:p>
                      <a:pPr marL="10795" marR="152400" indent="-6350" algn="just">
                        <a:lnSpc>
                          <a:spcPct val="150000"/>
                        </a:lnSpc>
                        <a:spcAft>
                          <a:spcPts val="20"/>
                        </a:spcAft>
                      </a:pPr>
                      <a:r>
                        <a:rPr lang="en-GB" sz="1800" kern="100" dirty="0">
                          <a:effectLst/>
                        </a:rPr>
                        <a:t>56</a:t>
                      </a:r>
                      <a:endParaRPr lang="en-GB" sz="1900" kern="100" dirty="0">
                        <a:solidFill>
                          <a:srgbClr val="000000"/>
                        </a:solidFill>
                        <a:effectLst/>
                        <a:latin typeface="Arial" panose="020B0604020202020204" pitchFamily="34" charset="0"/>
                        <a:ea typeface="Arial" panose="020B0604020202020204" pitchFamily="34" charset="0"/>
                      </a:endParaRPr>
                    </a:p>
                  </a:txBody>
                  <a:tcPr marL="109238" marR="109238" marT="0" marB="0"/>
                </a:tc>
                <a:tc>
                  <a:txBody>
                    <a:bodyPr/>
                    <a:lstStyle/>
                    <a:p>
                      <a:pPr marL="10795" marR="152400" indent="-6350" algn="just">
                        <a:lnSpc>
                          <a:spcPct val="150000"/>
                        </a:lnSpc>
                        <a:spcAft>
                          <a:spcPts val="20"/>
                        </a:spcAft>
                      </a:pPr>
                      <a:r>
                        <a:rPr lang="en-GB" sz="1800" kern="100">
                          <a:effectLst/>
                        </a:rPr>
                        <a:t>93.33%</a:t>
                      </a:r>
                      <a:endParaRPr lang="en-GB" sz="1900" kern="100">
                        <a:solidFill>
                          <a:srgbClr val="000000"/>
                        </a:solidFill>
                        <a:effectLst/>
                        <a:latin typeface="Arial" panose="020B0604020202020204" pitchFamily="34" charset="0"/>
                        <a:ea typeface="Arial" panose="020B0604020202020204" pitchFamily="34" charset="0"/>
                      </a:endParaRPr>
                    </a:p>
                  </a:txBody>
                  <a:tcPr marL="109238" marR="109238" marT="0" marB="0"/>
                </a:tc>
                <a:extLst>
                  <a:ext uri="{0D108BD9-81ED-4DB2-BD59-A6C34878D82A}">
                    <a16:rowId xmlns:a16="http://schemas.microsoft.com/office/drawing/2014/main" val="315038630"/>
                  </a:ext>
                </a:extLst>
              </a:tr>
              <a:tr h="533616">
                <a:tc>
                  <a:txBody>
                    <a:bodyPr/>
                    <a:lstStyle/>
                    <a:p>
                      <a:pPr marL="10795" marR="152400" indent="-6350" algn="just">
                        <a:lnSpc>
                          <a:spcPct val="150000"/>
                        </a:lnSpc>
                        <a:spcAft>
                          <a:spcPts val="20"/>
                        </a:spcAft>
                      </a:pPr>
                      <a:r>
                        <a:rPr lang="en-GB" sz="1800" kern="100">
                          <a:effectLst/>
                        </a:rPr>
                        <a:t>HPCSA</a:t>
                      </a:r>
                      <a:endParaRPr lang="en-GB" sz="1900" kern="100">
                        <a:solidFill>
                          <a:srgbClr val="000000"/>
                        </a:solidFill>
                        <a:effectLst/>
                        <a:latin typeface="Arial" panose="020B0604020202020204" pitchFamily="34" charset="0"/>
                        <a:ea typeface="Arial" panose="020B0604020202020204" pitchFamily="34" charset="0"/>
                      </a:endParaRPr>
                    </a:p>
                  </a:txBody>
                  <a:tcPr marL="109238" marR="109238" marT="0" marB="0"/>
                </a:tc>
                <a:tc>
                  <a:txBody>
                    <a:bodyPr/>
                    <a:lstStyle/>
                    <a:p>
                      <a:pPr marL="10795" marR="152400" indent="-6350" algn="just">
                        <a:lnSpc>
                          <a:spcPct val="150000"/>
                        </a:lnSpc>
                        <a:spcAft>
                          <a:spcPts val="20"/>
                        </a:spcAft>
                      </a:pPr>
                      <a:r>
                        <a:rPr lang="en-GB" sz="1800" kern="100">
                          <a:effectLst/>
                        </a:rPr>
                        <a:t>3</a:t>
                      </a:r>
                      <a:endParaRPr lang="en-GB" sz="1900" kern="100">
                        <a:solidFill>
                          <a:srgbClr val="000000"/>
                        </a:solidFill>
                        <a:effectLst/>
                        <a:latin typeface="Arial" panose="020B0604020202020204" pitchFamily="34" charset="0"/>
                        <a:ea typeface="Arial" panose="020B0604020202020204" pitchFamily="34" charset="0"/>
                      </a:endParaRPr>
                    </a:p>
                  </a:txBody>
                  <a:tcPr marL="109238" marR="109238" marT="0" marB="0"/>
                </a:tc>
                <a:tc>
                  <a:txBody>
                    <a:bodyPr/>
                    <a:lstStyle/>
                    <a:p>
                      <a:pPr marL="10795" marR="152400" indent="-6350" algn="just">
                        <a:lnSpc>
                          <a:spcPct val="150000"/>
                        </a:lnSpc>
                        <a:spcAft>
                          <a:spcPts val="20"/>
                        </a:spcAft>
                      </a:pPr>
                      <a:r>
                        <a:rPr lang="en-GB" sz="1800" kern="100">
                          <a:effectLst/>
                        </a:rPr>
                        <a:t>5%</a:t>
                      </a:r>
                      <a:endParaRPr lang="en-GB" sz="1900" kern="100">
                        <a:solidFill>
                          <a:srgbClr val="000000"/>
                        </a:solidFill>
                        <a:effectLst/>
                        <a:latin typeface="Arial" panose="020B0604020202020204" pitchFamily="34" charset="0"/>
                        <a:ea typeface="Arial" panose="020B0604020202020204" pitchFamily="34" charset="0"/>
                      </a:endParaRPr>
                    </a:p>
                  </a:txBody>
                  <a:tcPr marL="109238" marR="109238" marT="0" marB="0"/>
                </a:tc>
                <a:extLst>
                  <a:ext uri="{0D108BD9-81ED-4DB2-BD59-A6C34878D82A}">
                    <a16:rowId xmlns:a16="http://schemas.microsoft.com/office/drawing/2014/main" val="628830840"/>
                  </a:ext>
                </a:extLst>
              </a:tr>
              <a:tr h="533616">
                <a:tc>
                  <a:txBody>
                    <a:bodyPr/>
                    <a:lstStyle/>
                    <a:p>
                      <a:pPr marL="10795" marR="152400" indent="-6350" algn="just">
                        <a:lnSpc>
                          <a:spcPct val="150000"/>
                        </a:lnSpc>
                        <a:spcAft>
                          <a:spcPts val="20"/>
                        </a:spcAft>
                      </a:pPr>
                      <a:r>
                        <a:rPr lang="en-GB" sz="1800" kern="100">
                          <a:effectLst/>
                        </a:rPr>
                        <a:t>Other</a:t>
                      </a:r>
                      <a:endParaRPr lang="en-GB" sz="1900" kern="100">
                        <a:solidFill>
                          <a:srgbClr val="000000"/>
                        </a:solidFill>
                        <a:effectLst/>
                        <a:latin typeface="Arial" panose="020B0604020202020204" pitchFamily="34" charset="0"/>
                        <a:ea typeface="Arial" panose="020B0604020202020204" pitchFamily="34" charset="0"/>
                      </a:endParaRPr>
                    </a:p>
                  </a:txBody>
                  <a:tcPr marL="109238" marR="109238" marT="0" marB="0"/>
                </a:tc>
                <a:tc>
                  <a:txBody>
                    <a:bodyPr/>
                    <a:lstStyle/>
                    <a:p>
                      <a:pPr marL="10795" marR="152400" indent="-6350" algn="just">
                        <a:lnSpc>
                          <a:spcPct val="150000"/>
                        </a:lnSpc>
                        <a:spcAft>
                          <a:spcPts val="20"/>
                        </a:spcAft>
                      </a:pPr>
                      <a:r>
                        <a:rPr lang="en-GB" sz="1800" kern="100">
                          <a:effectLst/>
                        </a:rPr>
                        <a:t>1</a:t>
                      </a:r>
                      <a:endParaRPr lang="en-GB" sz="1900" kern="100">
                        <a:solidFill>
                          <a:srgbClr val="000000"/>
                        </a:solidFill>
                        <a:effectLst/>
                        <a:latin typeface="Arial" panose="020B0604020202020204" pitchFamily="34" charset="0"/>
                        <a:ea typeface="Arial" panose="020B0604020202020204" pitchFamily="34" charset="0"/>
                      </a:endParaRPr>
                    </a:p>
                  </a:txBody>
                  <a:tcPr marL="109238" marR="109238" marT="0" marB="0"/>
                </a:tc>
                <a:tc>
                  <a:txBody>
                    <a:bodyPr/>
                    <a:lstStyle/>
                    <a:p>
                      <a:pPr marL="10795" marR="152400" indent="-6350" algn="just">
                        <a:lnSpc>
                          <a:spcPct val="150000"/>
                        </a:lnSpc>
                        <a:spcAft>
                          <a:spcPts val="20"/>
                        </a:spcAft>
                      </a:pPr>
                      <a:r>
                        <a:rPr lang="en-GB" sz="1800" kern="100" dirty="0">
                          <a:effectLst/>
                        </a:rPr>
                        <a:t>1.67%</a:t>
                      </a:r>
                      <a:endParaRPr lang="en-GB" sz="1900" kern="100" dirty="0">
                        <a:solidFill>
                          <a:srgbClr val="000000"/>
                        </a:solidFill>
                        <a:effectLst/>
                        <a:latin typeface="Arial" panose="020B0604020202020204" pitchFamily="34" charset="0"/>
                        <a:ea typeface="Arial" panose="020B0604020202020204" pitchFamily="34" charset="0"/>
                      </a:endParaRPr>
                    </a:p>
                  </a:txBody>
                  <a:tcPr marL="109238" marR="109238" marT="0" marB="0"/>
                </a:tc>
                <a:extLst>
                  <a:ext uri="{0D108BD9-81ED-4DB2-BD59-A6C34878D82A}">
                    <a16:rowId xmlns:a16="http://schemas.microsoft.com/office/drawing/2014/main" val="279393175"/>
                  </a:ext>
                </a:extLst>
              </a:tr>
            </a:tbl>
          </a:graphicData>
        </a:graphic>
      </p:graphicFrame>
    </p:spTree>
    <p:extLst>
      <p:ext uri="{BB962C8B-B14F-4D97-AF65-F5344CB8AC3E}">
        <p14:creationId xmlns:p14="http://schemas.microsoft.com/office/powerpoint/2010/main" val="4182575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1EABB29-C55C-9C4D-8A9D-565C521DB60F}"/>
              </a:ext>
            </a:extLst>
          </p:cNvPr>
          <p:cNvSpPr>
            <a:spLocks noGrp="1"/>
          </p:cNvSpPr>
          <p:nvPr>
            <p:ph type="title"/>
          </p:nvPr>
        </p:nvSpPr>
        <p:spPr>
          <a:xfrm>
            <a:off x="446314" y="27668"/>
            <a:ext cx="10515600" cy="788761"/>
          </a:xfrm>
        </p:spPr>
        <p:txBody>
          <a:bodyPr>
            <a:normAutofit/>
          </a:bodyPr>
          <a:lstStyle/>
          <a:p>
            <a:r>
              <a:rPr lang="en-US" dirty="0"/>
              <a:t>			Lacuna/ research problem </a:t>
            </a:r>
          </a:p>
        </p:txBody>
      </p:sp>
      <p:graphicFrame>
        <p:nvGraphicFramePr>
          <p:cNvPr id="11" name="Content Placeholder 2">
            <a:extLst>
              <a:ext uri="{FF2B5EF4-FFF2-40B4-BE49-F238E27FC236}">
                <a16:creationId xmlns:a16="http://schemas.microsoft.com/office/drawing/2014/main" id="{8F602067-4FD9-7227-DA12-9E8666043C1B}"/>
              </a:ext>
            </a:extLst>
          </p:cNvPr>
          <p:cNvGraphicFramePr>
            <a:graphicFrameLocks noGrp="1"/>
          </p:cNvGraphicFramePr>
          <p:nvPr>
            <p:ph idx="1"/>
            <p:extLst>
              <p:ext uri="{D42A27DB-BD31-4B8C-83A1-F6EECF244321}">
                <p14:modId xmlns:p14="http://schemas.microsoft.com/office/powerpoint/2010/main" val="3810893133"/>
              </p:ext>
            </p:extLst>
          </p:nvPr>
        </p:nvGraphicFramePr>
        <p:xfrm>
          <a:off x="522514" y="816429"/>
          <a:ext cx="1138570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1764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B380829-A46E-8845-9A22-8534C7551963}"/>
              </a:ext>
            </a:extLst>
          </p:cNvPr>
          <p:cNvSpPr txBox="1">
            <a:spLocks/>
          </p:cNvSpPr>
          <p:nvPr/>
        </p:nvSpPr>
        <p:spPr>
          <a:xfrm>
            <a:off x="0" y="865188"/>
            <a:ext cx="12192000" cy="1949450"/>
          </a:xfrm>
          <a:prstGeom prst="rect">
            <a:avLst/>
          </a:prstGeom>
        </p:spPr>
        <p:txBody>
          <a:bodyPr>
            <a:normAutofit/>
          </a:bodyPr>
          <a:lstStyle>
            <a:lvl1pPr algn="ctr" defTabSz="914400" rtl="0" eaLnBrk="1" latinLnBrk="0" hangingPunct="1">
              <a:lnSpc>
                <a:spcPct val="90000"/>
              </a:lnSpc>
              <a:spcBef>
                <a:spcPct val="0"/>
              </a:spcBef>
              <a:buNone/>
              <a:defRPr sz="3600" b="1" kern="1200">
                <a:solidFill>
                  <a:schemeClr val="bg2"/>
                </a:solidFill>
                <a:latin typeface="+mj-lt"/>
                <a:ea typeface="+mj-ea"/>
                <a:cs typeface="+mj-cs"/>
              </a:defRPr>
            </a:lvl1pPr>
          </a:lstStyle>
          <a:p>
            <a:r>
              <a:rPr lang="en-US" sz="8000" dirty="0">
                <a:latin typeface="Calibri" panose="020F0502020204030204" pitchFamily="34" charset="0"/>
                <a:cs typeface="Calibri" panose="020F0502020204030204" pitchFamily="34" charset="0"/>
              </a:rPr>
              <a:t>RESEARCH QUESTIONS</a:t>
            </a:r>
          </a:p>
        </p:txBody>
      </p:sp>
      <p:sp>
        <p:nvSpPr>
          <p:cNvPr id="13" name="Content Placeholder 12">
            <a:extLst>
              <a:ext uri="{FF2B5EF4-FFF2-40B4-BE49-F238E27FC236}">
                <a16:creationId xmlns:a16="http://schemas.microsoft.com/office/drawing/2014/main" id="{A0A4E2CB-EF7B-5E73-39A4-84759E9A7E60}"/>
              </a:ext>
            </a:extLst>
          </p:cNvPr>
          <p:cNvSpPr>
            <a:spLocks noGrp="1"/>
          </p:cNvSpPr>
          <p:nvPr>
            <p:ph sz="half" idx="2"/>
          </p:nvPr>
        </p:nvSpPr>
        <p:spPr>
          <a:xfrm>
            <a:off x="199697" y="683172"/>
            <a:ext cx="11824137" cy="5998285"/>
          </a:xfrm>
        </p:spPr>
        <p:txBody>
          <a:bodyPr>
            <a:normAutofit fontScale="32500" lnSpcReduction="20000"/>
          </a:bodyPr>
          <a:lstStyle/>
          <a:p>
            <a:pPr marL="228600" algn="just">
              <a:lnSpc>
                <a:spcPct val="110000"/>
              </a:lnSpc>
              <a:spcAft>
                <a:spcPts val="1000"/>
              </a:spcAft>
            </a:pPr>
            <a:r>
              <a:rPr lang="en-US" sz="4300" b="1" u="sng" dirty="0"/>
              <a:t>Main question </a:t>
            </a:r>
          </a:p>
          <a:p>
            <a:pPr marL="514350" indent="-285750" algn="just">
              <a:lnSpc>
                <a:spcPct val="110000"/>
              </a:lnSpc>
              <a:spcAft>
                <a:spcPts val="1000"/>
              </a:spcAft>
              <a:buFont typeface="Arial" panose="020B0604020202020204" pitchFamily="34" charset="0"/>
              <a:buChar char="•"/>
            </a:pPr>
            <a:r>
              <a:rPr lang="en-US" sz="4300" dirty="0"/>
              <a:t>What are the perspectives of service providers (Social workers, nurses and psychologists) on harm reduction approaches, the implementation of harm reduction approaches, and the effectiveness of alcohol harm reduction strategies amongst other factors? </a:t>
            </a:r>
          </a:p>
          <a:p>
            <a:pPr marL="228600" algn="just">
              <a:lnSpc>
                <a:spcPct val="110000"/>
              </a:lnSpc>
              <a:spcAft>
                <a:spcPts val="1000"/>
              </a:spcAft>
            </a:pPr>
            <a:r>
              <a:rPr lang="en-US" sz="4300" b="1" u="sng" dirty="0"/>
              <a:t>Some of the Sub-questions</a:t>
            </a:r>
          </a:p>
          <a:p>
            <a:pPr marL="514350" indent="-285750" algn="just">
              <a:lnSpc>
                <a:spcPct val="110000"/>
              </a:lnSpc>
              <a:spcAft>
                <a:spcPts val="1000"/>
              </a:spcAft>
              <a:buFont typeface="Arial" panose="020B0604020202020204" pitchFamily="34" charset="0"/>
              <a:buChar char="•"/>
            </a:pPr>
            <a:r>
              <a:rPr lang="en-US" sz="4300" dirty="0"/>
              <a:t>Which treatment models are service providers aware of?</a:t>
            </a:r>
          </a:p>
          <a:p>
            <a:pPr marL="514350" indent="-285750" algn="just">
              <a:lnSpc>
                <a:spcPct val="110000"/>
              </a:lnSpc>
              <a:spcAft>
                <a:spcPts val="1000"/>
              </a:spcAft>
              <a:buFont typeface="Arial" panose="020B0604020202020204" pitchFamily="34" charset="0"/>
              <a:buChar char="•"/>
            </a:pPr>
            <a:r>
              <a:rPr lang="en-US" sz="4300" dirty="0"/>
              <a:t>Is the harm reduction approach suitable for treating harmful alcohol use?</a:t>
            </a:r>
          </a:p>
          <a:p>
            <a:pPr marL="514350" indent="-285750" algn="just">
              <a:lnSpc>
                <a:spcPct val="110000"/>
              </a:lnSpc>
              <a:spcAft>
                <a:spcPts val="1000"/>
              </a:spcAft>
              <a:buFont typeface="Arial" panose="020B0604020202020204" pitchFamily="34" charset="0"/>
              <a:buChar char="•"/>
            </a:pPr>
            <a:r>
              <a:rPr lang="en-US" sz="4300" dirty="0"/>
              <a:t>Is enough being done regarding alcohol harm reduction interventions?</a:t>
            </a:r>
          </a:p>
          <a:p>
            <a:pPr marL="514350" indent="-285750" algn="just">
              <a:lnSpc>
                <a:spcPct val="110000"/>
              </a:lnSpc>
              <a:spcAft>
                <a:spcPts val="1000"/>
              </a:spcAft>
              <a:buFont typeface="Arial" panose="020B0604020202020204" pitchFamily="34" charset="0"/>
              <a:buChar char="•"/>
            </a:pPr>
            <a:r>
              <a:rPr lang="en-US" sz="4300" dirty="0"/>
              <a:t>What are the potential harms that could be mitigated by outpatient alcohol harm reduction interventions?</a:t>
            </a:r>
          </a:p>
          <a:p>
            <a:pPr marL="514350" indent="-285750" algn="just">
              <a:lnSpc>
                <a:spcPct val="110000"/>
              </a:lnSpc>
              <a:spcAft>
                <a:spcPts val="1000"/>
              </a:spcAft>
              <a:buFont typeface="Arial" panose="020B0604020202020204" pitchFamily="34" charset="0"/>
              <a:buChar char="•"/>
            </a:pPr>
            <a:r>
              <a:rPr lang="en-US" sz="4300" dirty="0"/>
              <a:t>What training (and at which level) do service providers possess regarding substance abuse and alcohol harm reduction approaches?</a:t>
            </a:r>
          </a:p>
          <a:p>
            <a:pPr marL="514350" indent="-285750" algn="just">
              <a:lnSpc>
                <a:spcPct val="110000"/>
              </a:lnSpc>
              <a:spcAft>
                <a:spcPts val="1000"/>
              </a:spcAft>
              <a:buFont typeface="Arial" panose="020B0604020202020204" pitchFamily="34" charset="0"/>
              <a:buChar char="•"/>
            </a:pPr>
            <a:r>
              <a:rPr lang="en-US" sz="4300" dirty="0"/>
              <a:t>Is there enough resources in the respective outpatient </a:t>
            </a:r>
            <a:r>
              <a:rPr lang="en-US" sz="4300" dirty="0" err="1"/>
              <a:t>centres</a:t>
            </a:r>
            <a:r>
              <a:rPr lang="en-US" sz="4300" dirty="0"/>
              <a:t> to implement the harm reduction approach?</a:t>
            </a:r>
          </a:p>
          <a:p>
            <a:pPr marL="514350" indent="-285750" algn="just">
              <a:lnSpc>
                <a:spcPct val="110000"/>
              </a:lnSpc>
              <a:spcAft>
                <a:spcPts val="1000"/>
              </a:spcAft>
              <a:buFont typeface="Arial" panose="020B0604020202020204" pitchFamily="34" charset="0"/>
              <a:buChar char="•"/>
            </a:pPr>
            <a:r>
              <a:rPr lang="en-US" sz="4300" dirty="0"/>
              <a:t>Do outpatient </a:t>
            </a:r>
            <a:r>
              <a:rPr lang="en-US" sz="4300" dirty="0" err="1"/>
              <a:t>centres</a:t>
            </a:r>
            <a:r>
              <a:rPr lang="en-US" sz="4300" dirty="0"/>
              <a:t> utilize alcohol harm reduction</a:t>
            </a:r>
          </a:p>
          <a:p>
            <a:pPr marL="514350" indent="-285750" algn="just">
              <a:lnSpc>
                <a:spcPct val="110000"/>
              </a:lnSpc>
              <a:spcAft>
                <a:spcPts val="1000"/>
              </a:spcAft>
              <a:buFont typeface="Arial" panose="020B0604020202020204" pitchFamily="34" charset="0"/>
              <a:buChar char="•"/>
            </a:pPr>
            <a:r>
              <a:rPr lang="en-US" sz="4300" dirty="0"/>
              <a:t>Can alcohol harm reduction be implemented concurrently with other treatment models</a:t>
            </a:r>
          </a:p>
          <a:p>
            <a:pPr marL="514350" indent="-285750" algn="just">
              <a:lnSpc>
                <a:spcPct val="110000"/>
              </a:lnSpc>
              <a:spcAft>
                <a:spcPts val="1000"/>
              </a:spcAft>
              <a:buFont typeface="Arial" panose="020B0604020202020204" pitchFamily="34" charset="0"/>
              <a:buChar char="•"/>
            </a:pPr>
            <a:r>
              <a:rPr lang="en-US" sz="4300" dirty="0"/>
              <a:t>Advantages and disadvantages of alcohol harm reduction approach in outpatient treatment </a:t>
            </a:r>
            <a:r>
              <a:rPr lang="en-US" sz="4300" dirty="0" err="1"/>
              <a:t>centres</a:t>
            </a:r>
            <a:r>
              <a:rPr lang="en-US" sz="4300" dirty="0"/>
              <a:t>?</a:t>
            </a:r>
          </a:p>
          <a:p>
            <a:pPr marL="514350" indent="-285750" algn="just">
              <a:lnSpc>
                <a:spcPct val="110000"/>
              </a:lnSpc>
              <a:spcAft>
                <a:spcPts val="1000"/>
              </a:spcAft>
              <a:buFont typeface="Arial" panose="020B0604020202020204" pitchFamily="34" charset="0"/>
              <a:buChar char="•"/>
            </a:pPr>
            <a:r>
              <a:rPr lang="en-US" sz="4300" dirty="0"/>
              <a:t>What could be the content of the alcohol harm reduction intervention. </a:t>
            </a:r>
          </a:p>
          <a:p>
            <a:pPr marL="514350" indent="-285750" algn="just">
              <a:lnSpc>
                <a:spcPct val="100000"/>
              </a:lnSpc>
              <a:spcAft>
                <a:spcPts val="1000"/>
              </a:spcAft>
              <a:buFont typeface="Arial" panose="020B0604020202020204" pitchFamily="34" charset="0"/>
              <a:buChar char="•"/>
            </a:pPr>
            <a:endParaRPr lang="en-US" sz="1400" dirty="0"/>
          </a:p>
          <a:p>
            <a:pPr marL="514350" indent="-285750" algn="just">
              <a:lnSpc>
                <a:spcPct val="100000"/>
              </a:lnSpc>
              <a:spcAft>
                <a:spcPts val="1000"/>
              </a:spcAft>
              <a:buFont typeface="Arial" panose="020B0604020202020204" pitchFamily="34" charset="0"/>
              <a:buChar char="•"/>
            </a:pPr>
            <a:endParaRPr lang="en-US" sz="1600" dirty="0"/>
          </a:p>
          <a:p>
            <a:pPr marL="514350" indent="-285750" algn="just">
              <a:lnSpc>
                <a:spcPct val="150000"/>
              </a:lnSpc>
              <a:spcAft>
                <a:spcPts val="1000"/>
              </a:spcAft>
              <a:buFont typeface="Arial" panose="020B0604020202020204" pitchFamily="34" charset="0"/>
              <a:buChar char="•"/>
            </a:pPr>
            <a:endParaRPr lang="en-US" sz="1600" dirty="0"/>
          </a:p>
          <a:p>
            <a:pPr marL="571500" indent="-342900" algn="just">
              <a:lnSpc>
                <a:spcPct val="150000"/>
              </a:lnSpc>
              <a:spcAft>
                <a:spcPts val="1000"/>
              </a:spcAft>
              <a:buFont typeface="Arial" panose="020B0604020202020204" pitchFamily="34" charset="0"/>
              <a:buChar char="•"/>
            </a:pPr>
            <a:endParaRPr lang="en-GB" sz="1600" dirty="0"/>
          </a:p>
        </p:txBody>
      </p:sp>
      <p:sp>
        <p:nvSpPr>
          <p:cNvPr id="8" name="Title 7">
            <a:extLst>
              <a:ext uri="{FF2B5EF4-FFF2-40B4-BE49-F238E27FC236}">
                <a16:creationId xmlns:a16="http://schemas.microsoft.com/office/drawing/2014/main" id="{DB23561E-E031-D540-EA2A-38A849E70613}"/>
              </a:ext>
            </a:extLst>
          </p:cNvPr>
          <p:cNvSpPr>
            <a:spLocks noGrp="1"/>
          </p:cNvSpPr>
          <p:nvPr>
            <p:ph type="title"/>
          </p:nvPr>
        </p:nvSpPr>
        <p:spPr>
          <a:xfrm>
            <a:off x="3308131" y="176543"/>
            <a:ext cx="6508531" cy="433058"/>
          </a:xfrm>
        </p:spPr>
        <p:txBody>
          <a:bodyPr>
            <a:normAutofit fontScale="90000"/>
          </a:bodyPr>
          <a:lstStyle/>
          <a:p>
            <a:r>
              <a:rPr lang="en-US" sz="3600" dirty="0">
                <a:latin typeface="Calibri" panose="020F0502020204030204" pitchFamily="34" charset="0"/>
                <a:cs typeface="Calibri" panose="020F0502020204030204" pitchFamily="34" charset="0"/>
              </a:rPr>
              <a:t>RESEARCH QUESTIONS</a:t>
            </a:r>
            <a:br>
              <a:rPr lang="en-US" sz="3600" dirty="0">
                <a:latin typeface="Calibri" panose="020F0502020204030204" pitchFamily="34" charset="0"/>
                <a:cs typeface="Calibri" panose="020F0502020204030204" pitchFamily="34" charset="0"/>
              </a:rPr>
            </a:br>
            <a:endParaRPr lang="en-GB" dirty="0"/>
          </a:p>
        </p:txBody>
      </p:sp>
    </p:spTree>
    <p:extLst>
      <p:ext uri="{BB962C8B-B14F-4D97-AF65-F5344CB8AC3E}">
        <p14:creationId xmlns:p14="http://schemas.microsoft.com/office/powerpoint/2010/main" val="3757624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0FB523-3A49-B347-B587-552831451BFC}"/>
              </a:ext>
            </a:extLst>
          </p:cNvPr>
          <p:cNvSpPr/>
          <p:nvPr/>
        </p:nvSpPr>
        <p:spPr>
          <a:xfrm>
            <a:off x="-7620" y="3429000"/>
            <a:ext cx="12207240" cy="3437546"/>
          </a:xfrm>
          <a:prstGeom prst="rect">
            <a:avLst/>
          </a:prstGeom>
          <a:blipFill>
            <a:blip r:embed="rId2" cstate="screen">
              <a:extLst>
                <a:ext uri="{28A0092B-C50C-407E-A947-70E740481C1C}">
                  <a14:useLocalDpi xmlns:a14="http://schemas.microsoft.com/office/drawing/2010/main"/>
                </a:ext>
              </a:extLst>
            </a:blip>
            <a:srcRect/>
            <a:stretch>
              <a:fillRect t="-77867" b="-592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0B380829-A46E-8845-9A22-8534C7551963}"/>
              </a:ext>
            </a:extLst>
          </p:cNvPr>
          <p:cNvSpPr txBox="1">
            <a:spLocks/>
          </p:cNvSpPr>
          <p:nvPr/>
        </p:nvSpPr>
        <p:spPr>
          <a:xfrm>
            <a:off x="0" y="865188"/>
            <a:ext cx="12192000" cy="1949450"/>
          </a:xfrm>
          <a:prstGeom prst="rect">
            <a:avLst/>
          </a:prstGeom>
        </p:spPr>
        <p:txBody>
          <a:bodyPr>
            <a:normAutofit/>
          </a:bodyPr>
          <a:lstStyle>
            <a:lvl1pPr algn="ctr" defTabSz="914400" rtl="0" eaLnBrk="1" latinLnBrk="0" hangingPunct="1">
              <a:lnSpc>
                <a:spcPct val="90000"/>
              </a:lnSpc>
              <a:spcBef>
                <a:spcPct val="0"/>
              </a:spcBef>
              <a:buNone/>
              <a:defRPr sz="3600" b="1" kern="1200">
                <a:solidFill>
                  <a:schemeClr val="bg2"/>
                </a:solidFill>
                <a:latin typeface="+mj-lt"/>
                <a:ea typeface="+mj-ea"/>
                <a:cs typeface="+mj-cs"/>
              </a:defRPr>
            </a:lvl1pPr>
          </a:lstStyle>
          <a:p>
            <a:r>
              <a:rPr lang="en-US" sz="8000" dirty="0">
                <a:latin typeface="Calibri" panose="020F0502020204030204" pitchFamily="34" charset="0"/>
                <a:cs typeface="Calibri" panose="020F0502020204030204" pitchFamily="34" charset="0"/>
              </a:rPr>
              <a:t>How did the study unfold?</a:t>
            </a:r>
          </a:p>
        </p:txBody>
      </p:sp>
      <p:pic>
        <p:nvPicPr>
          <p:cNvPr id="10" name="Picture 9">
            <a:extLst>
              <a:ext uri="{FF2B5EF4-FFF2-40B4-BE49-F238E27FC236}">
                <a16:creationId xmlns:a16="http://schemas.microsoft.com/office/drawing/2014/main" id="{A8D679B4-6435-4ECF-BD4A-CAB8212E143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951214" y="5052001"/>
            <a:ext cx="3256828" cy="1822041"/>
          </a:xfrm>
          <a:prstGeom prst="rect">
            <a:avLst/>
          </a:prstGeom>
        </p:spPr>
      </p:pic>
    </p:spTree>
    <p:extLst>
      <p:ext uri="{BB962C8B-B14F-4D97-AF65-F5344CB8AC3E}">
        <p14:creationId xmlns:p14="http://schemas.microsoft.com/office/powerpoint/2010/main" val="2548981814"/>
      </p:ext>
    </p:extLst>
  </p:cSld>
  <p:clrMapOvr>
    <a:masterClrMapping/>
  </p:clrMapOvr>
</p:sld>
</file>

<file path=ppt/theme/theme1.xml><?xml version="1.0" encoding="utf-8"?>
<a:theme xmlns:a="http://schemas.openxmlformats.org/drawingml/2006/main" name="Office Theme">
  <a:themeElements>
    <a:clrScheme name="Custom 6">
      <a:dk1>
        <a:srgbClr val="000000"/>
      </a:dk1>
      <a:lt1>
        <a:sysClr val="window" lastClr="FFFFFF"/>
      </a:lt1>
      <a:dk2>
        <a:srgbClr val="005BAA"/>
      </a:dk2>
      <a:lt2>
        <a:srgbClr val="FFFFFF"/>
      </a:lt2>
      <a:accent1>
        <a:srgbClr val="005BAA"/>
      </a:accent1>
      <a:accent2>
        <a:srgbClr val="D71C33"/>
      </a:accent2>
      <a:accent3>
        <a:srgbClr val="C48B3B"/>
      </a:accent3>
      <a:accent4>
        <a:srgbClr val="5C5C61"/>
      </a:accent4>
      <a:accent5>
        <a:srgbClr val="A19C9B"/>
      </a:accent5>
      <a:accent6>
        <a:srgbClr val="D7D2D1"/>
      </a:accent6>
      <a:hlink>
        <a:srgbClr val="005BAA"/>
      </a:hlink>
      <a:folHlink>
        <a:srgbClr val="D71C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2252</TotalTime>
  <Words>3018</Words>
  <Application>Microsoft Office PowerPoint</Application>
  <PresentationFormat>Widescreen</PresentationFormat>
  <Paragraphs>297</Paragraphs>
  <Slides>23</Slides>
  <Notes>16</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1" baseType="lpstr">
      <vt:lpstr>Abadi</vt:lpstr>
      <vt:lpstr>Aptos</vt:lpstr>
      <vt:lpstr>Arial</vt:lpstr>
      <vt:lpstr>Calibri</vt:lpstr>
      <vt:lpstr>Times New Roman</vt:lpstr>
      <vt:lpstr>Office Theme</vt:lpstr>
      <vt:lpstr>1_Office Theme</vt:lpstr>
      <vt:lpstr>Document</vt:lpstr>
      <vt:lpstr>PowerPoint Presentation</vt:lpstr>
      <vt:lpstr>PowerPoint Presentation</vt:lpstr>
      <vt:lpstr>Introduction and Background </vt:lpstr>
      <vt:lpstr>Introduction and Background</vt:lpstr>
      <vt:lpstr>BRIEF INTRODUCTION</vt:lpstr>
      <vt:lpstr>BRIEF INTRODUCTION &amp; AIM</vt:lpstr>
      <vt:lpstr>   Lacuna/ research problem </vt:lpstr>
      <vt:lpstr>RESEARCH QUESTIONS </vt:lpstr>
      <vt:lpstr>PowerPoint Presentation</vt:lpstr>
      <vt:lpstr>PowerPoint Presentation</vt:lpstr>
      <vt:lpstr>PowerPoint Presentation</vt:lpstr>
      <vt:lpstr>Suitability of harm reduction approach for treating harmful alcohol use</vt:lpstr>
      <vt:lpstr>PowerPoint Presentation</vt:lpstr>
      <vt:lpstr>Possible harms to be addressed by an outpatient harm reduction Intervention</vt:lpstr>
      <vt:lpstr>Association between service providers' years of experience and the awareness of harm reduction approach</vt:lpstr>
      <vt:lpstr>Perspectives on the concurrent implementation of the harm reduction approach and other treatment models  </vt:lpstr>
      <vt:lpstr>   Advantages and disadvantages of alcohol harm reduction       interventions in outpatient centres </vt:lpstr>
      <vt:lpstr>Implications for Practice in Outpatient treatment settings </vt:lpstr>
      <vt:lpstr>PowerPoint Presentation</vt:lpstr>
      <vt:lpstr>PowerPoint Presentation</vt:lpstr>
      <vt:lpstr>Limitations </vt:lpstr>
      <vt:lpstr>In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 Geyer</dc:creator>
  <cp:lastModifiedBy>Singwane Thembinkosi</cp:lastModifiedBy>
  <cp:revision>84</cp:revision>
  <cp:lastPrinted>2023-09-25T13:33:22Z</cp:lastPrinted>
  <dcterms:created xsi:type="dcterms:W3CDTF">2022-03-28T12:27:33Z</dcterms:created>
  <dcterms:modified xsi:type="dcterms:W3CDTF">2025-09-11T09:12:31Z</dcterms:modified>
</cp:coreProperties>
</file>