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99" r:id="rId4"/>
    <p:sldId id="261" r:id="rId5"/>
    <p:sldId id="302" r:id="rId6"/>
    <p:sldId id="300" r:id="rId7"/>
    <p:sldId id="296" r:id="rId8"/>
    <p:sldId id="301" r:id="rId9"/>
    <p:sldId id="298" r:id="rId10"/>
    <p:sldId id="283" r:id="rId11"/>
    <p:sldId id="287" r:id="rId12"/>
    <p:sldId id="288" r:id="rId13"/>
    <p:sldId id="289" r:id="rId14"/>
    <p:sldId id="291" r:id="rId15"/>
    <p:sldId id="282" r:id="rId16"/>
    <p:sldId id="2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5033" autoAdjust="0"/>
  </p:normalViewPr>
  <p:slideViewPr>
    <p:cSldViewPr snapToGrid="0">
      <p:cViewPr varScale="1">
        <p:scale>
          <a:sx n="78" d="100"/>
          <a:sy n="78" d="100"/>
        </p:scale>
        <p:origin x="8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32D3A-08CE-731B-FD86-8CCC7FCCFA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AB3D22AE-F0B0-1633-6482-8DD8447DC6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0E17018D-1DEF-EE4E-D6BA-4DE16BAB83DA}"/>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CFE21C8F-46AF-46D5-9301-4782235E665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A9E55E3-CB93-73F9-3C7D-740570AB70E0}"/>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1493630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E827F-9043-4022-9275-CB5E7946B19E}"/>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371F0F3F-1856-EC83-B85C-123E98DE55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73450E6-93AE-67DD-D8BC-167FFB8F57C6}"/>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2C9D591F-2616-6FF8-FA22-020FA351AE9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F0792F1-0406-C91D-9B69-BF7F17A8A280}"/>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2123264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7AED51-AF5D-28AD-A5C7-F6528829C9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DED833E0-AC6B-3739-6F58-D556D9A9FE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D578A769-D251-A06E-0446-BE9652803DEE}"/>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BF31F8CC-437F-4DB2-235A-704F86EC203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9B095AB-AAEF-EE37-E657-FBAE0BD917BD}"/>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4026386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8D91-BA99-D38C-21B9-2020F069B82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D5C680BB-72BC-837D-E7C5-8C5357D28D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EAAFEF9-34AF-170B-5304-D2EE568704E6}"/>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35A414AC-52B4-7E29-2CB6-E2FA89FBAAB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C6B7E3F-F7D0-AF6D-1C79-35A17D10AA43}"/>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3179795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0BE11-78B6-FDD1-88B6-A3BD427713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906C95DE-B614-8350-DDEE-44188F9A28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A4178B-7861-A6BD-5A7D-7BBEA52F7F31}"/>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DCF4D7BA-EAB9-7ED5-2524-8556D99F9DD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BAA12B3-28C8-3F03-8096-00F1506A8CFE}"/>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2343446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7C745-9473-FFF2-E45F-EEC063E1319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7BE0A86E-B8B2-720C-55F0-BADE2067F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FD91EA39-DBD3-8C91-F04A-4DB68EC707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5D3F02FD-DA05-7A9F-20B6-E115F156DA9F}"/>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6" name="Footer Placeholder 5">
            <a:extLst>
              <a:ext uri="{FF2B5EF4-FFF2-40B4-BE49-F238E27FC236}">
                <a16:creationId xmlns:a16="http://schemas.microsoft.com/office/drawing/2014/main" id="{42B89AE1-B613-C314-7A82-94CCC896B6C8}"/>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2348B481-0C97-3AE6-A40E-55A54B52AC0C}"/>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4154646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CCE99-CFDC-E92D-51DF-0CD0DF0F0C97}"/>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3871740-7504-73D7-20D2-85B5AB70C9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F87583-FFAD-A91F-7E1E-08F7D87FA6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3EE9A320-6F0F-97D0-2471-39264F896D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527A92-A4C7-C1C7-DDB6-3EB074FA20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6A344F70-3180-CA31-5E6D-CFF2B2B4F7C0}"/>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8" name="Footer Placeholder 7">
            <a:extLst>
              <a:ext uri="{FF2B5EF4-FFF2-40B4-BE49-F238E27FC236}">
                <a16:creationId xmlns:a16="http://schemas.microsoft.com/office/drawing/2014/main" id="{1CEBA60F-F06C-F7C6-4763-CA343438759F}"/>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92F5A28F-248F-89C6-D4B6-6B21B9DCFD6E}"/>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1558879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A3C92-3167-2FB2-07F6-5520FA420DD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F39D5E40-0477-11E1-C351-81ED184486DA}"/>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4" name="Footer Placeholder 3">
            <a:extLst>
              <a:ext uri="{FF2B5EF4-FFF2-40B4-BE49-F238E27FC236}">
                <a16:creationId xmlns:a16="http://schemas.microsoft.com/office/drawing/2014/main" id="{FA20FD66-1684-5899-5FF1-97BCA3B1265C}"/>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3445A8E0-0AA7-0F95-596C-BFE2B0541B6D}"/>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357189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B833D3-9989-B7F3-89C0-988CF5FEC6E9}"/>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3" name="Footer Placeholder 2">
            <a:extLst>
              <a:ext uri="{FF2B5EF4-FFF2-40B4-BE49-F238E27FC236}">
                <a16:creationId xmlns:a16="http://schemas.microsoft.com/office/drawing/2014/main" id="{52F8FE42-DA7E-2FF6-4407-E432BCFEC4A0}"/>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494B1B58-80E4-FB38-3EF0-EA38061C283B}"/>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206845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8F357-B32B-4257-67EA-77757622C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27C2DD6D-692F-CA9A-D84C-8DD4E8956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9401461-7964-54D1-4DA9-2995567FC7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57543F-8954-FD1F-A82E-26FC43569952}"/>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6" name="Footer Placeholder 5">
            <a:extLst>
              <a:ext uri="{FF2B5EF4-FFF2-40B4-BE49-F238E27FC236}">
                <a16:creationId xmlns:a16="http://schemas.microsoft.com/office/drawing/2014/main" id="{9E78E754-2F9A-072E-0DC2-571E01609CAB}"/>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3C024F7-5C18-3585-79E5-31D2FC961525}"/>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2605483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B2AE-138D-A568-79B4-59AA07D47F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626018C1-AFE2-CE93-285F-5709FED9DA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C130B65F-F0C3-EE58-218C-E7CCDC5AE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306B6-F7FE-1FAE-EB04-93B9AC6F4E21}"/>
              </a:ext>
            </a:extLst>
          </p:cNvPr>
          <p:cNvSpPr>
            <a:spLocks noGrp="1"/>
          </p:cNvSpPr>
          <p:nvPr>
            <p:ph type="dt" sz="half" idx="10"/>
          </p:nvPr>
        </p:nvSpPr>
        <p:spPr/>
        <p:txBody>
          <a:bodyPr/>
          <a:lstStyle/>
          <a:p>
            <a:fld id="{B65BB4CA-0334-4976-A90D-6BC9BA41149F}" type="datetimeFigureOut">
              <a:rPr lang="en-ZA" smtClean="0"/>
              <a:t>2025/09/10</a:t>
            </a:fld>
            <a:endParaRPr lang="en-ZA"/>
          </a:p>
        </p:txBody>
      </p:sp>
      <p:sp>
        <p:nvSpPr>
          <p:cNvPr id="6" name="Footer Placeholder 5">
            <a:extLst>
              <a:ext uri="{FF2B5EF4-FFF2-40B4-BE49-F238E27FC236}">
                <a16:creationId xmlns:a16="http://schemas.microsoft.com/office/drawing/2014/main" id="{78EC304A-32C4-7427-E1F3-7CBCA5CB589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D9F80C7-D618-737C-69D5-582D547D91B3}"/>
              </a:ext>
            </a:extLst>
          </p:cNvPr>
          <p:cNvSpPr>
            <a:spLocks noGrp="1"/>
          </p:cNvSpPr>
          <p:nvPr>
            <p:ph type="sldNum" sz="quarter" idx="12"/>
          </p:nvPr>
        </p:nvSpPr>
        <p:spPr/>
        <p:txBody>
          <a:bodyPr/>
          <a:lstStyle/>
          <a:p>
            <a:fld id="{D9442230-1C18-4982-A0B2-A7788757E48F}" type="slidenum">
              <a:rPr lang="en-ZA" smtClean="0"/>
              <a:t>‹#›</a:t>
            </a:fld>
            <a:endParaRPr lang="en-ZA"/>
          </a:p>
        </p:txBody>
      </p:sp>
    </p:spTree>
    <p:extLst>
      <p:ext uri="{BB962C8B-B14F-4D97-AF65-F5344CB8AC3E}">
        <p14:creationId xmlns:p14="http://schemas.microsoft.com/office/powerpoint/2010/main" val="1319815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7ADE4C-CD09-E8A5-D728-D922A23386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4B20ACF5-144D-42BD-B628-9D12C7E3E3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A5A3AA4-2704-0FFC-FFA5-40FFE820F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5BB4CA-0334-4976-A90D-6BC9BA41149F}" type="datetimeFigureOut">
              <a:rPr lang="en-ZA" smtClean="0"/>
              <a:t>2025/09/10</a:t>
            </a:fld>
            <a:endParaRPr lang="en-ZA"/>
          </a:p>
        </p:txBody>
      </p:sp>
      <p:sp>
        <p:nvSpPr>
          <p:cNvPr id="5" name="Footer Placeholder 4">
            <a:extLst>
              <a:ext uri="{FF2B5EF4-FFF2-40B4-BE49-F238E27FC236}">
                <a16:creationId xmlns:a16="http://schemas.microsoft.com/office/drawing/2014/main" id="{19F139C2-FD99-C553-FD42-486D1E4CE0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202D2D20-3DB7-8691-DBF9-DB362B3BA9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442230-1C18-4982-A0B2-A7788757E48F}" type="slidenum">
              <a:rPr lang="en-ZA" smtClean="0"/>
              <a:t>‹#›</a:t>
            </a:fld>
            <a:endParaRPr lang="en-ZA"/>
          </a:p>
        </p:txBody>
      </p:sp>
    </p:spTree>
    <p:extLst>
      <p:ext uri="{BB962C8B-B14F-4D97-AF65-F5344CB8AC3E}">
        <p14:creationId xmlns:p14="http://schemas.microsoft.com/office/powerpoint/2010/main" val="2858618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AE342F8-5AB7-A60A-5332-F0DFE0AB9C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4076" y="1258528"/>
            <a:ext cx="3932905" cy="4149213"/>
          </a:xfrm>
          <a:prstGeom prst="rect">
            <a:avLst/>
          </a:prstGeom>
        </p:spPr>
      </p:pic>
      <p:sp>
        <p:nvSpPr>
          <p:cNvPr id="3" name="Rectangle 2">
            <a:extLst>
              <a:ext uri="{FF2B5EF4-FFF2-40B4-BE49-F238E27FC236}">
                <a16:creationId xmlns:a16="http://schemas.microsoft.com/office/drawing/2014/main" id="{E2A8EA58-50B3-E3B9-8D91-B857BAF89C22}"/>
              </a:ext>
            </a:extLst>
          </p:cNvPr>
          <p:cNvSpPr/>
          <p:nvPr/>
        </p:nvSpPr>
        <p:spPr>
          <a:xfrm>
            <a:off x="290050" y="7372"/>
            <a:ext cx="1161189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alibri" panose="020F0502020204030204" pitchFamily="34" charset="0"/>
                <a:ea typeface="Calibri" panose="020F0502020204030204" pitchFamily="34" charset="0"/>
                <a:cs typeface="Calibri" panose="020F0502020204030204" pitchFamily="34" charset="0"/>
              </a:rPr>
              <a:t>Strategies employed by social work supervisors and supervisees to manage their supervision relationships within the South African NGO sector</a:t>
            </a:r>
            <a:endParaRPr lang="en-ZA"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69BD780E-7A27-3E9A-83BB-1016C620AB44}"/>
              </a:ext>
            </a:extLst>
          </p:cNvPr>
          <p:cNvSpPr/>
          <p:nvPr/>
        </p:nvSpPr>
        <p:spPr>
          <a:xfrm>
            <a:off x="290050" y="5916562"/>
            <a:ext cx="11611897" cy="9414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Ms</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NL Mahlangu, PhD candidate, Unisa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Doctor GB </a:t>
            </a:r>
            <a:r>
              <a:rPr kumimoji="0" lang="en-US" sz="2000" b="1" i="0" u="none" strike="noStrike" kern="1200" cap="none" spc="0" normalizeH="0" baseline="0" noProof="0" dirty="0" err="1">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Bhuda</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senior lecture in the </a:t>
            </a:r>
            <a:r>
              <a:rPr lang="en-US" sz="2000" b="1" dirty="0">
                <a:solidFill>
                  <a:prstClr val="white"/>
                </a:solidFill>
                <a:latin typeface="Calibri" panose="020F0502020204030204" pitchFamily="34" charset="0"/>
                <a:ea typeface="Calibri" panose="020F0502020204030204" pitchFamily="34" charset="0"/>
                <a:cs typeface="Calibri" panose="020F0502020204030204" pitchFamily="34" charset="0"/>
              </a:rPr>
              <a:t>D</a:t>
            </a:r>
            <a:r>
              <a:rPr kumimoji="0" lang="en-US" sz="2000" b="1" i="0" u="none" strike="noStrike" kern="1200" cap="none" spc="0" normalizeH="0" baseline="0" noProof="0" dirty="0" err="1">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epartment</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of Social </a:t>
            </a:r>
            <a:r>
              <a:rPr lang="en-US" sz="2000" b="1" dirty="0">
                <a:solidFill>
                  <a:prstClr val="white"/>
                </a:solidFill>
                <a:latin typeface="Calibri" panose="020F0502020204030204" pitchFamily="34" charset="0"/>
                <a:ea typeface="Calibri" panose="020F0502020204030204" pitchFamily="34" charset="0"/>
                <a:cs typeface="Calibri" panose="020F0502020204030204" pitchFamily="34" charset="0"/>
              </a:rPr>
              <a:t>W</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ork, Unisa</a:t>
            </a:r>
          </a:p>
        </p:txBody>
      </p:sp>
      <p:sp>
        <p:nvSpPr>
          <p:cNvPr id="2" name="Oval 1">
            <a:extLst>
              <a:ext uri="{FF2B5EF4-FFF2-40B4-BE49-F238E27FC236}">
                <a16:creationId xmlns:a16="http://schemas.microsoft.com/office/drawing/2014/main" id="{CBAF6058-91EE-EB50-3402-73D9F3486DD4}"/>
              </a:ext>
            </a:extLst>
          </p:cNvPr>
          <p:cNvSpPr/>
          <p:nvPr/>
        </p:nvSpPr>
        <p:spPr>
          <a:xfrm>
            <a:off x="290049" y="1071716"/>
            <a:ext cx="3574027" cy="4739148"/>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dirty="0">
                <a:solidFill>
                  <a:schemeClr val="tx1"/>
                </a:solidFill>
              </a:rPr>
              <a:t>The study was conducted by Ms. Nompumelelo Mahlangu, a PhD candidate and Doctor GB </a:t>
            </a:r>
            <a:r>
              <a:rPr lang="en-US" dirty="0" err="1">
                <a:solidFill>
                  <a:schemeClr val="tx1"/>
                </a:solidFill>
              </a:rPr>
              <a:t>Bhuda</a:t>
            </a:r>
            <a:r>
              <a:rPr lang="en-US" dirty="0">
                <a:solidFill>
                  <a:schemeClr val="tx1"/>
                </a:solidFill>
              </a:rPr>
              <a:t> who is a senior lecture in the Department of Social Work at Unisa</a:t>
            </a:r>
            <a:endParaRPr lang="en-ZA" dirty="0">
              <a:solidFill>
                <a:schemeClr val="tx1"/>
              </a:solidFill>
            </a:endParaRPr>
          </a:p>
        </p:txBody>
      </p:sp>
      <p:sp>
        <p:nvSpPr>
          <p:cNvPr id="5" name="Oval 4">
            <a:extLst>
              <a:ext uri="{FF2B5EF4-FFF2-40B4-BE49-F238E27FC236}">
                <a16:creationId xmlns:a16="http://schemas.microsoft.com/office/drawing/2014/main" id="{1CC17C6A-9B5A-DCCA-235B-2959199C9294}"/>
              </a:ext>
            </a:extLst>
          </p:cNvPr>
          <p:cNvSpPr/>
          <p:nvPr/>
        </p:nvSpPr>
        <p:spPr>
          <a:xfrm>
            <a:off x="8327922" y="1071716"/>
            <a:ext cx="3574026" cy="4739148"/>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dirty="0">
                <a:solidFill>
                  <a:schemeClr val="tx1"/>
                </a:solidFill>
              </a:rPr>
              <a:t>This study was conducted for a purpose of completing the student’s master's degree</a:t>
            </a:r>
            <a:endParaRPr lang="en-ZA" dirty="0">
              <a:solidFill>
                <a:schemeClr val="tx1"/>
              </a:solidFill>
            </a:endParaRPr>
          </a:p>
        </p:txBody>
      </p:sp>
    </p:spTree>
    <p:extLst>
      <p:ext uri="{BB962C8B-B14F-4D97-AF65-F5344CB8AC3E}">
        <p14:creationId xmlns:p14="http://schemas.microsoft.com/office/powerpoint/2010/main" val="717793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1CC04-F1C2-847B-99EE-90055BF7E9B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41183FB-B395-7A4A-0176-2912E59077C0}"/>
              </a:ext>
            </a:extLst>
          </p:cNvPr>
          <p:cNvSpPr/>
          <p:nvPr/>
        </p:nvSpPr>
        <p:spPr>
          <a:xfrm>
            <a:off x="235973" y="0"/>
            <a:ext cx="11690555" cy="7669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Research findings </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AAF11255-9570-78BE-B43B-9AAC90C83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973" y="1235440"/>
            <a:ext cx="5004621" cy="5116199"/>
          </a:xfrm>
          <a:prstGeom prst="rect">
            <a:avLst/>
          </a:prstGeom>
        </p:spPr>
      </p:pic>
      <p:sp>
        <p:nvSpPr>
          <p:cNvPr id="5" name="Oval 4">
            <a:extLst>
              <a:ext uri="{FF2B5EF4-FFF2-40B4-BE49-F238E27FC236}">
                <a16:creationId xmlns:a16="http://schemas.microsoft.com/office/drawing/2014/main" id="{5A26CDC7-9958-AA53-B3BF-8AC4D3716874}"/>
              </a:ext>
            </a:extLst>
          </p:cNvPr>
          <p:cNvSpPr/>
          <p:nvPr/>
        </p:nvSpPr>
        <p:spPr>
          <a:xfrm>
            <a:off x="6646606" y="1235439"/>
            <a:ext cx="5417573" cy="5116199"/>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Strategies employed by social work supervisors and supervisees include:</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Regular supervision sessions</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communication (which requires early intervention and confrontation)</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instituting disciplinary action </a:t>
            </a:r>
          </a:p>
        </p:txBody>
      </p:sp>
    </p:spTree>
    <p:extLst>
      <p:ext uri="{BB962C8B-B14F-4D97-AF65-F5344CB8AC3E}">
        <p14:creationId xmlns:p14="http://schemas.microsoft.com/office/powerpoint/2010/main" val="160993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22C1FA4-D5C8-C2CC-D2A5-F373C19DAFBD}"/>
              </a:ext>
            </a:extLst>
          </p:cNvPr>
          <p:cNvSpPr/>
          <p:nvPr/>
        </p:nvSpPr>
        <p:spPr>
          <a:xfrm>
            <a:off x="250722"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Regular supervision sessions</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Oval 3">
            <a:extLst>
              <a:ext uri="{FF2B5EF4-FFF2-40B4-BE49-F238E27FC236}">
                <a16:creationId xmlns:a16="http://schemas.microsoft.com/office/drawing/2014/main" id="{9C7342BA-9AD1-89C1-FB5E-164707E9D62C}"/>
              </a:ext>
            </a:extLst>
          </p:cNvPr>
          <p:cNvSpPr/>
          <p:nvPr/>
        </p:nvSpPr>
        <p:spPr>
          <a:xfrm>
            <a:off x="250721" y="845574"/>
            <a:ext cx="11690555" cy="5820697"/>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scheduling supervision sessions helps to deal with supervision challenges timeously</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supervision process start by drafting issues to be discussed in every session, getting feedback, and reflecting on one’s work (identifying gaps and achievement)</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allowing both the supervisor and supervisee to interact deeply, build confidence and work on the identified gaps and challenges (task oriented) while at the same time developing stress management tools</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beneficial to the organization and the community because issues that could hinder service delivery can be dealt with timeously and whatever may need to be corrected can be corrected</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56999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45DC20-DA85-A24F-4F7F-32053CA09E65}"/>
              </a:ext>
            </a:extLst>
          </p:cNvPr>
          <p:cNvSpPr/>
          <p:nvPr/>
        </p:nvSpPr>
        <p:spPr>
          <a:xfrm>
            <a:off x="250722"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Communication</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31D70B2D-0272-205E-5D62-DC493BE6FC2B}"/>
              </a:ext>
            </a:extLst>
          </p:cNvPr>
          <p:cNvSpPr/>
          <p:nvPr/>
        </p:nvSpPr>
        <p:spPr>
          <a:xfrm>
            <a:off x="963560" y="1465006"/>
            <a:ext cx="9989574" cy="4483510"/>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Implies that difficulties, feelings and attitudes should be discussed directly</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Supervisors are required to be sensitive to the needs of the supervisees while giving feedback</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Required to use open and appropriate communication </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508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49567E6-D87D-702F-597E-94925A6198FE}"/>
              </a:ext>
            </a:extLst>
          </p:cNvPr>
          <p:cNvSpPr/>
          <p:nvPr/>
        </p:nvSpPr>
        <p:spPr>
          <a:xfrm>
            <a:off x="235972"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Communication involves </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0BE6B68D-8185-BBC9-ABA9-4CB87F668C16}"/>
              </a:ext>
            </a:extLst>
          </p:cNvPr>
          <p:cNvSpPr/>
          <p:nvPr/>
        </p:nvSpPr>
        <p:spPr>
          <a:xfrm>
            <a:off x="235972" y="1209367"/>
            <a:ext cx="5958350" cy="5107859"/>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Early intervention</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I</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nvolve</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dealing with the issues head on and acting on correcting identified challenges before they escalate and potentially cause serious harm</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Necessitates addressing issues early and/or as soon as the issue is identified </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Oval 3">
            <a:extLst>
              <a:ext uri="{FF2B5EF4-FFF2-40B4-BE49-F238E27FC236}">
                <a16:creationId xmlns:a16="http://schemas.microsoft.com/office/drawing/2014/main" id="{F3E5E783-553F-0187-DED7-16DFDDDC23DE}"/>
              </a:ext>
            </a:extLst>
          </p:cNvPr>
          <p:cNvSpPr/>
          <p:nvPr/>
        </p:nvSpPr>
        <p:spPr>
          <a:xfrm>
            <a:off x="6081249" y="1209366"/>
            <a:ext cx="5958350" cy="5107859"/>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Confrontation</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I</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nitiating</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and addressing issues directly, whether comfortable or not </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B</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oth</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parties are required to talk about issues that they are not comfortable talking about</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i.e. deal with their challenges directly by raising difficult issues, and giving direct instruction and direct confrontation </a:t>
            </a:r>
          </a:p>
        </p:txBody>
      </p:sp>
    </p:spTree>
    <p:extLst>
      <p:ext uri="{BB962C8B-B14F-4D97-AF65-F5344CB8AC3E}">
        <p14:creationId xmlns:p14="http://schemas.microsoft.com/office/powerpoint/2010/main" val="1903188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916357-1C6B-5E38-2A3B-39590D842CB4}"/>
              </a:ext>
            </a:extLst>
          </p:cNvPr>
          <p:cNvSpPr/>
          <p:nvPr/>
        </p:nvSpPr>
        <p:spPr>
          <a:xfrm>
            <a:off x="235973"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Instituting disciplinary action </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1FD5C2B2-D0DE-EFAF-D638-F11091B3391B}"/>
              </a:ext>
            </a:extLst>
          </p:cNvPr>
          <p:cNvSpPr/>
          <p:nvPr/>
        </p:nvSpPr>
        <p:spPr>
          <a:xfrm>
            <a:off x="235973" y="1209367"/>
            <a:ext cx="11690554" cy="5107859"/>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W</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ay of exercising control over employees and ensuring that employees perform their duties </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It is necessary when there is an act of deliberately ignoring the supervisor’s instructions, which may include not doing the work that one is employed for and not following legal and ethical principles of the organization</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D</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iscipline</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can include a verbal warning and an insubordination charge</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T</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he consequence of insubordination may be dismissal </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Such disciplinary measures improve employee performance</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8939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1577E4-3D10-CA4F-C656-AA4C67388191}"/>
              </a:ext>
            </a:extLst>
          </p:cNvPr>
          <p:cNvSpPr/>
          <p:nvPr/>
        </p:nvSpPr>
        <p:spPr>
          <a:xfrm>
            <a:off x="250722"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Recommendations</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5ED02B55-2856-0C35-A1EF-C561D2C25950}"/>
              </a:ext>
            </a:extLst>
          </p:cNvPr>
          <p:cNvSpPr/>
          <p:nvPr/>
        </p:nvSpPr>
        <p:spPr>
          <a:xfrm>
            <a:off x="963560" y="1465006"/>
            <a:ext cx="9989574" cy="4483510"/>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R</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ecommend</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individual mandatory debriefing sessions for supervisors and supervisees</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Recommend that in addition to the experience required for one to be a social work supervisor, there should also be a requirement of an advanced certification and skills that specifically speaks to leadership, supervision and/or management.</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92706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ction Button: Help 3">
            <a:hlinkClick r:id="" action="ppaction://noaction" highlightClick="1"/>
            <a:extLst>
              <a:ext uri="{FF2B5EF4-FFF2-40B4-BE49-F238E27FC236}">
                <a16:creationId xmlns:a16="http://schemas.microsoft.com/office/drawing/2014/main" id="{33EF8206-7676-F488-4856-ADC642905823}"/>
              </a:ext>
            </a:extLst>
          </p:cNvPr>
          <p:cNvSpPr/>
          <p:nvPr/>
        </p:nvSpPr>
        <p:spPr>
          <a:xfrm>
            <a:off x="157316" y="894736"/>
            <a:ext cx="3834585" cy="5068529"/>
          </a:xfrm>
          <a:prstGeom prst="actionButtonHelp">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Questions</a:t>
            </a: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ZA"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5B91300D-74FC-2C1A-83A8-2130852C3E36}"/>
              </a:ext>
            </a:extLst>
          </p:cNvPr>
          <p:cNvSpPr txBox="1"/>
          <p:nvPr/>
        </p:nvSpPr>
        <p:spPr>
          <a:xfrm>
            <a:off x="0" y="6300574"/>
            <a:ext cx="5309419" cy="461665"/>
          </a:xfrm>
          <a:prstGeom prst="rect">
            <a:avLst/>
          </a:prstGeom>
          <a:noFill/>
        </p:spPr>
        <p:txBody>
          <a:bodyPr wrap="square" rtlCol="0">
            <a:spAutoFit/>
          </a:bodyPr>
          <a:lstStyle/>
          <a:p>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Ms. NL Mahlangu and Doctor GB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Bhuda</a:t>
            </a:r>
            <a:endParaRPr lang="en-ZA"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6D304206-74EA-1A9B-E021-4A96EA71AD41}"/>
              </a:ext>
            </a:extLst>
          </p:cNvPr>
          <p:cNvSpPr txBox="1"/>
          <p:nvPr/>
        </p:nvSpPr>
        <p:spPr>
          <a:xfrm>
            <a:off x="-82960" y="0"/>
            <a:ext cx="5309419" cy="461665"/>
          </a:xfrm>
          <a:prstGeom prst="rect">
            <a:avLst/>
          </a:prstGeom>
          <a:noFill/>
        </p:spPr>
        <p:txBody>
          <a:bodyPr wrap="square" rtlCol="0">
            <a:spAutoFit/>
          </a:bodyPr>
          <a:lstStyle/>
          <a:p>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Thank you</a:t>
            </a:r>
            <a:endParaRPr lang="en-ZA"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Rectangle 9">
            <a:extLst>
              <a:ext uri="{FF2B5EF4-FFF2-40B4-BE49-F238E27FC236}">
                <a16:creationId xmlns:a16="http://schemas.microsoft.com/office/drawing/2014/main" id="{DCEE76D3-821B-AF9E-22FB-AA222BDE3ED5}"/>
              </a:ext>
            </a:extLst>
          </p:cNvPr>
          <p:cNvSpPr/>
          <p:nvPr/>
        </p:nvSpPr>
        <p:spPr>
          <a:xfrm>
            <a:off x="157317" y="0"/>
            <a:ext cx="11867535"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Thank you</a:t>
            </a:r>
            <a:endParaRPr lang="en-ZA"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Rectangle 10">
            <a:extLst>
              <a:ext uri="{FF2B5EF4-FFF2-40B4-BE49-F238E27FC236}">
                <a16:creationId xmlns:a16="http://schemas.microsoft.com/office/drawing/2014/main" id="{C28202CD-0F95-A537-BED9-498A11201FEB}"/>
              </a:ext>
            </a:extLst>
          </p:cNvPr>
          <p:cNvSpPr/>
          <p:nvPr/>
        </p:nvSpPr>
        <p:spPr>
          <a:xfrm>
            <a:off x="157317" y="6145162"/>
            <a:ext cx="11867536" cy="7128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Ms. Nompumelelo Mahlangu, PhD candidate, Unisa</a:t>
            </a:r>
          </a:p>
          <a:p>
            <a:pPr algn="ctr">
              <a:lnSpc>
                <a:spcPct val="150000"/>
              </a:lnSpc>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Doctor GB </a:t>
            </a:r>
            <a:r>
              <a:rPr lang="en-US"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Bhuda</a:t>
            </a: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 Senior Lecture, Unisa</a:t>
            </a:r>
            <a:endParaRPr lang="en-ZA"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12" name="Picture 11">
            <a:extLst>
              <a:ext uri="{FF2B5EF4-FFF2-40B4-BE49-F238E27FC236}">
                <a16:creationId xmlns:a16="http://schemas.microsoft.com/office/drawing/2014/main" id="{EFBD6DAB-CD62-C022-BB1C-44B2404149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0387" y="884903"/>
            <a:ext cx="4227873" cy="5078362"/>
          </a:xfrm>
          <a:prstGeom prst="rect">
            <a:avLst/>
          </a:prstGeom>
        </p:spPr>
      </p:pic>
      <p:sp>
        <p:nvSpPr>
          <p:cNvPr id="2" name="Rectangle: Rounded Corners 1">
            <a:extLst>
              <a:ext uri="{FF2B5EF4-FFF2-40B4-BE49-F238E27FC236}">
                <a16:creationId xmlns:a16="http://schemas.microsoft.com/office/drawing/2014/main" id="{417DE11C-FA32-AB77-DB74-D324747DBDC3}"/>
              </a:ext>
            </a:extLst>
          </p:cNvPr>
          <p:cNvSpPr/>
          <p:nvPr/>
        </p:nvSpPr>
        <p:spPr>
          <a:xfrm>
            <a:off x="8396749" y="894736"/>
            <a:ext cx="3628104" cy="5068529"/>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sz="20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Object 4">
            <a:extLst>
              <a:ext uri="{FF2B5EF4-FFF2-40B4-BE49-F238E27FC236}">
                <a16:creationId xmlns:a16="http://schemas.microsoft.com/office/drawing/2014/main" id="{5042C653-7417-DBFC-B135-4548076983AC}"/>
              </a:ext>
            </a:extLst>
          </p:cNvPr>
          <p:cNvGraphicFramePr>
            <a:graphicFrameLocks noChangeAspect="1"/>
          </p:cNvGraphicFramePr>
          <p:nvPr>
            <p:extLst>
              <p:ext uri="{D42A27DB-BD31-4B8C-83A1-F6EECF244321}">
                <p14:modId xmlns:p14="http://schemas.microsoft.com/office/powerpoint/2010/main" val="4015841961"/>
              </p:ext>
            </p:extLst>
          </p:nvPr>
        </p:nvGraphicFramePr>
        <p:xfrm>
          <a:off x="9228188" y="2792639"/>
          <a:ext cx="2187064" cy="1096400"/>
        </p:xfrm>
        <a:graphic>
          <a:graphicData uri="http://schemas.openxmlformats.org/presentationml/2006/ole">
            <mc:AlternateContent xmlns:mc="http://schemas.openxmlformats.org/markup-compatibility/2006">
              <mc:Choice xmlns:v="urn:schemas-microsoft-com:vml" Requires="v">
                <p:oleObj name="Document" showAsIcon="1" r:id="rId3" imgW="914400" imgH="792417" progId="Word.Document.12">
                  <p:embed/>
                </p:oleObj>
              </mc:Choice>
              <mc:Fallback>
                <p:oleObj name="Document" showAsIcon="1" r:id="rId3" imgW="914400" imgH="792417" progId="Word.Document.12">
                  <p:embed/>
                  <p:pic>
                    <p:nvPicPr>
                      <p:cNvPr id="3" name="Object 2">
                        <a:extLst>
                          <a:ext uri="{FF2B5EF4-FFF2-40B4-BE49-F238E27FC236}">
                            <a16:creationId xmlns:a16="http://schemas.microsoft.com/office/drawing/2014/main" id="{D8E4F1DF-AB99-0654-37B6-F5C6674B85E4}"/>
                          </a:ext>
                        </a:extLst>
                      </p:cNvPr>
                      <p:cNvPicPr/>
                      <p:nvPr/>
                    </p:nvPicPr>
                    <p:blipFill>
                      <a:blip r:embed="rId4"/>
                      <a:stretch>
                        <a:fillRect/>
                      </a:stretch>
                    </p:blipFill>
                    <p:spPr>
                      <a:xfrm>
                        <a:off x="9228188" y="2792639"/>
                        <a:ext cx="2187064" cy="1096400"/>
                      </a:xfrm>
                      <a:prstGeom prst="rect">
                        <a:avLst/>
                      </a:prstGeom>
                    </p:spPr>
                  </p:pic>
                </p:oleObj>
              </mc:Fallback>
            </mc:AlternateContent>
          </a:graphicData>
        </a:graphic>
      </p:graphicFrame>
    </p:spTree>
    <p:extLst>
      <p:ext uri="{BB962C8B-B14F-4D97-AF65-F5344CB8AC3E}">
        <p14:creationId xmlns:p14="http://schemas.microsoft.com/office/powerpoint/2010/main" val="2646747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49F9256-B243-E6AB-AB12-A7D75B97CF63}"/>
              </a:ext>
            </a:extLst>
          </p:cNvPr>
          <p:cNvSpPr/>
          <p:nvPr/>
        </p:nvSpPr>
        <p:spPr>
          <a:xfrm>
            <a:off x="1415846" y="1496962"/>
            <a:ext cx="8947354" cy="3864076"/>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To explore strategies employed by social work supervisors and supervisees to manage their supervision relationships within the South African NGO sector</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164053A4-B087-4718-DA8E-CFB31D5705FD}"/>
              </a:ext>
            </a:extLst>
          </p:cNvPr>
          <p:cNvSpPr/>
          <p:nvPr/>
        </p:nvSpPr>
        <p:spPr>
          <a:xfrm>
            <a:off x="216309" y="0"/>
            <a:ext cx="11710219"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000" b="1" dirty="0">
                <a:solidFill>
                  <a:prstClr val="white"/>
                </a:solidFill>
                <a:latin typeface="Calibri" panose="020F0502020204030204" pitchFamily="34" charset="0"/>
                <a:ea typeface="Calibri" panose="020F0502020204030204" pitchFamily="34" charset="0"/>
                <a:cs typeface="Calibri" panose="020F0502020204030204" pitchFamily="34" charset="0"/>
              </a:rPr>
              <a:t>The goal of this study</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712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F45360C-4478-D0D0-4CCE-7EBBF5CE25EC}"/>
              </a:ext>
            </a:extLst>
          </p:cNvPr>
          <p:cNvSpPr/>
          <p:nvPr/>
        </p:nvSpPr>
        <p:spPr>
          <a:xfrm>
            <a:off x="314631" y="0"/>
            <a:ext cx="11611897" cy="68825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2000" dirty="0">
                <a:latin typeface="Calibri" panose="020F0502020204030204" pitchFamily="34" charset="0"/>
                <a:ea typeface="Calibri" panose="020F0502020204030204" pitchFamily="34" charset="0"/>
                <a:cs typeface="Calibri" panose="020F0502020204030204" pitchFamily="34" charset="0"/>
              </a:rPr>
              <a:t>In South Africa, social work supervision is mandatory.</a:t>
            </a:r>
            <a:endParaRPr lang="en-ZA"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29F753E3-D29C-F949-2F47-E25E588EC3C3}"/>
              </a:ext>
            </a:extLst>
          </p:cNvPr>
          <p:cNvSpPr/>
          <p:nvPr/>
        </p:nvSpPr>
        <p:spPr>
          <a:xfrm>
            <a:off x="290052" y="845574"/>
            <a:ext cx="11611896" cy="5860026"/>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Social Work Supervision</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Is the cornerstone of social work practice, it is evaluative and hierarchal in nature and serves as a gatekeeper for the profession. </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It is a central part of growth because it facilitates the process of coming out of the classroom and entering practice, </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It is concerned with the supervisee’s personal and professional growth. </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It is a formal process, which provides the supervisee with an opportunity to discuss their work experiences, achievements, and challenges with someone more experienced than they are.</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Enables the supervisee to become self-reliant and an expert in their field.</a:t>
            </a:r>
            <a:endParaRPr lang="en-ZA"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8253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D7B93E14-78F3-7C43-066B-3DC540100F9E}"/>
              </a:ext>
            </a:extLst>
          </p:cNvPr>
          <p:cNvSpPr/>
          <p:nvPr/>
        </p:nvSpPr>
        <p:spPr>
          <a:xfrm>
            <a:off x="290050" y="1150374"/>
            <a:ext cx="11611897" cy="5407742"/>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At the core of social work supervision</a:t>
            </a:r>
          </a:p>
          <a:p>
            <a:pPr marL="342900" indent="-342900" algn="ctr">
              <a:lnSpc>
                <a:spcPct val="150000"/>
              </a:lnSpc>
              <a:buFont typeface="Wingdings" panose="05000000000000000000" pitchFamily="2" charset="2"/>
              <a:buChar char="§"/>
            </a:pP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The supervision relationship</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Which is defined as the relationship that exists between the social work supervisor and supervisee </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Mirrors the relationship that the social work practitioner enters into with their client.</a:t>
            </a:r>
            <a:endParaRPr lang="en-ZA"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9EBEAEB5-AC9C-3A8D-99B8-3CADB6294BED}"/>
              </a:ext>
            </a:extLst>
          </p:cNvPr>
          <p:cNvSpPr/>
          <p:nvPr/>
        </p:nvSpPr>
        <p:spPr>
          <a:xfrm>
            <a:off x="290051" y="0"/>
            <a:ext cx="1161189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2000" dirty="0">
                <a:latin typeface="Calibri" panose="020F0502020204030204" pitchFamily="34" charset="0"/>
                <a:ea typeface="Calibri" panose="020F0502020204030204" pitchFamily="34" charset="0"/>
                <a:cs typeface="Calibri" panose="020F0502020204030204" pitchFamily="34" charset="0"/>
              </a:rPr>
              <a:t>Social work supervision relationship</a:t>
            </a:r>
            <a:endParaRPr lang="en-ZA"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65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C3A5E8C7-E76D-8DF6-7752-B355FF36F027}"/>
              </a:ext>
            </a:extLst>
          </p:cNvPr>
          <p:cNvSpPr/>
          <p:nvPr/>
        </p:nvSpPr>
        <p:spPr>
          <a:xfrm>
            <a:off x="167147" y="1455173"/>
            <a:ext cx="11838040" cy="4896465"/>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The social work supervision relationship like other relationships is not without challenges</a:t>
            </a: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Conflicting roles, organisational constrains, power games, blaming others and bossing around, communication hurdles, prolonged delays in scheduling meetings, not receiving desired feedback from the supervisor and disagreements </a:t>
            </a:r>
            <a:endParaRPr lang="en-US" sz="2000" dirty="0">
              <a:solidFill>
                <a:srgbClr val="FF0000"/>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p>
            <a:pPr marL="342900" indent="-342900" algn="ctr">
              <a:lnSpc>
                <a:spcPct val="150000"/>
              </a:lnSpc>
              <a:buFont typeface="Wingdings" panose="05000000000000000000" pitchFamily="2" charset="2"/>
              <a:buChar char="§"/>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The challenges can unfortunately result in ineffective supervision and relationship rapture.</a:t>
            </a:r>
            <a:endParaRPr lang="en-ZA"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CA4D6F41-4629-98C5-2F0E-5E16F5AAE729}"/>
              </a:ext>
            </a:extLst>
          </p:cNvPr>
          <p:cNvSpPr/>
          <p:nvPr/>
        </p:nvSpPr>
        <p:spPr>
          <a:xfrm>
            <a:off x="167147" y="0"/>
            <a:ext cx="1183804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2000" dirty="0">
                <a:latin typeface="Calibri" panose="020F0502020204030204" pitchFamily="34" charset="0"/>
                <a:ea typeface="Calibri" panose="020F0502020204030204" pitchFamily="34" charset="0"/>
                <a:cs typeface="Calibri" panose="020F0502020204030204" pitchFamily="34" charset="0"/>
              </a:rPr>
              <a:t>Challenges</a:t>
            </a:r>
            <a:endParaRPr lang="en-ZA"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336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70E6C5-B262-4CFD-F7C1-61573C7A6E29}"/>
              </a:ext>
            </a:extLst>
          </p:cNvPr>
          <p:cNvSpPr/>
          <p:nvPr/>
        </p:nvSpPr>
        <p:spPr>
          <a:xfrm>
            <a:off x="167147" y="0"/>
            <a:ext cx="1161189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The gap</a:t>
            </a:r>
            <a:endParaRPr lang="en-ZA"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C682A271-B65A-4860-4A8A-ABD75AF88309}"/>
              </a:ext>
            </a:extLst>
          </p:cNvPr>
          <p:cNvSpPr/>
          <p:nvPr/>
        </p:nvSpPr>
        <p:spPr>
          <a:xfrm>
            <a:off x="1415846" y="1496962"/>
            <a:ext cx="8947354" cy="3864076"/>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While challenges are documented, there is a gap in strategies employed by social work supervisors and supervisees to manage their</a:t>
            </a: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 supervision relationships within the South African NGO sector.</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0" marR="0" lvl="0" indent="0" algn="ctr" defTabSz="914400" rtl="0" eaLnBrk="1" fontAlgn="auto" latinLnBrk="0" hangingPunct="1">
              <a:lnSpc>
                <a:spcPct val="150000"/>
              </a:lnSpc>
              <a:spcBef>
                <a:spcPts val="0"/>
              </a:spcBef>
              <a:spcAft>
                <a:spcPts val="0"/>
              </a:spcAft>
              <a:buClrTx/>
              <a:buSzTx/>
              <a:buFontTx/>
              <a:buNone/>
              <a:tabLst/>
              <a:defRPr/>
            </a:pPr>
            <a:endPar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Hence the need for this study</a:t>
            </a:r>
            <a:endParaRPr kumimoji="0" lang="en-Z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6699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566DA-F258-CF77-A19C-F769BEBC9F95}"/>
            </a:ext>
          </a:extLst>
        </p:cNvPr>
        <p:cNvGrpSpPr/>
        <p:nvPr/>
      </p:nvGrpSpPr>
      <p:grpSpPr>
        <a:xfrm>
          <a:off x="0" y="0"/>
          <a:ext cx="0" cy="0"/>
          <a:chOff x="0" y="0"/>
          <a:chExt cx="0" cy="0"/>
        </a:xfrm>
      </p:grpSpPr>
      <p:sp>
        <p:nvSpPr>
          <p:cNvPr id="2" name="Oval 1">
            <a:extLst>
              <a:ext uri="{FF2B5EF4-FFF2-40B4-BE49-F238E27FC236}">
                <a16:creationId xmlns:a16="http://schemas.microsoft.com/office/drawing/2014/main" id="{1634959A-C505-EF64-36EF-3563F4856C29}"/>
              </a:ext>
            </a:extLst>
          </p:cNvPr>
          <p:cNvSpPr/>
          <p:nvPr/>
        </p:nvSpPr>
        <p:spPr>
          <a:xfrm>
            <a:off x="1415846" y="1435510"/>
            <a:ext cx="8947354" cy="4591664"/>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noProof="0" dirty="0">
                <a:solidFill>
                  <a:prstClr val="black"/>
                </a:solidFill>
                <a:latin typeface="Calibri" panose="020F0502020204030204" pitchFamily="34" charset="0"/>
                <a:ea typeface="Calibri" panose="020F0502020204030204" pitchFamily="34" charset="0"/>
                <a:cs typeface="Calibri" panose="020F0502020204030204" pitchFamily="34" charset="0"/>
              </a:rPr>
              <a:t>Frame theoretically the phenomenon of social work supervision and the supervision relationship</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Explore and describe st</a:t>
            </a:r>
            <a:r>
              <a:rPr lang="en-US" sz="2000" noProof="0" dirty="0">
                <a:solidFill>
                  <a:prstClr val="black"/>
                </a:solidFill>
                <a:latin typeface="Calibri" panose="020F0502020204030204" pitchFamily="34" charset="0"/>
                <a:ea typeface="Calibri" panose="020F0502020204030204" pitchFamily="34" charset="0"/>
                <a:cs typeface="Calibri" panose="020F0502020204030204" pitchFamily="34" charset="0"/>
              </a:rPr>
              <a:t>rategies employed by social work supervisors and supervisees in managing their supervision relationships within the South African NGO sector</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Generate r</a:t>
            </a:r>
            <a:r>
              <a:rPr lang="en-US" sz="2000" noProof="0" dirty="0">
                <a:solidFill>
                  <a:prstClr val="black"/>
                </a:solidFill>
                <a:latin typeface="Calibri" panose="020F0502020204030204" pitchFamily="34" charset="0"/>
                <a:ea typeface="Calibri" panose="020F0502020204030204" pitchFamily="34" charset="0"/>
                <a:cs typeface="Calibri" panose="020F0502020204030204" pitchFamily="34" charset="0"/>
              </a:rPr>
              <a:t>ecommendations suitable for social work practice, policy makers and future research.</a:t>
            </a:r>
            <a:endParaRPr kumimoji="0" lang="en-US" sz="2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BD760CDB-ECCB-8950-688A-A7B4780DD9C7}"/>
              </a:ext>
            </a:extLst>
          </p:cNvPr>
          <p:cNvSpPr/>
          <p:nvPr/>
        </p:nvSpPr>
        <p:spPr>
          <a:xfrm>
            <a:off x="176979" y="0"/>
            <a:ext cx="11690555" cy="7570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000" b="1" noProof="0" dirty="0">
                <a:solidFill>
                  <a:prstClr val="white"/>
                </a:solidFill>
                <a:latin typeface="Calibri" panose="020F0502020204030204" pitchFamily="34" charset="0"/>
                <a:ea typeface="Calibri" panose="020F0502020204030204" pitchFamily="34" charset="0"/>
                <a:cs typeface="Calibri" panose="020F0502020204030204" pitchFamily="34" charset="0"/>
              </a:rPr>
              <a:t>The objectives of this study</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5303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235BA-6C83-53C0-9F7E-80BFF56CDD63}"/>
            </a:ext>
          </a:extLst>
        </p:cNvPr>
        <p:cNvGrpSpPr/>
        <p:nvPr/>
      </p:nvGrpSpPr>
      <p:grpSpPr>
        <a:xfrm>
          <a:off x="0" y="0"/>
          <a:ext cx="0" cy="0"/>
          <a:chOff x="0" y="0"/>
          <a:chExt cx="0" cy="0"/>
        </a:xfrm>
      </p:grpSpPr>
      <p:sp>
        <p:nvSpPr>
          <p:cNvPr id="2" name="Oval 1">
            <a:extLst>
              <a:ext uri="{FF2B5EF4-FFF2-40B4-BE49-F238E27FC236}">
                <a16:creationId xmlns:a16="http://schemas.microsoft.com/office/drawing/2014/main" id="{745B2939-71EB-331C-0EAD-93593C902B24}"/>
              </a:ext>
            </a:extLst>
          </p:cNvPr>
          <p:cNvSpPr/>
          <p:nvPr/>
        </p:nvSpPr>
        <p:spPr>
          <a:xfrm>
            <a:off x="1297858" y="1219200"/>
            <a:ext cx="9537290" cy="5476567"/>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i="0" u="none" strike="noStrike" kern="1200" cap="none" spc="0" normalizeH="0" baseline="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Qualitative research approach was used</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noProof="0" dirty="0">
                <a:solidFill>
                  <a:prstClr val="black"/>
                </a:solidFill>
                <a:latin typeface="Calibri" panose="020F0502020204030204" pitchFamily="34" charset="0"/>
                <a:ea typeface="Calibri" panose="020F0502020204030204" pitchFamily="34" charset="0"/>
                <a:cs typeface="Calibri" panose="020F0502020204030204" pitchFamily="34" charset="0"/>
              </a:rPr>
              <a:t>Descriptive, explorative and contextual</a:t>
            </a: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 research designs were followed</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Purposive sampling was used to select research participants</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The participants included the social work supervisors and supervisees employed in the NGO sector of Tshwane in the Gauteng Province of South Africa</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One on one interviews were used to collect data</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Venues for data collection were chosen by the participants to ensure that there were no inconveniences to them.</a:t>
            </a:r>
            <a:endParaRPr kumimoji="0" lang="en-US" sz="2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929C8C6B-F747-6065-20C4-9AF5551D02BE}"/>
              </a:ext>
            </a:extLst>
          </p:cNvPr>
          <p:cNvSpPr/>
          <p:nvPr/>
        </p:nvSpPr>
        <p:spPr>
          <a:xfrm>
            <a:off x="176979" y="0"/>
            <a:ext cx="11690555" cy="70792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Methodology</a:t>
            </a: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794074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8A274-03B9-C344-3AE8-25A3C5C3A00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8F4E770-BF00-D41A-202D-13E0596C5384}"/>
              </a:ext>
            </a:extLst>
          </p:cNvPr>
          <p:cNvSpPr/>
          <p:nvPr/>
        </p:nvSpPr>
        <p:spPr>
          <a:xfrm>
            <a:off x="235973" y="0"/>
            <a:ext cx="11690555" cy="6292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Research findings </a:t>
            </a:r>
            <a:endParaRPr kumimoji="0" lang="en-ZA"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4EB7AE7A-8A60-BB7F-7C28-E9AD862A3607}"/>
              </a:ext>
            </a:extLst>
          </p:cNvPr>
          <p:cNvSpPr/>
          <p:nvPr/>
        </p:nvSpPr>
        <p:spPr>
          <a:xfrm>
            <a:off x="6096000" y="865239"/>
            <a:ext cx="5830527" cy="5761703"/>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S</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ocial</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work supervisors and supervisees face a variety of challenges in their supervision relationships</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en-US" sz="2000" dirty="0">
                <a:solidFill>
                  <a:prstClr val="black"/>
                </a:solidFill>
                <a:latin typeface="Calibri" panose="020F0502020204030204" pitchFamily="34" charset="0"/>
                <a:ea typeface="Calibri" panose="020F0502020204030204" pitchFamily="34" charset="0"/>
                <a:cs typeface="Calibri" panose="020F0502020204030204" pitchFamily="34" charset="0"/>
              </a:rPr>
              <a:t>The challenges can be detrimental to supervision, leading to ineffective supervision</a:t>
            </a:r>
          </a:p>
          <a:p>
            <a:pPr marL="342900" marR="0" lvl="0" indent="-342900" algn="ctr"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However, social work supervisors and supervisees remain resilient in their endeavors and have thus employ strategies to manage their relationships</a:t>
            </a:r>
          </a:p>
        </p:txBody>
      </p:sp>
      <p:pic>
        <p:nvPicPr>
          <p:cNvPr id="4" name="Picture 3">
            <a:extLst>
              <a:ext uri="{FF2B5EF4-FFF2-40B4-BE49-F238E27FC236}">
                <a16:creationId xmlns:a16="http://schemas.microsoft.com/office/drawing/2014/main" id="{9A7186EA-FE88-C71C-FA1B-AE1C8301DF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472" y="865239"/>
            <a:ext cx="5456901" cy="5761703"/>
          </a:xfrm>
          <a:prstGeom prst="rect">
            <a:avLst/>
          </a:prstGeom>
        </p:spPr>
      </p:pic>
    </p:spTree>
    <p:extLst>
      <p:ext uri="{BB962C8B-B14F-4D97-AF65-F5344CB8AC3E}">
        <p14:creationId xmlns:p14="http://schemas.microsoft.com/office/powerpoint/2010/main" val="937545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945</Words>
  <Application>Microsoft Office PowerPoint</Application>
  <PresentationFormat>Widescreen</PresentationFormat>
  <Paragraphs>91</Paragraphs>
  <Slides>16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Wingdings</vt:lpstr>
      <vt:lpstr>Office Theme</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Nompumelelo Mahlangu</dc:creator>
  <cp:lastModifiedBy>Nompumelelo Mahlangu</cp:lastModifiedBy>
  <cp:revision>18</cp:revision>
  <dcterms:created xsi:type="dcterms:W3CDTF">2025-08-27T13:52:54Z</dcterms:created>
  <dcterms:modified xsi:type="dcterms:W3CDTF">2025-09-10T18:28:17Z</dcterms:modified>
</cp:coreProperties>
</file>