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0" r:id="rId1"/>
  </p:sldMasterIdLst>
  <p:sldIdLst>
    <p:sldId id="256" r:id="rId2"/>
    <p:sldId id="257" r:id="rId3"/>
    <p:sldId id="264" r:id="rId4"/>
    <p:sldId id="272" r:id="rId5"/>
    <p:sldId id="258" r:id="rId6"/>
    <p:sldId id="268" r:id="rId7"/>
    <p:sldId id="259" r:id="rId8"/>
    <p:sldId id="269" r:id="rId9"/>
    <p:sldId id="266" r:id="rId10"/>
    <p:sldId id="260" r:id="rId11"/>
    <p:sldId id="273" r:id="rId12"/>
    <p:sldId id="261" r:id="rId13"/>
    <p:sldId id="274" r:id="rId14"/>
    <p:sldId id="275" r:id="rId15"/>
    <p:sldId id="262" r:id="rId16"/>
    <p:sldId id="276" r:id="rId17"/>
    <p:sldId id="263" r:id="rId18"/>
    <p:sldId id="277" r:id="rId19"/>
    <p:sldId id="27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8" d="100"/>
          <a:sy n="98" d="100"/>
        </p:scale>
        <p:origin x="-356" y="9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0AC93762-DF2E-4413-A98D-D9AA2218D9B0}" type="datetimeFigureOut">
              <a:rPr lang="en-US" smtClean="0"/>
              <a:t>9/9/2025</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40A68D87-54B0-45C8-9E9E-958A20AB905B}"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AC93762-DF2E-4413-A98D-D9AA2218D9B0}" type="datetimeFigureOut">
              <a:rPr lang="en-US" smtClean="0"/>
              <a:t>9/9/2025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0A68D87-54B0-45C8-9E9E-958A20AB905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AC93762-DF2E-4413-A98D-D9AA2218D9B0}" type="datetimeFigureOut">
              <a:rPr lang="en-US" smtClean="0"/>
              <a:t>9/9/2025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0A68D87-54B0-45C8-9E9E-958A20AB905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AC93762-DF2E-4413-A98D-D9AA2218D9B0}" type="datetimeFigureOut">
              <a:rPr lang="en-US" smtClean="0"/>
              <a:t>9/9/2025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0A68D87-54B0-45C8-9E9E-958A20AB905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AC93762-DF2E-4413-A98D-D9AA2218D9B0}" type="datetimeFigureOut">
              <a:rPr lang="en-US" smtClean="0"/>
              <a:t>9/9/2025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0A68D87-54B0-45C8-9E9E-958A20AB905B}"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AC93762-DF2E-4413-A98D-D9AA2218D9B0}" type="datetimeFigureOut">
              <a:rPr lang="en-US" smtClean="0"/>
              <a:t>9/9/2025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0A68D87-54B0-45C8-9E9E-958A20AB905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AC93762-DF2E-4413-A98D-D9AA2218D9B0}" type="datetimeFigureOut">
              <a:rPr lang="en-US" smtClean="0"/>
              <a:t>9/9/2025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0A68D87-54B0-45C8-9E9E-958A20AB905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AC93762-DF2E-4413-A98D-D9AA2218D9B0}" type="datetimeFigureOut">
              <a:rPr lang="en-US" smtClean="0"/>
              <a:t>9/9/2025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0A68D87-54B0-45C8-9E9E-958A20AB905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0AC93762-DF2E-4413-A98D-D9AA2218D9B0}" type="datetimeFigureOut">
              <a:rPr lang="en-US" smtClean="0"/>
              <a:t>9/9/2025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0A68D87-54B0-45C8-9E9E-958A20AB905B}"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AC93762-DF2E-4413-A98D-D9AA2218D9B0}" type="datetimeFigureOut">
              <a:rPr lang="en-US" smtClean="0"/>
              <a:t>9/9/2025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0A68D87-54B0-45C8-9E9E-958A20AB905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0AC93762-DF2E-4413-A98D-D9AA2218D9B0}" type="datetimeFigureOut">
              <a:rPr lang="en-US" smtClean="0"/>
              <a:t>9/9/2025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0A68D87-54B0-45C8-9E9E-958A20AB905B}"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AC93762-DF2E-4413-A98D-D9AA2218D9B0}" type="datetimeFigureOut">
              <a:rPr lang="en-US" smtClean="0"/>
              <a:t>9/9/2025</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0A68D87-54B0-45C8-9E9E-958A20AB905B}"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
            </a:r>
            <a:br>
              <a:rPr lang="en-US" dirty="0" smtClean="0"/>
            </a:br>
            <a:r>
              <a:rPr lang="en-US" sz="3600" dirty="0" smtClean="0"/>
              <a:t>EXPERIENCES OF SOCIAL WORKERS IN GENDER BASED VIOLENCE &amp; FEMICIDE (GBVF): PILLAR 4 IMPLEMENTATION</a:t>
            </a:r>
            <a:endParaRPr lang="en-US" sz="3600" dirty="0"/>
          </a:p>
        </p:txBody>
      </p:sp>
      <p:sp>
        <p:nvSpPr>
          <p:cNvPr id="3" name="Subtitle 2"/>
          <p:cNvSpPr>
            <a:spLocks noGrp="1"/>
          </p:cNvSpPr>
          <p:nvPr>
            <p:ph type="subTitle" idx="1"/>
          </p:nvPr>
        </p:nvSpPr>
        <p:spPr/>
        <p:txBody>
          <a:bodyPr>
            <a:normAutofit fontScale="92500" lnSpcReduction="20000"/>
          </a:bodyPr>
          <a:lstStyle/>
          <a:p>
            <a:endParaRPr lang="en-US" dirty="0" smtClean="0"/>
          </a:p>
          <a:p>
            <a:endParaRPr lang="en-US" dirty="0"/>
          </a:p>
          <a:p>
            <a:r>
              <a:rPr lang="en-US" dirty="0" smtClean="0"/>
              <a:t>AUTHORS</a:t>
            </a:r>
          </a:p>
          <a:p>
            <a:r>
              <a:rPr lang="en-US" dirty="0" smtClean="0"/>
              <a:t>ZULU </a:t>
            </a:r>
            <a:r>
              <a:rPr lang="en-US" sz="2200" dirty="0" smtClean="0"/>
              <a:t>NOKUTHULA</a:t>
            </a:r>
            <a:r>
              <a:rPr lang="en-US" dirty="0" smtClean="0"/>
              <a:t> &amp; MNCWANGO ZETHEMBE PORTIA </a:t>
            </a:r>
          </a:p>
          <a:p>
            <a:endParaRPr lang="en-US" dirty="0"/>
          </a:p>
        </p:txBody>
      </p:sp>
    </p:spTree>
    <p:extLst>
      <p:ext uri="{BB962C8B-B14F-4D97-AF65-F5344CB8AC3E}">
        <p14:creationId xmlns:p14="http://schemas.microsoft.com/office/powerpoint/2010/main" val="431249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nSpc>
                <a:spcPct val="115000"/>
              </a:lnSpc>
              <a:spcBef>
                <a:spcPts val="0"/>
              </a:spcBef>
              <a:spcAft>
                <a:spcPts val="1000"/>
              </a:spcAft>
            </a:pPr>
            <a:r>
              <a:rPr lang="en-US" sz="3200" b="1" dirty="0">
                <a:effectLst/>
                <a:ea typeface="Times New Roman"/>
                <a:cs typeface="Times New Roman"/>
              </a:rPr>
              <a:t>8</a:t>
            </a:r>
            <a:r>
              <a:rPr lang="en-US" sz="3200" b="1" dirty="0" smtClean="0">
                <a:effectLst/>
                <a:ea typeface="Times New Roman"/>
                <a:cs typeface="Times New Roman"/>
              </a:rPr>
              <a:t>. Methodology</a:t>
            </a:r>
            <a:endParaRPr lang="en-US" sz="3200" dirty="0"/>
          </a:p>
        </p:txBody>
      </p:sp>
      <p:sp>
        <p:nvSpPr>
          <p:cNvPr id="3" name="Content Placeholder 2"/>
          <p:cNvSpPr>
            <a:spLocks noGrp="1"/>
          </p:cNvSpPr>
          <p:nvPr>
            <p:ph idx="1"/>
          </p:nvPr>
        </p:nvSpPr>
        <p:spPr/>
        <p:txBody>
          <a:bodyPr>
            <a:normAutofit fontScale="25000" lnSpcReduction="20000"/>
          </a:bodyPr>
          <a:lstStyle/>
          <a:p>
            <a:pPr marL="0" marR="0" indent="0">
              <a:lnSpc>
                <a:spcPct val="115000"/>
              </a:lnSpc>
              <a:spcBef>
                <a:spcPts val="0"/>
              </a:spcBef>
              <a:spcAft>
                <a:spcPts val="1000"/>
              </a:spcAft>
              <a:buNone/>
            </a:pPr>
            <a:r>
              <a:rPr lang="en-US" sz="8000" b="1" dirty="0">
                <a:ea typeface="Times New Roman"/>
                <a:cs typeface="Times New Roman"/>
              </a:rPr>
              <a:t>8</a:t>
            </a:r>
            <a:r>
              <a:rPr lang="en-US" sz="8000" b="1" dirty="0" smtClean="0">
                <a:effectLst/>
                <a:ea typeface="Times New Roman"/>
                <a:cs typeface="Times New Roman"/>
              </a:rPr>
              <a:t>.1. Research Design</a:t>
            </a:r>
            <a:endParaRPr lang="en-US" sz="8000" dirty="0">
              <a:ea typeface="Calibri"/>
              <a:cs typeface="Times New Roman"/>
            </a:endParaRPr>
          </a:p>
          <a:p>
            <a:pPr marL="0" marR="0">
              <a:lnSpc>
                <a:spcPct val="115000"/>
              </a:lnSpc>
              <a:spcBef>
                <a:spcPts val="0"/>
              </a:spcBef>
              <a:spcAft>
                <a:spcPts val="1000"/>
              </a:spcAft>
            </a:pPr>
            <a:r>
              <a:rPr lang="en-US" sz="8000" dirty="0" smtClean="0">
                <a:effectLst/>
                <a:ea typeface="Times New Roman"/>
                <a:cs typeface="Times New Roman"/>
              </a:rPr>
              <a:t>A </a:t>
            </a:r>
            <a:r>
              <a:rPr lang="en-US" sz="8000" b="1" dirty="0" smtClean="0">
                <a:effectLst/>
                <a:ea typeface="Times New Roman"/>
                <a:cs typeface="Times New Roman"/>
              </a:rPr>
              <a:t>qualitative research approach</a:t>
            </a:r>
            <a:r>
              <a:rPr lang="en-US" sz="8000" dirty="0" smtClean="0">
                <a:effectLst/>
                <a:ea typeface="Times New Roman"/>
                <a:cs typeface="Times New Roman"/>
              </a:rPr>
              <a:t> was used to gain in-depth understanding of the experiences of Social Workers. This method allowed for rich, contextual insights into both personal and systemic challenges encountered in the field.</a:t>
            </a:r>
            <a:endParaRPr lang="en-US" sz="8000" dirty="0">
              <a:ea typeface="Calibri"/>
              <a:cs typeface="Times New Roman"/>
            </a:endParaRPr>
          </a:p>
          <a:p>
            <a:pPr marL="0" marR="0" indent="0">
              <a:lnSpc>
                <a:spcPct val="115000"/>
              </a:lnSpc>
              <a:spcBef>
                <a:spcPts val="0"/>
              </a:spcBef>
              <a:spcAft>
                <a:spcPts val="1000"/>
              </a:spcAft>
              <a:buNone/>
            </a:pPr>
            <a:r>
              <a:rPr lang="en-US" sz="8000" b="1" dirty="0">
                <a:ea typeface="Times New Roman"/>
                <a:cs typeface="Times New Roman"/>
              </a:rPr>
              <a:t>8</a:t>
            </a:r>
            <a:r>
              <a:rPr lang="en-US" sz="8000" b="1" dirty="0" smtClean="0">
                <a:effectLst/>
                <a:ea typeface="Times New Roman"/>
                <a:cs typeface="Times New Roman"/>
              </a:rPr>
              <a:t>.2. Participants</a:t>
            </a:r>
            <a:endParaRPr lang="en-US" sz="8000" dirty="0">
              <a:ea typeface="Calibri"/>
              <a:cs typeface="Times New Roman"/>
            </a:endParaRPr>
          </a:p>
          <a:p>
            <a:pPr marL="0" marR="0">
              <a:lnSpc>
                <a:spcPct val="115000"/>
              </a:lnSpc>
              <a:spcBef>
                <a:spcPts val="0"/>
              </a:spcBef>
              <a:spcAft>
                <a:spcPts val="1000"/>
              </a:spcAft>
            </a:pPr>
            <a:r>
              <a:rPr lang="en-US" sz="8000" dirty="0" smtClean="0">
                <a:effectLst/>
                <a:ea typeface="Times New Roman"/>
                <a:cs typeface="Times New Roman"/>
              </a:rPr>
              <a:t>The study included </a:t>
            </a:r>
            <a:r>
              <a:rPr lang="en-US" sz="8000" b="1" dirty="0" smtClean="0">
                <a:effectLst/>
                <a:ea typeface="Times New Roman"/>
                <a:cs typeface="Times New Roman"/>
              </a:rPr>
              <a:t>15 Social Workers</a:t>
            </a:r>
            <a:r>
              <a:rPr lang="en-US" sz="8000" dirty="0" smtClean="0">
                <a:effectLst/>
                <a:ea typeface="Times New Roman"/>
                <a:cs typeface="Times New Roman"/>
              </a:rPr>
              <a:t> (purposively sampled) from government and NGO </a:t>
            </a:r>
            <a:r>
              <a:rPr lang="en-US" sz="8000" dirty="0" smtClean="0">
                <a:effectLst/>
                <a:ea typeface="Times New Roman"/>
                <a:cs typeface="Times New Roman"/>
              </a:rPr>
              <a:t>sectors.  All </a:t>
            </a:r>
            <a:r>
              <a:rPr lang="en-US" sz="8000" dirty="0" smtClean="0">
                <a:effectLst/>
                <a:ea typeface="Times New Roman"/>
                <a:cs typeface="Times New Roman"/>
              </a:rPr>
              <a:t>participants had direct experience in supporting GBV survivors under Pillar 4 interventions.</a:t>
            </a:r>
            <a:endParaRPr lang="en-US" sz="8000" dirty="0">
              <a:ea typeface="Calibri"/>
              <a:cs typeface="Times New Roman"/>
            </a:endParaRPr>
          </a:p>
          <a:p>
            <a:pPr marL="0" marR="0" indent="0">
              <a:lnSpc>
                <a:spcPct val="115000"/>
              </a:lnSpc>
              <a:spcBef>
                <a:spcPts val="0"/>
              </a:spcBef>
              <a:spcAft>
                <a:spcPts val="1000"/>
              </a:spcAft>
              <a:buNone/>
            </a:pPr>
            <a:r>
              <a:rPr lang="en-US" sz="8000" b="1" dirty="0">
                <a:ea typeface="Times New Roman"/>
                <a:cs typeface="Times New Roman"/>
              </a:rPr>
              <a:t>8</a:t>
            </a:r>
            <a:r>
              <a:rPr lang="en-US" sz="8000" b="1" dirty="0" smtClean="0">
                <a:effectLst/>
                <a:ea typeface="Times New Roman"/>
                <a:cs typeface="Times New Roman"/>
              </a:rPr>
              <a:t>.3. Data Collection Methods</a:t>
            </a:r>
            <a:endParaRPr lang="en-US" sz="8000" dirty="0">
              <a:ea typeface="Calibri"/>
              <a:cs typeface="Times New Roman"/>
            </a:endParaRPr>
          </a:p>
          <a:p>
            <a:pPr lvl="0">
              <a:lnSpc>
                <a:spcPct val="115000"/>
              </a:lnSpc>
              <a:spcBef>
                <a:spcPts val="0"/>
              </a:spcBef>
              <a:spcAft>
                <a:spcPts val="1000"/>
              </a:spcAft>
              <a:buSzPts val="1000"/>
              <a:buFont typeface="Symbol"/>
              <a:buChar char=""/>
              <a:tabLst>
                <a:tab pos="457200" algn="l"/>
              </a:tabLst>
            </a:pPr>
            <a:r>
              <a:rPr lang="en-US" sz="8000" b="1" dirty="0" smtClean="0">
                <a:effectLst/>
                <a:ea typeface="Times New Roman"/>
                <a:cs typeface="Times New Roman"/>
              </a:rPr>
              <a:t>Semi-structured interviews</a:t>
            </a:r>
            <a:r>
              <a:rPr lang="en-US" sz="8000" dirty="0" smtClean="0">
                <a:effectLst/>
                <a:ea typeface="Times New Roman"/>
                <a:cs typeface="Times New Roman"/>
              </a:rPr>
              <a:t> allowed for flexibility in exploring participants' lived experiences.</a:t>
            </a:r>
            <a:endParaRPr lang="en-US" sz="8000" dirty="0">
              <a:ea typeface="Calibri"/>
              <a:cs typeface="Times New Roman"/>
            </a:endParaRPr>
          </a:p>
          <a:p>
            <a:pPr lvl="0">
              <a:lnSpc>
                <a:spcPct val="115000"/>
              </a:lnSpc>
              <a:spcBef>
                <a:spcPts val="0"/>
              </a:spcBef>
              <a:spcAft>
                <a:spcPts val="1000"/>
              </a:spcAft>
              <a:buSzPts val="1000"/>
              <a:buFont typeface="Symbol"/>
              <a:buChar char=""/>
              <a:tabLst>
                <a:tab pos="457200" algn="l"/>
              </a:tabLst>
            </a:pPr>
            <a:r>
              <a:rPr lang="en-US" sz="8000" b="1" dirty="0" smtClean="0">
                <a:effectLst/>
                <a:ea typeface="Times New Roman"/>
                <a:cs typeface="Times New Roman"/>
              </a:rPr>
              <a:t>In-depth interviews</a:t>
            </a:r>
            <a:r>
              <a:rPr lang="en-US" sz="8000" dirty="0" smtClean="0">
                <a:effectLst/>
                <a:ea typeface="Times New Roman"/>
                <a:cs typeface="Times New Roman"/>
              </a:rPr>
              <a:t> offered detailed narratives regarding emotional impact, policy gaps, and </a:t>
            </a:r>
            <a:r>
              <a:rPr lang="en-US" sz="8000" dirty="0" err="1" smtClean="0">
                <a:effectLst/>
                <a:ea typeface="Times New Roman"/>
                <a:cs typeface="Times New Roman"/>
              </a:rPr>
              <a:t>intersectoral</a:t>
            </a:r>
            <a:r>
              <a:rPr lang="en-US" sz="8000" dirty="0" smtClean="0">
                <a:effectLst/>
                <a:ea typeface="Times New Roman"/>
                <a:cs typeface="Times New Roman"/>
              </a:rPr>
              <a:t> collaboration.</a:t>
            </a:r>
            <a:endParaRPr lang="en-US" sz="8000" dirty="0">
              <a:ea typeface="Calibri"/>
              <a:cs typeface="Times New Roman"/>
            </a:endParaRPr>
          </a:p>
        </p:txBody>
      </p:sp>
    </p:spTree>
    <p:extLst>
      <p:ext uri="{BB962C8B-B14F-4D97-AF65-F5344CB8AC3E}">
        <p14:creationId xmlns:p14="http://schemas.microsoft.com/office/powerpoint/2010/main" val="2032578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Methodology (continues)</a:t>
            </a:r>
            <a:endParaRPr lang="en-US" sz="3200" dirty="0"/>
          </a:p>
        </p:txBody>
      </p:sp>
      <p:sp>
        <p:nvSpPr>
          <p:cNvPr id="3" name="Content Placeholder 2"/>
          <p:cNvSpPr>
            <a:spLocks noGrp="1"/>
          </p:cNvSpPr>
          <p:nvPr>
            <p:ph idx="1"/>
          </p:nvPr>
        </p:nvSpPr>
        <p:spPr/>
        <p:txBody>
          <a:bodyPr>
            <a:noAutofit/>
          </a:bodyPr>
          <a:lstStyle/>
          <a:p>
            <a:pPr marL="82296" indent="0">
              <a:buNone/>
            </a:pPr>
            <a:r>
              <a:rPr lang="en-US" sz="2000" b="1" dirty="0"/>
              <a:t>8</a:t>
            </a:r>
            <a:r>
              <a:rPr lang="en-US" sz="2000" b="1" dirty="0" smtClean="0"/>
              <a:t>.4</a:t>
            </a:r>
            <a:r>
              <a:rPr lang="en-US" sz="2000" b="1" dirty="0"/>
              <a:t>. Data Analysis</a:t>
            </a:r>
          </a:p>
          <a:p>
            <a:pPr marL="82296" indent="0">
              <a:buNone/>
            </a:pPr>
            <a:r>
              <a:rPr lang="en-US" sz="2000" dirty="0"/>
              <a:t>Thematic analysis was used to identify recurring patterns and key themes related to:</a:t>
            </a:r>
          </a:p>
          <a:p>
            <a:r>
              <a:rPr lang="en-US" sz="2000" dirty="0"/>
              <a:t>Structural and institutional challenges</a:t>
            </a:r>
          </a:p>
          <a:p>
            <a:r>
              <a:rPr lang="en-US" sz="2000" dirty="0"/>
              <a:t>Inter-agency coordination</a:t>
            </a:r>
          </a:p>
          <a:p>
            <a:r>
              <a:rPr lang="en-US" sz="2000" dirty="0"/>
              <a:t>Emotional and psychological burden</a:t>
            </a:r>
          </a:p>
          <a:p>
            <a:r>
              <a:rPr lang="en-US" sz="2000" dirty="0"/>
              <a:t>Recommendations for systemic reform</a:t>
            </a:r>
          </a:p>
          <a:p>
            <a:pPr marL="82296" indent="0">
              <a:buNone/>
            </a:pPr>
            <a:endParaRPr lang="en-US" sz="2000" dirty="0"/>
          </a:p>
        </p:txBody>
      </p:sp>
    </p:spTree>
    <p:extLst>
      <p:ext uri="{BB962C8B-B14F-4D97-AF65-F5344CB8AC3E}">
        <p14:creationId xmlns:p14="http://schemas.microsoft.com/office/powerpoint/2010/main" val="2620147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nSpc>
                <a:spcPct val="115000"/>
              </a:lnSpc>
              <a:spcBef>
                <a:spcPts val="0"/>
              </a:spcBef>
              <a:spcAft>
                <a:spcPts val="1000"/>
              </a:spcAft>
            </a:pPr>
            <a:r>
              <a:rPr lang="en-US" sz="3200" b="1" dirty="0">
                <a:effectLst/>
                <a:ea typeface="Times New Roman"/>
                <a:cs typeface="Times New Roman"/>
              </a:rPr>
              <a:t>9</a:t>
            </a:r>
            <a:r>
              <a:rPr lang="en-US" sz="3200" b="1" dirty="0" smtClean="0">
                <a:effectLst/>
                <a:ea typeface="Times New Roman"/>
                <a:cs typeface="Times New Roman"/>
              </a:rPr>
              <a:t>. Findings </a:t>
            </a:r>
            <a:endParaRPr lang="en-US" sz="3200" dirty="0"/>
          </a:p>
        </p:txBody>
      </p:sp>
      <p:sp>
        <p:nvSpPr>
          <p:cNvPr id="3" name="Content Placeholder 2"/>
          <p:cNvSpPr>
            <a:spLocks noGrp="1"/>
          </p:cNvSpPr>
          <p:nvPr>
            <p:ph idx="1"/>
          </p:nvPr>
        </p:nvSpPr>
        <p:spPr/>
        <p:txBody>
          <a:bodyPr>
            <a:noAutofit/>
          </a:bodyPr>
          <a:lstStyle/>
          <a:p>
            <a:pPr marL="0" marR="0" indent="0">
              <a:lnSpc>
                <a:spcPct val="115000"/>
              </a:lnSpc>
              <a:spcBef>
                <a:spcPts val="0"/>
              </a:spcBef>
              <a:spcAft>
                <a:spcPts val="1000"/>
              </a:spcAft>
              <a:buNone/>
            </a:pPr>
            <a:r>
              <a:rPr lang="en-US" sz="2000" b="1" dirty="0">
                <a:ea typeface="Times New Roman"/>
                <a:cs typeface="Times New Roman"/>
              </a:rPr>
              <a:t>9</a:t>
            </a:r>
            <a:r>
              <a:rPr lang="en-US" sz="2000" b="1" dirty="0" smtClean="0">
                <a:effectLst/>
                <a:ea typeface="Times New Roman"/>
                <a:cs typeface="Times New Roman"/>
              </a:rPr>
              <a:t>.1. Resource Constraints</a:t>
            </a:r>
            <a:endParaRPr lang="en-US" sz="2000" dirty="0">
              <a:ea typeface="Calibri"/>
              <a:cs typeface="Times New Roman"/>
            </a:endParaRPr>
          </a:p>
          <a:p>
            <a:pPr marL="0" marR="0">
              <a:lnSpc>
                <a:spcPct val="115000"/>
              </a:lnSpc>
              <a:spcBef>
                <a:spcPts val="0"/>
              </a:spcBef>
              <a:spcAft>
                <a:spcPts val="1000"/>
              </a:spcAft>
            </a:pPr>
            <a:r>
              <a:rPr lang="en-US" sz="2000" dirty="0" smtClean="0">
                <a:effectLst/>
                <a:ea typeface="Times New Roman"/>
                <a:cs typeface="Times New Roman"/>
              </a:rPr>
              <a:t>Participants consistently cited </a:t>
            </a:r>
            <a:r>
              <a:rPr lang="en-US" sz="2000" b="1" dirty="0" smtClean="0">
                <a:effectLst/>
                <a:ea typeface="Times New Roman"/>
                <a:cs typeface="Times New Roman"/>
              </a:rPr>
              <a:t>lack of human and financial resources</a:t>
            </a:r>
            <a:r>
              <a:rPr lang="en-US" sz="2000" dirty="0" smtClean="0">
                <a:effectLst/>
                <a:ea typeface="Times New Roman"/>
                <a:cs typeface="Times New Roman"/>
              </a:rPr>
              <a:t>, </a:t>
            </a:r>
            <a:r>
              <a:rPr lang="en-US" sz="2000" b="1" dirty="0" smtClean="0">
                <a:effectLst/>
                <a:ea typeface="Times New Roman"/>
                <a:cs typeface="Times New Roman"/>
              </a:rPr>
              <a:t>poor infrastructure, and inadequate tools </a:t>
            </a:r>
            <a:r>
              <a:rPr lang="en-US" sz="2000" dirty="0" smtClean="0">
                <a:effectLst/>
                <a:ea typeface="Times New Roman"/>
                <a:cs typeface="Times New Roman"/>
              </a:rPr>
              <a:t>(e.g., transport, office space, technology) as barriers to effective service delivery.</a:t>
            </a:r>
            <a:endParaRPr lang="en-US" sz="2000" dirty="0">
              <a:ea typeface="Calibri"/>
              <a:cs typeface="Times New Roman"/>
            </a:endParaRPr>
          </a:p>
          <a:p>
            <a:pPr marL="0" marR="0" indent="0">
              <a:lnSpc>
                <a:spcPct val="115000"/>
              </a:lnSpc>
              <a:spcBef>
                <a:spcPts val="0"/>
              </a:spcBef>
              <a:spcAft>
                <a:spcPts val="1000"/>
              </a:spcAft>
              <a:buNone/>
            </a:pPr>
            <a:r>
              <a:rPr lang="en-US" sz="2000" b="1" dirty="0">
                <a:ea typeface="Times New Roman"/>
                <a:cs typeface="Times New Roman"/>
              </a:rPr>
              <a:t>9</a:t>
            </a:r>
            <a:r>
              <a:rPr lang="en-US" sz="2000" b="1" dirty="0" smtClean="0">
                <a:effectLst/>
                <a:ea typeface="Times New Roman"/>
                <a:cs typeface="Times New Roman"/>
              </a:rPr>
              <a:t>.2. Caseload and Workload Pressures</a:t>
            </a:r>
            <a:endParaRPr lang="en-US" sz="2000" dirty="0">
              <a:ea typeface="Calibri"/>
              <a:cs typeface="Times New Roman"/>
            </a:endParaRPr>
          </a:p>
          <a:p>
            <a:pPr marL="0" marR="0">
              <a:lnSpc>
                <a:spcPct val="115000"/>
              </a:lnSpc>
              <a:spcBef>
                <a:spcPts val="0"/>
              </a:spcBef>
              <a:spcAft>
                <a:spcPts val="1000"/>
              </a:spcAft>
            </a:pPr>
            <a:r>
              <a:rPr lang="en-US" sz="2000" dirty="0" smtClean="0">
                <a:effectLst/>
                <a:ea typeface="Times New Roman"/>
                <a:cs typeface="Times New Roman"/>
              </a:rPr>
              <a:t>Social </a:t>
            </a:r>
            <a:r>
              <a:rPr lang="en-US" sz="2000" dirty="0" smtClean="0">
                <a:effectLst/>
                <a:ea typeface="Times New Roman"/>
                <a:cs typeface="Times New Roman"/>
              </a:rPr>
              <a:t> Workers </a:t>
            </a:r>
            <a:r>
              <a:rPr lang="en-US" sz="2000" dirty="0" smtClean="0">
                <a:effectLst/>
                <a:ea typeface="Times New Roman"/>
                <a:cs typeface="Times New Roman"/>
              </a:rPr>
              <a:t>often manage unmanageable caseloads, leading to </a:t>
            </a:r>
            <a:r>
              <a:rPr lang="en-US" sz="2000" b="1" dirty="0" smtClean="0">
                <a:effectLst/>
                <a:ea typeface="Times New Roman"/>
                <a:cs typeface="Times New Roman"/>
              </a:rPr>
              <a:t>reduced quality of care</a:t>
            </a:r>
            <a:r>
              <a:rPr lang="en-US" sz="2000" dirty="0" smtClean="0">
                <a:effectLst/>
                <a:ea typeface="Times New Roman"/>
                <a:cs typeface="Times New Roman"/>
              </a:rPr>
              <a:t>, </a:t>
            </a:r>
            <a:r>
              <a:rPr lang="en-US" sz="2000" b="1" dirty="0" smtClean="0">
                <a:effectLst/>
                <a:ea typeface="Times New Roman"/>
                <a:cs typeface="Times New Roman"/>
              </a:rPr>
              <a:t>delayed interventions</a:t>
            </a:r>
            <a:r>
              <a:rPr lang="en-US" sz="2000" dirty="0" smtClean="0">
                <a:effectLst/>
                <a:ea typeface="Times New Roman"/>
                <a:cs typeface="Times New Roman"/>
              </a:rPr>
              <a:t>, and </a:t>
            </a:r>
            <a:r>
              <a:rPr lang="en-US" sz="2000" b="1" dirty="0" smtClean="0">
                <a:effectLst/>
                <a:ea typeface="Times New Roman"/>
                <a:cs typeface="Times New Roman"/>
              </a:rPr>
              <a:t>increased burnout</a:t>
            </a:r>
            <a:r>
              <a:rPr lang="en-US" sz="2000" dirty="0" smtClean="0">
                <a:effectLst/>
                <a:ea typeface="Times New Roman"/>
                <a:cs typeface="Times New Roman"/>
              </a:rPr>
              <a:t>. This compromises the survivor-centered approach central to Pillar 4.</a:t>
            </a:r>
            <a:endParaRPr lang="en-US" sz="2000" dirty="0">
              <a:ea typeface="Calibri"/>
              <a:cs typeface="Times New Roman"/>
            </a:endParaRPr>
          </a:p>
        </p:txBody>
      </p:sp>
    </p:spTree>
    <p:extLst>
      <p:ext uri="{BB962C8B-B14F-4D97-AF65-F5344CB8AC3E}">
        <p14:creationId xmlns:p14="http://schemas.microsoft.com/office/powerpoint/2010/main" val="354231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(continues)</a:t>
            </a:r>
            <a:endParaRPr lang="en-US" dirty="0"/>
          </a:p>
        </p:txBody>
      </p:sp>
      <p:sp>
        <p:nvSpPr>
          <p:cNvPr id="3" name="Content Placeholder 2"/>
          <p:cNvSpPr>
            <a:spLocks noGrp="1"/>
          </p:cNvSpPr>
          <p:nvPr>
            <p:ph idx="1"/>
          </p:nvPr>
        </p:nvSpPr>
        <p:spPr/>
        <p:txBody>
          <a:bodyPr>
            <a:normAutofit/>
          </a:bodyPr>
          <a:lstStyle/>
          <a:p>
            <a:pPr marL="82296" indent="0">
              <a:buNone/>
            </a:pPr>
            <a:r>
              <a:rPr lang="en-US" sz="2000" b="1" dirty="0"/>
              <a:t>9</a:t>
            </a:r>
            <a:r>
              <a:rPr lang="en-US" sz="2000" b="1" dirty="0" smtClean="0"/>
              <a:t>.3</a:t>
            </a:r>
            <a:r>
              <a:rPr lang="en-US" sz="2000" b="1" dirty="0"/>
              <a:t>. Emotional Burnout and Secondary Trauma</a:t>
            </a:r>
          </a:p>
          <a:p>
            <a:pPr>
              <a:buFont typeface="Arial" pitchFamily="34" charset="0"/>
              <a:buChar char="•"/>
            </a:pPr>
            <a:r>
              <a:rPr lang="en-US" sz="2000" dirty="0"/>
              <a:t>Exposure to harrowing survivor narratives and insufficient psychosocial support for practitioners led to compassion fatigue, depression, and professional disengagement.</a:t>
            </a:r>
          </a:p>
          <a:p>
            <a:pPr marL="82296" indent="0">
              <a:buNone/>
            </a:pPr>
            <a:r>
              <a:rPr lang="en-US" sz="2000" b="1" dirty="0"/>
              <a:t>9</a:t>
            </a:r>
            <a:r>
              <a:rPr lang="en-US" sz="2000" b="1" dirty="0" smtClean="0"/>
              <a:t>.4</a:t>
            </a:r>
            <a:r>
              <a:rPr lang="en-US" sz="2000" b="1" dirty="0"/>
              <a:t>. Lack of Trauma-Informed Training</a:t>
            </a:r>
          </a:p>
          <a:p>
            <a:r>
              <a:rPr lang="en-US" sz="2000" dirty="0"/>
              <a:t>Participants noted gaps in pre-service and in-service training on trauma-informed care, survivor-centered practices, and culturally sensitive interventions.</a:t>
            </a:r>
          </a:p>
          <a:p>
            <a:endParaRPr lang="en-US" sz="2000" dirty="0"/>
          </a:p>
          <a:p>
            <a:endParaRPr lang="en-US" sz="2000" dirty="0"/>
          </a:p>
        </p:txBody>
      </p:sp>
    </p:spTree>
    <p:extLst>
      <p:ext uri="{BB962C8B-B14F-4D97-AF65-F5344CB8AC3E}">
        <p14:creationId xmlns:p14="http://schemas.microsoft.com/office/powerpoint/2010/main" val="584717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Findings ( continues)</a:t>
            </a:r>
            <a:endParaRPr lang="en-US" sz="3200" dirty="0"/>
          </a:p>
        </p:txBody>
      </p:sp>
      <p:sp>
        <p:nvSpPr>
          <p:cNvPr id="3" name="Content Placeholder 2"/>
          <p:cNvSpPr>
            <a:spLocks noGrp="1"/>
          </p:cNvSpPr>
          <p:nvPr>
            <p:ph idx="1"/>
          </p:nvPr>
        </p:nvSpPr>
        <p:spPr/>
        <p:txBody>
          <a:bodyPr>
            <a:normAutofit/>
          </a:bodyPr>
          <a:lstStyle/>
          <a:p>
            <a:pPr marL="82296" indent="0">
              <a:buNone/>
            </a:pPr>
            <a:r>
              <a:rPr lang="en-US" sz="2000" b="1" dirty="0"/>
              <a:t>9</a:t>
            </a:r>
            <a:r>
              <a:rPr lang="en-US" sz="2000" b="1" dirty="0" smtClean="0"/>
              <a:t>.5</a:t>
            </a:r>
            <a:r>
              <a:rPr lang="en-US" sz="2000" b="1" dirty="0"/>
              <a:t>. Fragmented </a:t>
            </a:r>
            <a:r>
              <a:rPr lang="en-US" sz="2000" b="1" dirty="0" err="1"/>
              <a:t>Intersectoral</a:t>
            </a:r>
            <a:r>
              <a:rPr lang="en-US" sz="2000" b="1" dirty="0"/>
              <a:t> Collaboration</a:t>
            </a:r>
          </a:p>
          <a:p>
            <a:r>
              <a:rPr lang="en-US" sz="2000" dirty="0"/>
              <a:t>Social Workers reported poor communication with police, clinics, shelters, and legal services. Referral systems were often inefficient or non-existent, leading to revictimization of survivors.</a:t>
            </a:r>
          </a:p>
          <a:p>
            <a:pPr marL="82296" indent="0">
              <a:buNone/>
            </a:pPr>
            <a:r>
              <a:rPr lang="en-US" sz="2000" b="1" dirty="0"/>
              <a:t>9</a:t>
            </a:r>
            <a:r>
              <a:rPr lang="en-US" sz="2000" b="1" dirty="0" smtClean="0"/>
              <a:t>.6</a:t>
            </a:r>
            <a:r>
              <a:rPr lang="en-US" sz="2000" b="1" dirty="0"/>
              <a:t>. Policy and Organizational Gaps</a:t>
            </a:r>
          </a:p>
          <a:p>
            <a:r>
              <a:rPr lang="en-US" sz="2000" dirty="0"/>
              <a:t>Policies like the Victim Empowerment </a:t>
            </a:r>
            <a:r>
              <a:rPr lang="en-US" sz="2000" dirty="0" err="1"/>
              <a:t>Programme</a:t>
            </a:r>
            <a:r>
              <a:rPr lang="en-US" sz="2000" dirty="0"/>
              <a:t> (VEP) and the Domestic Violence Act (DVA) were found to be inconsistently implemented. Social Workers lacked clarity on operational procedures, and monitoring mechanisms were weak or absent.</a:t>
            </a:r>
          </a:p>
          <a:p>
            <a:pPr marL="82296" indent="0">
              <a:buNone/>
            </a:pPr>
            <a:endParaRPr lang="en-US" sz="2000" dirty="0"/>
          </a:p>
        </p:txBody>
      </p:sp>
    </p:spTree>
    <p:extLst>
      <p:ext uri="{BB962C8B-B14F-4D97-AF65-F5344CB8AC3E}">
        <p14:creationId xmlns:p14="http://schemas.microsoft.com/office/powerpoint/2010/main" val="3840234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nSpc>
                <a:spcPct val="115000"/>
              </a:lnSpc>
              <a:spcBef>
                <a:spcPts val="0"/>
              </a:spcBef>
              <a:spcAft>
                <a:spcPts val="1000"/>
              </a:spcAft>
            </a:pPr>
            <a:r>
              <a:rPr lang="en-US" sz="3200" b="1" dirty="0" smtClean="0">
                <a:effectLst/>
                <a:ea typeface="Times New Roman"/>
                <a:cs typeface="Times New Roman"/>
              </a:rPr>
              <a:t>10. Recommendations</a:t>
            </a:r>
            <a:endParaRPr lang="en-US" sz="3200" dirty="0"/>
          </a:p>
        </p:txBody>
      </p:sp>
      <p:sp>
        <p:nvSpPr>
          <p:cNvPr id="3" name="Content Placeholder 2"/>
          <p:cNvSpPr>
            <a:spLocks noGrp="1"/>
          </p:cNvSpPr>
          <p:nvPr>
            <p:ph idx="1"/>
          </p:nvPr>
        </p:nvSpPr>
        <p:spPr/>
        <p:txBody>
          <a:bodyPr>
            <a:noAutofit/>
          </a:bodyPr>
          <a:lstStyle/>
          <a:p>
            <a:pPr marL="0" marR="0" indent="0">
              <a:lnSpc>
                <a:spcPct val="115000"/>
              </a:lnSpc>
              <a:spcBef>
                <a:spcPts val="0"/>
              </a:spcBef>
              <a:spcAft>
                <a:spcPts val="1000"/>
              </a:spcAft>
              <a:buNone/>
            </a:pPr>
            <a:r>
              <a:rPr lang="en-US" sz="2000" b="1" dirty="0" smtClean="0">
                <a:ea typeface="Times New Roman"/>
                <a:cs typeface="Times New Roman"/>
              </a:rPr>
              <a:t>10</a:t>
            </a:r>
            <a:r>
              <a:rPr lang="en-US" sz="2000" b="1" dirty="0" smtClean="0">
                <a:effectLst/>
                <a:ea typeface="Times New Roman"/>
                <a:cs typeface="Times New Roman"/>
              </a:rPr>
              <a:t>.1. Capacity Building</a:t>
            </a:r>
            <a:endParaRPr lang="en-US" sz="2000" dirty="0">
              <a:ea typeface="Calibri"/>
              <a:cs typeface="Times New Roman"/>
            </a:endParaRPr>
          </a:p>
          <a:p>
            <a:pPr lvl="0">
              <a:lnSpc>
                <a:spcPct val="115000"/>
              </a:lnSpc>
              <a:spcBef>
                <a:spcPts val="0"/>
              </a:spcBef>
              <a:spcAft>
                <a:spcPts val="1000"/>
              </a:spcAft>
              <a:buSzPts val="1000"/>
              <a:buFont typeface="Symbol"/>
              <a:buChar char=""/>
              <a:tabLst>
                <a:tab pos="457200" algn="l"/>
              </a:tabLst>
            </a:pPr>
            <a:r>
              <a:rPr lang="en-US" sz="2000" dirty="0" smtClean="0">
                <a:effectLst/>
                <a:ea typeface="Times New Roman"/>
                <a:cs typeface="Times New Roman"/>
              </a:rPr>
              <a:t>Regular training on trauma-informed care and gender sensitivity.</a:t>
            </a:r>
            <a:endParaRPr lang="en-US" sz="2000" dirty="0">
              <a:ea typeface="Calibri"/>
              <a:cs typeface="Times New Roman"/>
            </a:endParaRPr>
          </a:p>
          <a:p>
            <a:pPr lvl="0">
              <a:lnSpc>
                <a:spcPct val="115000"/>
              </a:lnSpc>
              <a:spcBef>
                <a:spcPts val="0"/>
              </a:spcBef>
              <a:spcAft>
                <a:spcPts val="1000"/>
              </a:spcAft>
              <a:buSzPts val="1000"/>
              <a:buFont typeface="Symbol"/>
              <a:buChar char=""/>
              <a:tabLst>
                <a:tab pos="457200" algn="l"/>
              </a:tabLst>
            </a:pPr>
            <a:r>
              <a:rPr lang="en-US" sz="2000" dirty="0" smtClean="0">
                <a:effectLst/>
                <a:ea typeface="Times New Roman"/>
                <a:cs typeface="Times New Roman"/>
              </a:rPr>
              <a:t>Supervision and debriefing mechanisms for frontline staff.</a:t>
            </a:r>
            <a:endParaRPr lang="en-US" sz="2000" dirty="0">
              <a:ea typeface="Calibri"/>
              <a:cs typeface="Times New Roman"/>
            </a:endParaRPr>
          </a:p>
          <a:p>
            <a:pPr lvl="0">
              <a:lnSpc>
                <a:spcPct val="115000"/>
              </a:lnSpc>
              <a:spcBef>
                <a:spcPts val="0"/>
              </a:spcBef>
              <a:spcAft>
                <a:spcPts val="1000"/>
              </a:spcAft>
              <a:buSzPts val="1000"/>
              <a:buFont typeface="Symbol"/>
              <a:buChar char=""/>
              <a:tabLst>
                <a:tab pos="457200" algn="l"/>
              </a:tabLst>
            </a:pPr>
            <a:r>
              <a:rPr lang="en-US" sz="2000" dirty="0" smtClean="0">
                <a:effectLst/>
                <a:ea typeface="Times New Roman"/>
                <a:cs typeface="Times New Roman"/>
              </a:rPr>
              <a:t>Increase hiring of GBV-dedicated Social Workers.</a:t>
            </a:r>
            <a:endParaRPr lang="en-US" sz="2000" dirty="0">
              <a:ea typeface="Calibri"/>
              <a:cs typeface="Times New Roman"/>
            </a:endParaRPr>
          </a:p>
          <a:p>
            <a:pPr marL="0" marR="0" indent="0">
              <a:lnSpc>
                <a:spcPct val="115000"/>
              </a:lnSpc>
              <a:spcBef>
                <a:spcPts val="0"/>
              </a:spcBef>
              <a:spcAft>
                <a:spcPts val="1000"/>
              </a:spcAft>
              <a:buNone/>
            </a:pPr>
            <a:r>
              <a:rPr lang="en-US" sz="2000" b="1" dirty="0" smtClean="0">
                <a:ea typeface="Times New Roman"/>
                <a:cs typeface="Times New Roman"/>
              </a:rPr>
              <a:t>10</a:t>
            </a:r>
            <a:r>
              <a:rPr lang="en-US" sz="2000" b="1" dirty="0" smtClean="0">
                <a:effectLst/>
                <a:ea typeface="Times New Roman"/>
                <a:cs typeface="Times New Roman"/>
              </a:rPr>
              <a:t>.2. Strengthen </a:t>
            </a:r>
            <a:r>
              <a:rPr lang="en-US" sz="2000" b="1" dirty="0" err="1" smtClean="0">
                <a:effectLst/>
                <a:ea typeface="Times New Roman"/>
                <a:cs typeface="Times New Roman"/>
              </a:rPr>
              <a:t>Intersectoral</a:t>
            </a:r>
            <a:r>
              <a:rPr lang="en-US" sz="2000" b="1" dirty="0" smtClean="0">
                <a:effectLst/>
                <a:ea typeface="Times New Roman"/>
                <a:cs typeface="Times New Roman"/>
              </a:rPr>
              <a:t> Coordination</a:t>
            </a:r>
            <a:endParaRPr lang="en-US" sz="2000" dirty="0">
              <a:ea typeface="Calibri"/>
              <a:cs typeface="Times New Roman"/>
            </a:endParaRPr>
          </a:p>
          <a:p>
            <a:pPr lvl="0">
              <a:lnSpc>
                <a:spcPct val="115000"/>
              </a:lnSpc>
              <a:spcBef>
                <a:spcPts val="0"/>
              </a:spcBef>
              <a:spcAft>
                <a:spcPts val="1000"/>
              </a:spcAft>
              <a:buSzPts val="1000"/>
              <a:buFont typeface="Symbol"/>
              <a:buChar char=""/>
              <a:tabLst>
                <a:tab pos="457200" algn="l"/>
              </a:tabLst>
            </a:pPr>
            <a:r>
              <a:rPr lang="en-US" sz="2000" dirty="0" smtClean="0">
                <a:effectLst/>
                <a:ea typeface="Times New Roman"/>
                <a:cs typeface="Times New Roman"/>
              </a:rPr>
              <a:t>Develop clear protocols for inter-agency referrals.</a:t>
            </a:r>
            <a:endParaRPr lang="en-US" sz="2000" dirty="0">
              <a:ea typeface="Calibri"/>
              <a:cs typeface="Times New Roman"/>
            </a:endParaRPr>
          </a:p>
          <a:p>
            <a:pPr lvl="0">
              <a:lnSpc>
                <a:spcPct val="115000"/>
              </a:lnSpc>
              <a:spcBef>
                <a:spcPts val="0"/>
              </a:spcBef>
              <a:spcAft>
                <a:spcPts val="1000"/>
              </a:spcAft>
              <a:buSzPts val="1000"/>
              <a:buFont typeface="Symbol"/>
              <a:buChar char=""/>
              <a:tabLst>
                <a:tab pos="457200" algn="l"/>
              </a:tabLst>
            </a:pPr>
            <a:r>
              <a:rPr lang="en-US" sz="2000" dirty="0" smtClean="0">
                <a:effectLst/>
                <a:ea typeface="Times New Roman"/>
                <a:cs typeface="Times New Roman"/>
              </a:rPr>
              <a:t>Establish multidisciplinary teams in GBV hotspots.</a:t>
            </a:r>
            <a:endParaRPr lang="en-US" sz="2000" dirty="0">
              <a:ea typeface="Calibri"/>
              <a:cs typeface="Times New Roman"/>
            </a:endParaRPr>
          </a:p>
          <a:p>
            <a:pPr lvl="0">
              <a:lnSpc>
                <a:spcPct val="115000"/>
              </a:lnSpc>
              <a:spcBef>
                <a:spcPts val="0"/>
              </a:spcBef>
              <a:spcAft>
                <a:spcPts val="1000"/>
              </a:spcAft>
              <a:buSzPts val="1000"/>
              <a:buFont typeface="Symbol"/>
              <a:buChar char=""/>
              <a:tabLst>
                <a:tab pos="457200" algn="l"/>
              </a:tabLst>
            </a:pPr>
            <a:r>
              <a:rPr lang="en-US" sz="2000" dirty="0" smtClean="0">
                <a:effectLst/>
                <a:ea typeface="Times New Roman"/>
                <a:cs typeface="Times New Roman"/>
              </a:rPr>
              <a:t>Integrate GBV services into broader health and justice systems.</a:t>
            </a:r>
            <a:endParaRPr lang="en-US" sz="2000" dirty="0">
              <a:ea typeface="Calibri"/>
              <a:cs typeface="Times New Roman"/>
            </a:endParaRPr>
          </a:p>
          <a:p>
            <a:pPr marL="82296" indent="0">
              <a:buNone/>
            </a:pPr>
            <a:endParaRPr lang="en-US" sz="2000" dirty="0"/>
          </a:p>
        </p:txBody>
      </p:sp>
    </p:spTree>
    <p:extLst>
      <p:ext uri="{BB962C8B-B14F-4D97-AF65-F5344CB8AC3E}">
        <p14:creationId xmlns:p14="http://schemas.microsoft.com/office/powerpoint/2010/main" val="2124229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Recommendations (continues)</a:t>
            </a:r>
            <a:endParaRPr lang="en-US" sz="3200" dirty="0"/>
          </a:p>
        </p:txBody>
      </p:sp>
      <p:sp>
        <p:nvSpPr>
          <p:cNvPr id="3" name="Content Placeholder 2"/>
          <p:cNvSpPr>
            <a:spLocks noGrp="1"/>
          </p:cNvSpPr>
          <p:nvPr>
            <p:ph idx="1"/>
          </p:nvPr>
        </p:nvSpPr>
        <p:spPr/>
        <p:txBody>
          <a:bodyPr>
            <a:normAutofit/>
          </a:bodyPr>
          <a:lstStyle/>
          <a:p>
            <a:pPr marL="82296" indent="0">
              <a:buNone/>
            </a:pPr>
            <a:r>
              <a:rPr lang="en-US" sz="2000" dirty="0" smtClean="0"/>
              <a:t>10.3</a:t>
            </a:r>
            <a:r>
              <a:rPr lang="en-US" sz="2000" dirty="0"/>
              <a:t>. Policy Reform and Monitoring</a:t>
            </a:r>
          </a:p>
          <a:p>
            <a:r>
              <a:rPr lang="en-US" sz="2000" dirty="0"/>
              <a:t>Revise and fund the Victim Empowerment </a:t>
            </a:r>
            <a:r>
              <a:rPr lang="en-US" sz="2000" dirty="0" err="1"/>
              <a:t>Programme</a:t>
            </a:r>
            <a:r>
              <a:rPr lang="en-US" sz="2000" dirty="0"/>
              <a:t> (VEP).</a:t>
            </a:r>
          </a:p>
          <a:p>
            <a:r>
              <a:rPr lang="en-US" sz="2000" dirty="0"/>
              <a:t>Strengthen implementation of the Domestic Violence Act (DVA) through clear guidelines and monitoring tools.</a:t>
            </a:r>
          </a:p>
          <a:p>
            <a:r>
              <a:rPr lang="en-US" sz="2000" dirty="0"/>
              <a:t>Introduce accountability mechanisms for service delivery across sectors.</a:t>
            </a:r>
          </a:p>
          <a:p>
            <a:pPr marL="82296" indent="0">
              <a:buNone/>
            </a:pPr>
            <a:r>
              <a:rPr lang="en-US" sz="2000" dirty="0" smtClean="0"/>
              <a:t>10.4</a:t>
            </a:r>
            <a:r>
              <a:rPr lang="en-US" sz="2000" dirty="0"/>
              <a:t>. Infrastructure and Resources</a:t>
            </a:r>
          </a:p>
          <a:p>
            <a:r>
              <a:rPr lang="en-US" sz="2000" dirty="0"/>
              <a:t>Provide Social Workers with adequate facilities, transport, and technology.</a:t>
            </a:r>
          </a:p>
          <a:p>
            <a:r>
              <a:rPr lang="en-US" sz="2000" dirty="0"/>
              <a:t>Allocate ring-fenced funding for GBV response under Pillar 4.</a:t>
            </a:r>
          </a:p>
          <a:p>
            <a:endParaRPr lang="en-US" dirty="0"/>
          </a:p>
        </p:txBody>
      </p:sp>
    </p:spTree>
    <p:extLst>
      <p:ext uri="{BB962C8B-B14F-4D97-AF65-F5344CB8AC3E}">
        <p14:creationId xmlns:p14="http://schemas.microsoft.com/office/powerpoint/2010/main" val="750116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nSpc>
                <a:spcPct val="115000"/>
              </a:lnSpc>
              <a:spcBef>
                <a:spcPts val="0"/>
              </a:spcBef>
              <a:spcAft>
                <a:spcPts val="1000"/>
              </a:spcAft>
            </a:pPr>
            <a:r>
              <a:rPr lang="en-US" sz="3200" b="1" dirty="0" smtClean="0">
                <a:effectLst/>
                <a:ea typeface="Times New Roman"/>
                <a:cs typeface="Times New Roman"/>
              </a:rPr>
              <a:t>11. Conclusion</a:t>
            </a:r>
            <a:endParaRPr lang="en-US" sz="3200" dirty="0"/>
          </a:p>
        </p:txBody>
      </p:sp>
      <p:sp>
        <p:nvSpPr>
          <p:cNvPr id="3" name="Content Placeholder 2"/>
          <p:cNvSpPr>
            <a:spLocks noGrp="1"/>
          </p:cNvSpPr>
          <p:nvPr>
            <p:ph idx="1"/>
          </p:nvPr>
        </p:nvSpPr>
        <p:spPr/>
        <p:txBody>
          <a:bodyPr>
            <a:normAutofit/>
          </a:bodyPr>
          <a:lstStyle/>
          <a:p>
            <a:pPr marL="0" marR="0" indent="0">
              <a:lnSpc>
                <a:spcPct val="115000"/>
              </a:lnSpc>
              <a:spcBef>
                <a:spcPts val="0"/>
              </a:spcBef>
              <a:spcAft>
                <a:spcPts val="1000"/>
              </a:spcAft>
              <a:buNone/>
            </a:pPr>
            <a:r>
              <a:rPr lang="en-US" sz="2000" dirty="0" smtClean="0">
                <a:effectLst/>
                <a:ea typeface="Times New Roman"/>
                <a:cs typeface="Times New Roman"/>
              </a:rPr>
              <a:t>This study highlighted the urgent need to address the multi-layered challenges faced by Social Workers in implementing Pillar 4 of the NSP-GBVF. While they are crucial in the delivery of survivor-centered services, systemic constraints, emotional toll, and weak inter-agency support limit their effectiveness. Investing in the capacity, well-being, and working conditions of Social Workers is not only a matter of operational necessity but of justice and accountability to GBV survivors. Without structural reform and sustained support, the goals of the NSP-GBVF will remain aspirational rather than transformational.</a:t>
            </a:r>
            <a:endParaRPr lang="en-US" sz="2000" dirty="0">
              <a:ea typeface="Calibri"/>
              <a:cs typeface="Times New Roman"/>
            </a:endParaRPr>
          </a:p>
          <a:p>
            <a:endParaRPr lang="en-US" dirty="0"/>
          </a:p>
        </p:txBody>
      </p:sp>
    </p:spTree>
    <p:extLst>
      <p:ext uri="{BB962C8B-B14F-4D97-AF65-F5344CB8AC3E}">
        <p14:creationId xmlns:p14="http://schemas.microsoft.com/office/powerpoint/2010/main" val="37469383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12. References </a:t>
            </a:r>
            <a:endParaRPr lang="en-US" sz="3200" dirty="0"/>
          </a:p>
        </p:txBody>
      </p:sp>
      <p:sp>
        <p:nvSpPr>
          <p:cNvPr id="3" name="Content Placeholder 2"/>
          <p:cNvSpPr>
            <a:spLocks noGrp="1"/>
          </p:cNvSpPr>
          <p:nvPr>
            <p:ph idx="1"/>
          </p:nvPr>
        </p:nvSpPr>
        <p:spPr/>
        <p:txBody>
          <a:bodyPr>
            <a:normAutofit/>
          </a:bodyPr>
          <a:lstStyle/>
          <a:p>
            <a:pPr marL="82296" indent="0">
              <a:buNone/>
            </a:pPr>
            <a:r>
              <a:rPr lang="en-US" sz="2000" dirty="0" err="1" smtClean="0"/>
              <a:t>Bronfenbrenner</a:t>
            </a:r>
            <a:r>
              <a:rPr lang="en-US" sz="2000" dirty="0"/>
              <a:t>, U. (1979). The Ecology of Human Development. Harvard University Press.</a:t>
            </a:r>
          </a:p>
          <a:p>
            <a:endParaRPr lang="en-US" sz="2000" dirty="0"/>
          </a:p>
          <a:p>
            <a:pPr marL="82296" indent="0">
              <a:buNone/>
            </a:pPr>
            <a:r>
              <a:rPr lang="en-US" sz="2000" dirty="0"/>
              <a:t>Department of Social Development (DSD). (2020). National Strategic Plan on Gender-Based Violence and Femicide (2020–2030). Pretoria: Government of South Africa.</a:t>
            </a:r>
          </a:p>
          <a:p>
            <a:endParaRPr lang="en-US" sz="2000" dirty="0"/>
          </a:p>
          <a:p>
            <a:pPr marL="82296" indent="0">
              <a:buNone/>
            </a:pPr>
            <a:r>
              <a:rPr lang="en-US" sz="2000" dirty="0" err="1"/>
              <a:t>Machisa</a:t>
            </a:r>
            <a:r>
              <a:rPr lang="en-US" sz="2000" dirty="0"/>
              <a:t>, M., &amp; Van der </a:t>
            </a:r>
            <a:r>
              <a:rPr lang="en-US" sz="2000" dirty="0" err="1"/>
              <a:t>Heever</a:t>
            </a:r>
            <a:r>
              <a:rPr lang="en-US" sz="2000" dirty="0"/>
              <a:t>, H. (2021). The State of Gender-Based Violence in South Africa. Johannesburg: </a:t>
            </a:r>
            <a:r>
              <a:rPr lang="en-US" sz="2000" dirty="0" err="1"/>
              <a:t>Sonke</a:t>
            </a:r>
            <a:r>
              <a:rPr lang="en-US" sz="2000" dirty="0"/>
              <a:t> Gender Justice.</a:t>
            </a:r>
          </a:p>
          <a:p>
            <a:endParaRPr lang="en-US" sz="2000" dirty="0"/>
          </a:p>
          <a:p>
            <a:pPr marL="82296" indent="0">
              <a:buNone/>
            </a:pPr>
            <a:r>
              <a:rPr lang="en-US" sz="2000" dirty="0" err="1"/>
              <a:t>Sonke</a:t>
            </a:r>
            <a:r>
              <a:rPr lang="en-US" sz="2000" dirty="0"/>
              <a:t> Gender Justice. (2021). Gender-Based Violence in South Africa: Policy and Practice Gaps. Johannesburg: </a:t>
            </a:r>
            <a:r>
              <a:rPr lang="en-US" sz="2000" dirty="0" err="1"/>
              <a:t>Sonke</a:t>
            </a:r>
            <a:r>
              <a:rPr lang="en-US" sz="2000" dirty="0"/>
              <a:t>.</a:t>
            </a:r>
          </a:p>
          <a:p>
            <a:endParaRPr lang="en-US" sz="2000" dirty="0"/>
          </a:p>
          <a:p>
            <a:endParaRPr lang="en-US" dirty="0"/>
          </a:p>
        </p:txBody>
      </p:sp>
    </p:spTree>
    <p:extLst>
      <p:ext uri="{BB962C8B-B14F-4D97-AF65-F5344CB8AC3E}">
        <p14:creationId xmlns:p14="http://schemas.microsoft.com/office/powerpoint/2010/main" val="2640018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The end</a:t>
            </a:r>
            <a:endParaRPr lang="en-US" sz="3200" dirty="0"/>
          </a:p>
        </p:txBody>
      </p:sp>
      <p:sp>
        <p:nvSpPr>
          <p:cNvPr id="3" name="Content Placeholder 2"/>
          <p:cNvSpPr>
            <a:spLocks noGrp="1"/>
          </p:cNvSpPr>
          <p:nvPr>
            <p:ph idx="1"/>
          </p:nvPr>
        </p:nvSpPr>
        <p:spPr>
          <a:xfrm>
            <a:off x="1435608" y="2057400"/>
            <a:ext cx="7498080" cy="4800600"/>
          </a:xfrm>
          <a:solidFill>
            <a:srgbClr val="92D050"/>
          </a:solidFill>
        </p:spPr>
        <p:txBody>
          <a:bodyPr>
            <a:prstTxWarp prst="textArchUpPour">
              <a:avLst/>
            </a:prstTxWarp>
            <a:normAutofit/>
          </a:bodyPr>
          <a:lstStyle/>
          <a:p>
            <a:pPr marL="82296" indent="0">
              <a:buNone/>
            </a:pPr>
            <a:r>
              <a:rPr lang="en-US" sz="2000" dirty="0" smtClean="0"/>
              <a:t>THANK YOU.</a:t>
            </a:r>
            <a:endParaRPr lang="en-US" sz="2000" dirty="0"/>
          </a:p>
        </p:txBody>
      </p:sp>
    </p:spTree>
    <p:extLst>
      <p:ext uri="{BB962C8B-B14F-4D97-AF65-F5344CB8AC3E}">
        <p14:creationId xmlns:p14="http://schemas.microsoft.com/office/powerpoint/2010/main" val="1290871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indent="-342900">
              <a:lnSpc>
                <a:spcPct val="115000"/>
              </a:lnSpc>
              <a:spcBef>
                <a:spcPts val="0"/>
              </a:spcBef>
              <a:spcAft>
                <a:spcPts val="1000"/>
              </a:spcAft>
            </a:pPr>
            <a:r>
              <a:rPr lang="en-US" sz="3400" b="1" dirty="0">
                <a:solidFill>
                  <a:prstClr val="black"/>
                </a:solidFill>
                <a:ea typeface="Times New Roman"/>
                <a:cs typeface="Times New Roman"/>
              </a:rPr>
              <a:t>1. </a:t>
            </a:r>
            <a:r>
              <a:rPr lang="en-US" sz="3200" b="1" dirty="0">
                <a:solidFill>
                  <a:prstClr val="black"/>
                </a:solidFill>
                <a:ea typeface="Times New Roman"/>
                <a:cs typeface="Times New Roman"/>
              </a:rPr>
              <a:t>Introduction</a:t>
            </a:r>
            <a:endParaRPr lang="en-US" sz="3200" dirty="0">
              <a:solidFill>
                <a:prstClr val="black"/>
              </a:solidFill>
              <a:ea typeface="Calibri"/>
              <a:cs typeface="Times New Roman"/>
            </a:endParaRPr>
          </a:p>
        </p:txBody>
      </p:sp>
      <p:sp>
        <p:nvSpPr>
          <p:cNvPr id="3" name="Content Placeholder 2"/>
          <p:cNvSpPr>
            <a:spLocks noGrp="1"/>
          </p:cNvSpPr>
          <p:nvPr>
            <p:ph idx="1"/>
          </p:nvPr>
        </p:nvSpPr>
        <p:spPr/>
        <p:txBody>
          <a:bodyPr>
            <a:normAutofit/>
          </a:bodyPr>
          <a:lstStyle/>
          <a:p>
            <a:pPr marL="0" marR="0" indent="0">
              <a:lnSpc>
                <a:spcPct val="115000"/>
              </a:lnSpc>
              <a:spcBef>
                <a:spcPts val="0"/>
              </a:spcBef>
              <a:spcAft>
                <a:spcPts val="1000"/>
              </a:spcAft>
              <a:buNone/>
            </a:pPr>
            <a:r>
              <a:rPr lang="en-US" sz="2000" dirty="0" smtClean="0">
                <a:effectLst/>
                <a:ea typeface="Times New Roman"/>
                <a:cs typeface="Times New Roman"/>
              </a:rPr>
              <a:t>Gender-Based Violence and Femicide (GBVF) is a persistent and devastating social issue in South Africa, disproportionately affecting women and girls. In response, the government adopted the </a:t>
            </a:r>
            <a:r>
              <a:rPr lang="en-US" sz="2000" b="1" dirty="0" smtClean="0">
                <a:effectLst/>
                <a:ea typeface="Times New Roman"/>
                <a:cs typeface="Times New Roman"/>
              </a:rPr>
              <a:t>National Strategic Plan on GBVF (NSP-GBVF)</a:t>
            </a:r>
            <a:r>
              <a:rPr lang="en-US" sz="2000" dirty="0" smtClean="0">
                <a:effectLst/>
                <a:ea typeface="Times New Roman"/>
                <a:cs typeface="Times New Roman"/>
              </a:rPr>
              <a:t>, which outlines six pillars to address the crisis. </a:t>
            </a:r>
            <a:r>
              <a:rPr lang="en-US" sz="2000" b="1" dirty="0" smtClean="0">
                <a:effectLst/>
                <a:ea typeface="Times New Roman"/>
                <a:cs typeface="Times New Roman"/>
              </a:rPr>
              <a:t>Pillar 4: Response, Care, Support, and Healing</a:t>
            </a:r>
            <a:r>
              <a:rPr lang="en-US" sz="2000" dirty="0" smtClean="0">
                <a:effectLst/>
                <a:ea typeface="Times New Roman"/>
                <a:cs typeface="Times New Roman"/>
              </a:rPr>
              <a:t> focuses on comprehensive service delivery to survivors, making Social Workers central to the effective implementation of this pillar. However, their ability to deliver these services is often compromised by multiple systemic and organizational constraints. This study explores the lived experiences of Social Workers involved in GBVF response, particularly in relation to their role in Pillar 4 implementation.</a:t>
            </a:r>
            <a:endParaRPr lang="en-US" sz="2000" dirty="0">
              <a:ea typeface="Calibri"/>
              <a:cs typeface="Times New Roman"/>
            </a:endParaRPr>
          </a:p>
          <a:p>
            <a:endParaRPr lang="en-US" sz="2000" dirty="0"/>
          </a:p>
        </p:txBody>
      </p:sp>
    </p:spTree>
    <p:extLst>
      <p:ext uri="{BB962C8B-B14F-4D97-AF65-F5344CB8AC3E}">
        <p14:creationId xmlns:p14="http://schemas.microsoft.com/office/powerpoint/2010/main" val="28699125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cs typeface="Times New Roman" pitchFamily="18" charset="0"/>
              </a:rPr>
              <a:t>2. Definitions</a:t>
            </a:r>
            <a:r>
              <a:rPr lang="en-US" sz="1400" dirty="0">
                <a:latin typeface="Times New Roman" pitchFamily="18" charset="0"/>
                <a:cs typeface="Times New Roman" pitchFamily="18" charset="0"/>
              </a:rPr>
              <a:t/>
            </a:r>
            <a:br>
              <a:rPr lang="en-US" sz="1400" dirty="0">
                <a:latin typeface="Times New Roman" pitchFamily="18" charset="0"/>
                <a:cs typeface="Times New Roman" pitchFamily="18" charset="0"/>
              </a:rPr>
            </a:b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r>
              <a:rPr lang="en-US" sz="2200" dirty="0" smtClean="0"/>
              <a:t>Response</a:t>
            </a:r>
            <a:r>
              <a:rPr lang="en-US" sz="2200" dirty="0"/>
              <a:t>: Refers to the prompt and continuous measures carried out by </a:t>
            </a:r>
            <a:r>
              <a:rPr lang="en-US" sz="2200" dirty="0" smtClean="0"/>
              <a:t>Social workers </a:t>
            </a:r>
            <a:r>
              <a:rPr lang="en-US" sz="2200" dirty="0"/>
              <a:t>and other </a:t>
            </a:r>
            <a:r>
              <a:rPr lang="en-US" sz="2200" dirty="0" smtClean="0"/>
              <a:t>Service </a:t>
            </a:r>
            <a:r>
              <a:rPr lang="en-US" sz="2200" dirty="0"/>
              <a:t>P</a:t>
            </a:r>
            <a:r>
              <a:rPr lang="en-US" sz="2200" dirty="0" smtClean="0"/>
              <a:t>roviders </a:t>
            </a:r>
            <a:r>
              <a:rPr lang="en-US" sz="2200" dirty="0"/>
              <a:t>to meet the survivor’s physical, emotional, and psychological needs</a:t>
            </a:r>
            <a:r>
              <a:rPr lang="en-US" sz="2200" dirty="0" smtClean="0"/>
              <a:t>.</a:t>
            </a:r>
            <a:endParaRPr lang="en-US" sz="2200" dirty="0"/>
          </a:p>
          <a:p>
            <a:r>
              <a:rPr lang="en-US" sz="2200" dirty="0"/>
              <a:t>Care: Provision of protective, nurturing, and supportive help to individuals, families, or communities in need, involving emotional comfort, practical help, and advocacy.</a:t>
            </a:r>
          </a:p>
          <a:p>
            <a:r>
              <a:rPr lang="en-US" sz="2200" dirty="0"/>
              <a:t>Support: Intervention designed to empower individuals, families, or groups to handle challenges or life transitions, enhancing their ability to manage situations, make decisions, and improve well-being.</a:t>
            </a:r>
          </a:p>
          <a:p>
            <a:r>
              <a:rPr lang="en-US" sz="2200" dirty="0"/>
              <a:t>Healing: A holistic and multidimensional process that supports recovery, growth, and transformation in individuals, families, or communities affected by trauma, distress, or adversity.</a:t>
            </a:r>
          </a:p>
          <a:p>
            <a:pPr marL="82296" indent="0">
              <a:buNone/>
            </a:pPr>
            <a:endParaRPr lang="en-US" sz="2200" dirty="0"/>
          </a:p>
        </p:txBody>
      </p:sp>
    </p:spTree>
    <p:extLst>
      <p:ext uri="{BB962C8B-B14F-4D97-AF65-F5344CB8AC3E}">
        <p14:creationId xmlns:p14="http://schemas.microsoft.com/office/powerpoint/2010/main" val="4022721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effectLst/>
                <a:ea typeface="Times New Roman"/>
                <a:cs typeface="Times New Roman"/>
              </a:rPr>
              <a:t> 3.Legislative Framework</a:t>
            </a:r>
            <a:endParaRPr lang="en-US" sz="3200" dirty="0"/>
          </a:p>
        </p:txBody>
      </p:sp>
      <p:sp>
        <p:nvSpPr>
          <p:cNvPr id="3" name="Content Placeholder 2"/>
          <p:cNvSpPr>
            <a:spLocks noGrp="1"/>
          </p:cNvSpPr>
          <p:nvPr>
            <p:ph idx="1"/>
          </p:nvPr>
        </p:nvSpPr>
        <p:spPr/>
        <p:txBody>
          <a:bodyPr>
            <a:normAutofit/>
          </a:bodyPr>
          <a:lstStyle/>
          <a:p>
            <a:r>
              <a:rPr lang="en-US" sz="2000" dirty="0"/>
              <a:t>Children’s Act 38 of 2005: Protects minors exposed to abuse and ensures their welfare</a:t>
            </a:r>
          </a:p>
          <a:p>
            <a:r>
              <a:rPr lang="en-US" sz="2000" dirty="0" smtClean="0"/>
              <a:t>Domestic </a:t>
            </a:r>
            <a:r>
              <a:rPr lang="en-US" sz="2000" dirty="0"/>
              <a:t>Violence Act 116 of 1998 (DVA): Provides protection orders and mechanisms to safeguard </a:t>
            </a:r>
            <a:r>
              <a:rPr lang="en-US" sz="2000" dirty="0" smtClean="0"/>
              <a:t>survivors.</a:t>
            </a:r>
            <a:endParaRPr lang="en-US" sz="2000" dirty="0"/>
          </a:p>
          <a:p>
            <a:r>
              <a:rPr lang="en-US" sz="2000" dirty="0"/>
              <a:t>Domestic Violence Amendment Act 14 of 2021 (DVAA): Expanded definitions, mandatory reporting, electronic protection orders, safety monitoring, enhanced jurisdiction, integrated repository.</a:t>
            </a:r>
          </a:p>
          <a:p>
            <a:r>
              <a:rPr lang="en-US" sz="2000" dirty="0"/>
              <a:t>Victim Empowerment </a:t>
            </a:r>
            <a:r>
              <a:rPr lang="en-US" sz="2000" dirty="0" err="1"/>
              <a:t>Programme</a:t>
            </a:r>
            <a:r>
              <a:rPr lang="en-US" sz="2000" dirty="0"/>
              <a:t> (VEP): Guides </a:t>
            </a:r>
            <a:r>
              <a:rPr lang="en-US" sz="2000" dirty="0" err="1"/>
              <a:t>intersectoral</a:t>
            </a:r>
            <a:r>
              <a:rPr lang="en-US" sz="2000" dirty="0"/>
              <a:t> collaboration to ensure integrated support for survivors (DSD, 2020</a:t>
            </a:r>
            <a:r>
              <a:rPr lang="en-US" sz="2000" dirty="0" smtClean="0"/>
              <a:t>).</a:t>
            </a:r>
            <a:endParaRPr lang="en-US" sz="2000" dirty="0"/>
          </a:p>
          <a:p>
            <a:r>
              <a:rPr lang="en-US" sz="2000" dirty="0"/>
              <a:t>NSP-GBVF 2020–2030</a:t>
            </a:r>
            <a:r>
              <a:rPr lang="en-US" sz="2000" dirty="0" smtClean="0"/>
              <a:t>:</a:t>
            </a:r>
            <a:r>
              <a:rPr lang="en-US" sz="2000" dirty="0"/>
              <a:t> </a:t>
            </a:r>
            <a:r>
              <a:rPr lang="en-US" sz="2000" dirty="0" smtClean="0"/>
              <a:t> </a:t>
            </a:r>
            <a:r>
              <a:rPr lang="en-US" sz="2000" dirty="0"/>
              <a:t>Sets out a coordinated response framework, with Pillar 4 dedicated to survivor-</a:t>
            </a:r>
            <a:r>
              <a:rPr lang="en-US" sz="2000" dirty="0" err="1"/>
              <a:t>centred</a:t>
            </a:r>
            <a:r>
              <a:rPr lang="en-US" sz="2000" dirty="0"/>
              <a:t>, trauma-informed care.</a:t>
            </a:r>
          </a:p>
        </p:txBody>
      </p:sp>
    </p:spTree>
    <p:extLst>
      <p:ext uri="{BB962C8B-B14F-4D97-AF65-F5344CB8AC3E}">
        <p14:creationId xmlns:p14="http://schemas.microsoft.com/office/powerpoint/2010/main" val="1793711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nSpc>
                <a:spcPct val="115000"/>
              </a:lnSpc>
              <a:spcBef>
                <a:spcPts val="0"/>
              </a:spcBef>
              <a:spcAft>
                <a:spcPts val="1000"/>
              </a:spcAft>
            </a:pPr>
            <a:r>
              <a:rPr lang="en-US" sz="3200" b="1" dirty="0">
                <a:effectLst/>
                <a:ea typeface="Times New Roman"/>
                <a:cs typeface="Times New Roman"/>
              </a:rPr>
              <a:t>4</a:t>
            </a:r>
            <a:r>
              <a:rPr lang="en-US" sz="3200" b="1" dirty="0" smtClean="0">
                <a:effectLst/>
                <a:ea typeface="Times New Roman"/>
                <a:cs typeface="Times New Roman"/>
              </a:rPr>
              <a:t>. Research Objectives </a:t>
            </a:r>
            <a:endParaRPr lang="en-US" sz="3200" dirty="0"/>
          </a:p>
        </p:txBody>
      </p:sp>
      <p:sp>
        <p:nvSpPr>
          <p:cNvPr id="3" name="Content Placeholder 2"/>
          <p:cNvSpPr>
            <a:spLocks noGrp="1"/>
          </p:cNvSpPr>
          <p:nvPr>
            <p:ph idx="1"/>
          </p:nvPr>
        </p:nvSpPr>
        <p:spPr/>
        <p:txBody>
          <a:bodyPr>
            <a:normAutofit/>
          </a:bodyPr>
          <a:lstStyle/>
          <a:p>
            <a:pPr lvl="0">
              <a:buClr>
                <a:srgbClr val="3891A7"/>
              </a:buClr>
              <a:buFont typeface="Arial" pitchFamily="34" charset="0"/>
              <a:buChar char="•"/>
            </a:pPr>
            <a:r>
              <a:rPr lang="en-US" sz="2000" dirty="0" smtClean="0">
                <a:solidFill>
                  <a:prstClr val="black"/>
                </a:solidFill>
              </a:rPr>
              <a:t> </a:t>
            </a:r>
            <a:r>
              <a:rPr lang="en-US" sz="2000" dirty="0">
                <a:solidFill>
                  <a:prstClr val="black"/>
                </a:solidFill>
              </a:rPr>
              <a:t>To explore the lived experiences of social workers to gain insights into their challenges and successes in implementing Pillar 4 of the NSP-GBVF</a:t>
            </a:r>
            <a:r>
              <a:rPr lang="en-US" sz="2000" dirty="0" smtClean="0">
                <a:solidFill>
                  <a:prstClr val="black"/>
                </a:solidFill>
              </a:rPr>
              <a:t>.</a:t>
            </a:r>
            <a:endParaRPr lang="en-US" sz="2000" dirty="0">
              <a:solidFill>
                <a:prstClr val="black"/>
              </a:solidFill>
            </a:endParaRPr>
          </a:p>
          <a:p>
            <a:pPr lvl="0">
              <a:buClr>
                <a:srgbClr val="3891A7"/>
              </a:buClr>
            </a:pPr>
            <a:r>
              <a:rPr lang="en-US" sz="2000" dirty="0">
                <a:solidFill>
                  <a:prstClr val="black"/>
                </a:solidFill>
              </a:rPr>
              <a:t>To identify and analyze the systemic and organizational barriers faced by social workers in delivering GBV response services.</a:t>
            </a:r>
            <a:endParaRPr lang="en-US" sz="2000" dirty="0">
              <a:ea typeface="Calibri"/>
              <a:cs typeface="Times New Roman" pitchFamily="18" charset="0"/>
            </a:endParaRPr>
          </a:p>
          <a:p>
            <a:r>
              <a:rPr lang="en-US" sz="2000" dirty="0"/>
              <a:t>To assess the impact of these challenges on the quality and accessibility of care and support services for survivors of GBV.</a:t>
            </a:r>
          </a:p>
          <a:p>
            <a:r>
              <a:rPr lang="en-US" sz="2000" dirty="0"/>
              <a:t>To evaluate the effectiveness of current policies and practices in addressing GBV and propose necessary reforms to enhance the response </a:t>
            </a:r>
            <a:r>
              <a:rPr lang="en-US" sz="2000" dirty="0" smtClean="0"/>
              <a:t>systems.</a:t>
            </a:r>
            <a:endParaRPr lang="en-US" sz="2000" dirty="0"/>
          </a:p>
          <a:p>
            <a:pPr marL="0" marR="0" indent="0">
              <a:lnSpc>
                <a:spcPct val="115000"/>
              </a:lnSpc>
              <a:spcBef>
                <a:spcPts val="0"/>
              </a:spcBef>
              <a:spcAft>
                <a:spcPts val="1000"/>
              </a:spcAft>
              <a:buNone/>
            </a:pPr>
            <a:endParaRPr lang="en-US" sz="8000" dirty="0">
              <a:ea typeface="Calibri"/>
              <a:cs typeface="Times New Roman" pitchFamily="18" charset="0"/>
            </a:endParaRPr>
          </a:p>
          <a:p>
            <a:pPr marL="0" marR="0" indent="0">
              <a:lnSpc>
                <a:spcPct val="115000"/>
              </a:lnSpc>
              <a:spcBef>
                <a:spcPts val="0"/>
              </a:spcBef>
              <a:spcAft>
                <a:spcPts val="1000"/>
              </a:spcAft>
              <a:buNone/>
            </a:pPr>
            <a:endParaRPr lang="en-US" sz="8000" dirty="0">
              <a:ea typeface="Calibri"/>
              <a:cs typeface="Times New Roman"/>
            </a:endParaRPr>
          </a:p>
        </p:txBody>
      </p:sp>
    </p:spTree>
    <p:extLst>
      <p:ext uri="{BB962C8B-B14F-4D97-AF65-F5344CB8AC3E}">
        <p14:creationId xmlns:p14="http://schemas.microsoft.com/office/powerpoint/2010/main" val="954553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5.Research Questions</a:t>
            </a:r>
            <a:endParaRPr lang="en-US" sz="3200" dirty="0"/>
          </a:p>
        </p:txBody>
      </p:sp>
      <p:sp>
        <p:nvSpPr>
          <p:cNvPr id="3" name="Content Placeholder 2"/>
          <p:cNvSpPr>
            <a:spLocks noGrp="1"/>
          </p:cNvSpPr>
          <p:nvPr>
            <p:ph idx="1"/>
          </p:nvPr>
        </p:nvSpPr>
        <p:spPr/>
        <p:txBody>
          <a:bodyPr>
            <a:normAutofit/>
          </a:bodyPr>
          <a:lstStyle/>
          <a:p>
            <a:r>
              <a:rPr lang="en-US" sz="2000" dirty="0"/>
              <a:t>What are the lived experiences of Social Workers implementing Pillar 4 of the NSP-GBVF?</a:t>
            </a:r>
          </a:p>
          <a:p>
            <a:r>
              <a:rPr lang="en-US" sz="2000" dirty="0"/>
              <a:t>What systemic and organizational barriers do they encounter?</a:t>
            </a:r>
          </a:p>
          <a:p>
            <a:r>
              <a:rPr lang="en-US" sz="2000" dirty="0"/>
              <a:t>How do these challenges affect the delivery of comprehensive care and support services?</a:t>
            </a:r>
          </a:p>
          <a:p>
            <a:r>
              <a:rPr lang="en-US" sz="2000" dirty="0"/>
              <a:t>What policy or practice reforms are necessary to strengthen GBV response systems?</a:t>
            </a:r>
          </a:p>
          <a:p>
            <a:endParaRPr lang="en-US" dirty="0"/>
          </a:p>
          <a:p>
            <a:endParaRPr lang="en-US" dirty="0"/>
          </a:p>
        </p:txBody>
      </p:sp>
    </p:spTree>
    <p:extLst>
      <p:ext uri="{BB962C8B-B14F-4D97-AF65-F5344CB8AC3E}">
        <p14:creationId xmlns:p14="http://schemas.microsoft.com/office/powerpoint/2010/main" val="3499405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nSpc>
                <a:spcPct val="115000"/>
              </a:lnSpc>
              <a:spcBef>
                <a:spcPts val="0"/>
              </a:spcBef>
              <a:spcAft>
                <a:spcPts val="1000"/>
              </a:spcAft>
            </a:pPr>
            <a:r>
              <a:rPr lang="en-US" sz="3600" b="1" dirty="0" smtClean="0">
                <a:effectLst/>
                <a:ea typeface="Times New Roman"/>
                <a:cs typeface="Times New Roman"/>
              </a:rPr>
              <a:t>6. Literature Review</a:t>
            </a:r>
            <a:endParaRPr lang="en-US" dirty="0"/>
          </a:p>
        </p:txBody>
      </p:sp>
      <p:sp>
        <p:nvSpPr>
          <p:cNvPr id="3" name="Content Placeholder 2"/>
          <p:cNvSpPr>
            <a:spLocks noGrp="1"/>
          </p:cNvSpPr>
          <p:nvPr>
            <p:ph idx="1"/>
          </p:nvPr>
        </p:nvSpPr>
        <p:spPr/>
        <p:txBody>
          <a:bodyPr>
            <a:noAutofit/>
          </a:bodyPr>
          <a:lstStyle/>
          <a:p>
            <a:pPr marL="0" marR="0">
              <a:lnSpc>
                <a:spcPct val="115000"/>
              </a:lnSpc>
              <a:spcBef>
                <a:spcPts val="0"/>
              </a:spcBef>
              <a:spcAft>
                <a:spcPts val="1000"/>
              </a:spcAft>
            </a:pPr>
            <a:r>
              <a:rPr lang="en-US" sz="2000" b="1" dirty="0">
                <a:ea typeface="Times New Roman"/>
                <a:cs typeface="Times New Roman"/>
              </a:rPr>
              <a:t>6</a:t>
            </a:r>
            <a:r>
              <a:rPr lang="en-US" sz="2000" b="1" dirty="0" smtClean="0">
                <a:effectLst/>
                <a:ea typeface="Times New Roman"/>
                <a:cs typeface="Times New Roman"/>
              </a:rPr>
              <a:t>.1. Gender-Based Violence and Femicide in South Africa</a:t>
            </a:r>
            <a:endParaRPr lang="en-US" sz="2000" dirty="0">
              <a:ea typeface="Calibri"/>
              <a:cs typeface="Times New Roman"/>
            </a:endParaRPr>
          </a:p>
          <a:p>
            <a:pPr marL="0" marR="0" indent="0">
              <a:lnSpc>
                <a:spcPct val="115000"/>
              </a:lnSpc>
              <a:spcBef>
                <a:spcPts val="0"/>
              </a:spcBef>
              <a:spcAft>
                <a:spcPts val="1000"/>
              </a:spcAft>
              <a:buNone/>
            </a:pPr>
            <a:r>
              <a:rPr lang="en-US" sz="2000" dirty="0" smtClean="0">
                <a:effectLst/>
                <a:ea typeface="Times New Roman"/>
                <a:cs typeface="Times New Roman"/>
              </a:rPr>
              <a:t>South Africa has some of the highest rates of GBV globally. Structural inequality, patriarchy, and socio-economic vulnerabilities exacerbate women’s risk of experiencing violence. According to the SAPS annual report and studies by organizations such as </a:t>
            </a:r>
            <a:r>
              <a:rPr lang="en-US" sz="2000" dirty="0" err="1" smtClean="0">
                <a:effectLst/>
                <a:ea typeface="Times New Roman"/>
                <a:cs typeface="Times New Roman"/>
              </a:rPr>
              <a:t>Sonke</a:t>
            </a:r>
            <a:r>
              <a:rPr lang="en-US" sz="2000" dirty="0" smtClean="0">
                <a:effectLst/>
                <a:ea typeface="Times New Roman"/>
                <a:cs typeface="Times New Roman"/>
              </a:rPr>
              <a:t> Gender Justice and the Medical Research Council, intimate partner violence and </a:t>
            </a:r>
            <a:r>
              <a:rPr lang="en-US" sz="2000" dirty="0" err="1" smtClean="0">
                <a:effectLst/>
                <a:ea typeface="Times New Roman"/>
                <a:cs typeface="Times New Roman"/>
              </a:rPr>
              <a:t>femicide</a:t>
            </a:r>
            <a:r>
              <a:rPr lang="en-US" sz="2000" dirty="0" smtClean="0">
                <a:effectLst/>
                <a:ea typeface="Times New Roman"/>
                <a:cs typeface="Times New Roman"/>
              </a:rPr>
              <a:t> remain disturbingly prevalent.</a:t>
            </a:r>
            <a:endParaRPr lang="en-US" sz="2000" dirty="0">
              <a:ea typeface="Calibri"/>
              <a:cs typeface="Times New Roman"/>
            </a:endParaRPr>
          </a:p>
          <a:p>
            <a:pPr marL="0" marR="0">
              <a:lnSpc>
                <a:spcPct val="115000"/>
              </a:lnSpc>
              <a:spcBef>
                <a:spcPts val="0"/>
              </a:spcBef>
              <a:spcAft>
                <a:spcPts val="1000"/>
              </a:spcAft>
            </a:pPr>
            <a:r>
              <a:rPr lang="en-US" sz="2000" b="1" dirty="0">
                <a:ea typeface="Times New Roman"/>
                <a:cs typeface="Times New Roman"/>
              </a:rPr>
              <a:t>6</a:t>
            </a:r>
            <a:r>
              <a:rPr lang="en-US" sz="2000" b="1" dirty="0" smtClean="0">
                <a:effectLst/>
                <a:ea typeface="Times New Roman"/>
                <a:cs typeface="Times New Roman"/>
              </a:rPr>
              <a:t>.2. The National Strategic Plan on GBVF</a:t>
            </a:r>
            <a:endParaRPr lang="en-US" sz="2000" dirty="0">
              <a:ea typeface="Calibri"/>
              <a:cs typeface="Times New Roman"/>
            </a:endParaRPr>
          </a:p>
          <a:p>
            <a:pPr marL="0" marR="0" indent="0">
              <a:lnSpc>
                <a:spcPct val="115000"/>
              </a:lnSpc>
              <a:spcBef>
                <a:spcPts val="0"/>
              </a:spcBef>
              <a:spcAft>
                <a:spcPts val="1000"/>
              </a:spcAft>
              <a:buNone/>
            </a:pPr>
            <a:r>
              <a:rPr lang="en-US" sz="2000" dirty="0" smtClean="0">
                <a:effectLst/>
                <a:ea typeface="Times New Roman"/>
                <a:cs typeface="Times New Roman"/>
              </a:rPr>
              <a:t>The NSP-GBVF (2020–2030) was launched as a </a:t>
            </a:r>
            <a:r>
              <a:rPr lang="en-US" sz="2000" dirty="0" err="1" smtClean="0">
                <a:effectLst/>
                <a:ea typeface="Times New Roman"/>
                <a:cs typeface="Times New Roman"/>
              </a:rPr>
              <a:t>multisectoral</a:t>
            </a:r>
            <a:r>
              <a:rPr lang="en-US" sz="2000" dirty="0" smtClean="0">
                <a:effectLst/>
                <a:ea typeface="Times New Roman"/>
                <a:cs typeface="Times New Roman"/>
              </a:rPr>
              <a:t> blueprint to combat GBVF. </a:t>
            </a:r>
            <a:r>
              <a:rPr lang="en-US" sz="2000" b="1" dirty="0" smtClean="0">
                <a:effectLst/>
                <a:ea typeface="Times New Roman"/>
                <a:cs typeface="Times New Roman"/>
              </a:rPr>
              <a:t>Pillar 4</a:t>
            </a:r>
            <a:r>
              <a:rPr lang="en-US" sz="2000" dirty="0" smtClean="0">
                <a:effectLst/>
                <a:ea typeface="Times New Roman"/>
                <a:cs typeface="Times New Roman"/>
              </a:rPr>
              <a:t> aims to ensure that survivors receive coordinated, survivor-centered, trauma-informed services, including psychosocial support, legal assistance, and protection mechanisms.</a:t>
            </a:r>
            <a:endParaRPr lang="en-US" sz="2000" dirty="0">
              <a:ea typeface="Calibri"/>
              <a:cs typeface="Times New Roman"/>
            </a:endParaRPr>
          </a:p>
        </p:txBody>
      </p:sp>
    </p:spTree>
    <p:extLst>
      <p:ext uri="{BB962C8B-B14F-4D97-AF65-F5344CB8AC3E}">
        <p14:creationId xmlns:p14="http://schemas.microsoft.com/office/powerpoint/2010/main" val="4186651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Literature </a:t>
            </a:r>
            <a:r>
              <a:rPr lang="en-US" sz="3200" dirty="0" smtClean="0"/>
              <a:t>Review( continues)</a:t>
            </a:r>
            <a:endParaRPr lang="en-US" sz="3200" dirty="0"/>
          </a:p>
        </p:txBody>
      </p:sp>
      <p:sp>
        <p:nvSpPr>
          <p:cNvPr id="3" name="Content Placeholder 2"/>
          <p:cNvSpPr>
            <a:spLocks noGrp="1"/>
          </p:cNvSpPr>
          <p:nvPr>
            <p:ph idx="1"/>
          </p:nvPr>
        </p:nvSpPr>
        <p:spPr/>
        <p:txBody>
          <a:bodyPr>
            <a:normAutofit/>
          </a:bodyPr>
          <a:lstStyle/>
          <a:p>
            <a:pPr marL="82296" indent="0">
              <a:buNone/>
            </a:pPr>
            <a:r>
              <a:rPr lang="en-US" sz="2000" b="1" dirty="0"/>
              <a:t>6</a:t>
            </a:r>
            <a:r>
              <a:rPr lang="en-US" sz="2000" b="1" dirty="0" smtClean="0"/>
              <a:t>.3</a:t>
            </a:r>
            <a:r>
              <a:rPr lang="en-US" sz="2000" b="1" dirty="0"/>
              <a:t>. The Role of Social Workers in GBV Response</a:t>
            </a:r>
          </a:p>
          <a:p>
            <a:pPr marL="82296" indent="0">
              <a:buNone/>
            </a:pPr>
            <a:r>
              <a:rPr lang="en-US" sz="2000" dirty="0"/>
              <a:t>Social Workers are responsible for risk assessments, case management, psychosocial support, safety planning, and coordination with other stakeholders. Literature indicates that their effectiveness is often constrained by caseload pressure, secondary trauma, limited training, and fragmented service systems (DSD Reports, 2020; </a:t>
            </a:r>
            <a:r>
              <a:rPr lang="en-US" sz="2000" dirty="0" err="1"/>
              <a:t>Machisa</a:t>
            </a:r>
            <a:r>
              <a:rPr lang="en-US" sz="2000" dirty="0"/>
              <a:t> &amp; Van der </a:t>
            </a:r>
            <a:r>
              <a:rPr lang="en-US" sz="2000" dirty="0" err="1"/>
              <a:t>Heever</a:t>
            </a:r>
            <a:r>
              <a:rPr lang="en-US" sz="2000" dirty="0"/>
              <a:t>, 2021).</a:t>
            </a:r>
          </a:p>
          <a:p>
            <a:endParaRPr lang="en-US" dirty="0"/>
          </a:p>
        </p:txBody>
      </p:sp>
    </p:spTree>
    <p:extLst>
      <p:ext uri="{BB962C8B-B14F-4D97-AF65-F5344CB8AC3E}">
        <p14:creationId xmlns:p14="http://schemas.microsoft.com/office/powerpoint/2010/main" val="3062382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7</a:t>
            </a:r>
            <a:r>
              <a:rPr lang="en-US" sz="3200" dirty="0" smtClean="0"/>
              <a:t>. Theoretical </a:t>
            </a:r>
            <a:r>
              <a:rPr lang="en-US" sz="3200" dirty="0" smtClean="0"/>
              <a:t>Framework</a:t>
            </a:r>
            <a:endParaRPr lang="en-US" sz="3200" dirty="0"/>
          </a:p>
        </p:txBody>
      </p:sp>
      <p:sp>
        <p:nvSpPr>
          <p:cNvPr id="3" name="Content Placeholder 2"/>
          <p:cNvSpPr>
            <a:spLocks noGrp="1"/>
          </p:cNvSpPr>
          <p:nvPr>
            <p:ph idx="1"/>
          </p:nvPr>
        </p:nvSpPr>
        <p:spPr/>
        <p:txBody>
          <a:bodyPr>
            <a:normAutofit/>
          </a:bodyPr>
          <a:lstStyle/>
          <a:p>
            <a:pPr marL="0" lvl="0" indent="0">
              <a:lnSpc>
                <a:spcPct val="115000"/>
              </a:lnSpc>
              <a:spcBef>
                <a:spcPts val="0"/>
              </a:spcBef>
              <a:spcAft>
                <a:spcPts val="1000"/>
              </a:spcAft>
              <a:buClr>
                <a:srgbClr val="3891A7"/>
              </a:buClr>
              <a:buNone/>
            </a:pPr>
            <a:r>
              <a:rPr lang="en-US" sz="2000" dirty="0" smtClean="0">
                <a:solidFill>
                  <a:prstClr val="black"/>
                </a:solidFill>
                <a:ea typeface="Times New Roman"/>
                <a:cs typeface="Times New Roman"/>
              </a:rPr>
              <a:t>The </a:t>
            </a:r>
            <a:r>
              <a:rPr lang="en-US" sz="2000" dirty="0">
                <a:solidFill>
                  <a:prstClr val="black"/>
                </a:solidFill>
                <a:ea typeface="Times New Roman"/>
                <a:cs typeface="Times New Roman"/>
              </a:rPr>
              <a:t>study is grounded in the </a:t>
            </a:r>
            <a:r>
              <a:rPr lang="en-US" sz="2000" b="1" dirty="0">
                <a:solidFill>
                  <a:prstClr val="black"/>
                </a:solidFill>
                <a:ea typeface="Times New Roman"/>
                <a:cs typeface="Times New Roman"/>
              </a:rPr>
              <a:t>Ecological Systems Theory</a:t>
            </a:r>
            <a:r>
              <a:rPr lang="en-US" sz="2000" dirty="0">
                <a:solidFill>
                  <a:prstClr val="black"/>
                </a:solidFill>
                <a:ea typeface="Times New Roman"/>
                <a:cs typeface="Times New Roman"/>
              </a:rPr>
              <a:t> (</a:t>
            </a:r>
            <a:r>
              <a:rPr lang="en-US" sz="2000" dirty="0" err="1">
                <a:solidFill>
                  <a:prstClr val="black"/>
                </a:solidFill>
                <a:ea typeface="Times New Roman"/>
                <a:cs typeface="Times New Roman"/>
              </a:rPr>
              <a:t>Bronfenbrenner</a:t>
            </a:r>
            <a:r>
              <a:rPr lang="en-US" sz="2000" dirty="0">
                <a:solidFill>
                  <a:prstClr val="black"/>
                </a:solidFill>
                <a:ea typeface="Times New Roman"/>
                <a:cs typeface="Times New Roman"/>
              </a:rPr>
              <a:t>), which emphasizes the interaction between individual practitioners and the multiple systemic layers they operate within (micro, </a:t>
            </a:r>
            <a:r>
              <a:rPr lang="en-US" sz="2000" dirty="0" err="1">
                <a:solidFill>
                  <a:prstClr val="black"/>
                </a:solidFill>
                <a:ea typeface="Times New Roman"/>
                <a:cs typeface="Times New Roman"/>
              </a:rPr>
              <a:t>meso</a:t>
            </a:r>
            <a:r>
              <a:rPr lang="en-US" sz="2000" dirty="0">
                <a:solidFill>
                  <a:prstClr val="black"/>
                </a:solidFill>
                <a:ea typeface="Times New Roman"/>
                <a:cs typeface="Times New Roman"/>
              </a:rPr>
              <a:t>, </a:t>
            </a:r>
            <a:r>
              <a:rPr lang="en-US" sz="2000" dirty="0" err="1">
                <a:solidFill>
                  <a:prstClr val="black"/>
                </a:solidFill>
                <a:ea typeface="Times New Roman"/>
                <a:cs typeface="Times New Roman"/>
              </a:rPr>
              <a:t>exo</a:t>
            </a:r>
            <a:r>
              <a:rPr lang="en-US" sz="2000" dirty="0">
                <a:solidFill>
                  <a:prstClr val="black"/>
                </a:solidFill>
                <a:ea typeface="Times New Roman"/>
                <a:cs typeface="Times New Roman"/>
              </a:rPr>
              <a:t>, macro). This approach helps understand how personal, organizational, and policy-level factors influence Social Workers’ ability to implement care services effectively</a:t>
            </a:r>
            <a:r>
              <a:rPr lang="en-US" sz="2000" dirty="0" smtClean="0">
                <a:solidFill>
                  <a:prstClr val="black"/>
                </a:solidFill>
                <a:ea typeface="Times New Roman"/>
                <a:cs typeface="Times New Roman"/>
              </a:rPr>
              <a:t>.</a:t>
            </a:r>
            <a:endParaRPr lang="en-US" sz="2000" dirty="0">
              <a:solidFill>
                <a:prstClr val="black"/>
              </a:solidFill>
            </a:endParaRPr>
          </a:p>
          <a:p>
            <a:pPr marL="0" lvl="0" indent="0" defTabSz="457200">
              <a:spcBef>
                <a:spcPct val="20000"/>
              </a:spcBef>
              <a:buClrTx/>
              <a:buSzTx/>
              <a:buNone/>
            </a:pPr>
            <a:r>
              <a:rPr lang="en-US" sz="2000" dirty="0" smtClean="0">
                <a:solidFill>
                  <a:prstClr val="black"/>
                </a:solidFill>
              </a:rPr>
              <a:t>Micro-level</a:t>
            </a:r>
            <a:r>
              <a:rPr lang="en-US" sz="2000" dirty="0">
                <a:solidFill>
                  <a:prstClr val="black"/>
                </a:solidFill>
              </a:rPr>
              <a:t>: Social Worker-survivor interactions.</a:t>
            </a:r>
          </a:p>
          <a:p>
            <a:pPr marL="0" lvl="0" indent="0" defTabSz="457200">
              <a:spcBef>
                <a:spcPct val="20000"/>
              </a:spcBef>
              <a:buClrTx/>
              <a:buSzTx/>
              <a:buNone/>
            </a:pPr>
            <a:r>
              <a:rPr lang="en-US" sz="2000" dirty="0" err="1" smtClean="0">
                <a:solidFill>
                  <a:prstClr val="black"/>
                </a:solidFill>
              </a:rPr>
              <a:t>Meso</a:t>
            </a:r>
            <a:r>
              <a:rPr lang="en-US" sz="2000" dirty="0" smtClean="0">
                <a:solidFill>
                  <a:prstClr val="black"/>
                </a:solidFill>
              </a:rPr>
              <a:t>-level</a:t>
            </a:r>
            <a:r>
              <a:rPr lang="en-US" sz="2000" dirty="0">
                <a:solidFill>
                  <a:prstClr val="black"/>
                </a:solidFill>
              </a:rPr>
              <a:t>: Organizational structures, inter-agency networks</a:t>
            </a:r>
            <a:r>
              <a:rPr lang="en-US" sz="2000" dirty="0" smtClean="0">
                <a:solidFill>
                  <a:prstClr val="black"/>
                </a:solidFill>
              </a:rPr>
              <a:t>. </a:t>
            </a:r>
          </a:p>
          <a:p>
            <a:pPr marL="0" lvl="0" indent="0" defTabSz="457200">
              <a:spcBef>
                <a:spcPct val="20000"/>
              </a:spcBef>
              <a:buClrTx/>
              <a:buSzTx/>
              <a:buNone/>
            </a:pPr>
            <a:r>
              <a:rPr lang="en-US" sz="2000" dirty="0" err="1" smtClean="0">
                <a:solidFill>
                  <a:prstClr val="black"/>
                </a:solidFill>
              </a:rPr>
              <a:t>Exo</a:t>
            </a:r>
            <a:r>
              <a:rPr lang="en-US" sz="2000" dirty="0" smtClean="0">
                <a:solidFill>
                  <a:prstClr val="black"/>
                </a:solidFill>
              </a:rPr>
              <a:t>-level</a:t>
            </a:r>
            <a:r>
              <a:rPr lang="en-US" sz="2000" dirty="0">
                <a:solidFill>
                  <a:prstClr val="black"/>
                </a:solidFill>
              </a:rPr>
              <a:t>: Policies, funding, institutional support.</a:t>
            </a:r>
          </a:p>
          <a:p>
            <a:pPr marL="0" lvl="0" indent="0" defTabSz="457200">
              <a:spcBef>
                <a:spcPct val="20000"/>
              </a:spcBef>
              <a:buClrTx/>
              <a:buSzTx/>
              <a:buNone/>
            </a:pPr>
            <a:r>
              <a:rPr lang="en-US" sz="2000" dirty="0" smtClean="0">
                <a:solidFill>
                  <a:prstClr val="black"/>
                </a:solidFill>
              </a:rPr>
              <a:t>Macro-level</a:t>
            </a:r>
            <a:r>
              <a:rPr lang="en-US" sz="2000" dirty="0">
                <a:solidFill>
                  <a:prstClr val="black"/>
                </a:solidFill>
              </a:rPr>
              <a:t>: Socio-cultural norms, gendered power dynamics, legislation.</a:t>
            </a:r>
          </a:p>
          <a:p>
            <a:endParaRPr lang="en-US" dirty="0"/>
          </a:p>
        </p:txBody>
      </p:sp>
    </p:spTree>
    <p:extLst>
      <p:ext uri="{BB962C8B-B14F-4D97-AF65-F5344CB8AC3E}">
        <p14:creationId xmlns:p14="http://schemas.microsoft.com/office/powerpoint/2010/main" val="31239396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660</TotalTime>
  <Words>1503</Words>
  <Application>Microsoft Office PowerPoint</Application>
  <PresentationFormat>On-screen Show (4:3)</PresentationFormat>
  <Paragraphs>101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Solstice</vt:lpstr>
      <vt:lpstr> EXPERIENCES OF SOCIAL WORKERS IN GENDER BASED VIOLENCE &amp; FEMICIDE (GBVF): PILLAR 4 IMPLEMENTATION</vt:lpstr>
      <vt:lpstr>1. Introduction</vt:lpstr>
      <vt:lpstr>2. Definitions </vt:lpstr>
      <vt:lpstr> 3.Legislative Framework</vt:lpstr>
      <vt:lpstr>4. Research Objectives </vt:lpstr>
      <vt:lpstr>5.Research Questions</vt:lpstr>
      <vt:lpstr>6. Literature Review</vt:lpstr>
      <vt:lpstr>Literature Review( continues)</vt:lpstr>
      <vt:lpstr>7. Theoretical Framework</vt:lpstr>
      <vt:lpstr>8. Methodology</vt:lpstr>
      <vt:lpstr>Methodology (continues)</vt:lpstr>
      <vt:lpstr>9. Findings </vt:lpstr>
      <vt:lpstr>Findings (continues)</vt:lpstr>
      <vt:lpstr>Findings ( continues)</vt:lpstr>
      <vt:lpstr>10. Recommendations</vt:lpstr>
      <vt:lpstr>Recommendations (continues)</vt:lpstr>
      <vt:lpstr>11. Conclusion</vt:lpstr>
      <vt:lpstr>12. References </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EXPERIENCES OF SOCIAL WORKERS IN GBVF: PILLAR 4 IMPLEMENTATION</dc:title>
  <dc:creator>Nokuthula Zulu</dc:creator>
  <cp:lastModifiedBy>Nokuthula Zulu</cp:lastModifiedBy>
  <cp:revision>29</cp:revision>
  <dcterms:created xsi:type="dcterms:W3CDTF">2025-08-14T10:21:54Z</dcterms:created>
  <dcterms:modified xsi:type="dcterms:W3CDTF">2025-09-09T15:29:31Z</dcterms:modified>
</cp:coreProperties>
</file>