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67" r:id="rId4"/>
    <p:sldId id="260" r:id="rId5"/>
    <p:sldId id="261" r:id="rId6"/>
    <p:sldId id="262" r:id="rId7"/>
    <p:sldId id="270" r:id="rId8"/>
    <p:sldId id="272" r:id="rId9"/>
    <p:sldId id="271"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midt, Kim" userId="2a4158d7-e935-4834-8cb2-927e78d571ca" providerId="ADAL" clId="{660B58C1-1580-4D31-8607-60D1F1E5DD5E}"/>
    <pc:docChg chg="custSel modSld">
      <pc:chgData name="Schmidt, Kim" userId="2a4158d7-e935-4834-8cb2-927e78d571ca" providerId="ADAL" clId="{660B58C1-1580-4D31-8607-60D1F1E5DD5E}" dt="2025-09-10T08:40:41.472" v="20" actId="27636"/>
      <pc:docMkLst>
        <pc:docMk/>
      </pc:docMkLst>
      <pc:sldChg chg="modSp mod">
        <pc:chgData name="Schmidt, Kim" userId="2a4158d7-e935-4834-8cb2-927e78d571ca" providerId="ADAL" clId="{660B58C1-1580-4D31-8607-60D1F1E5DD5E}" dt="2025-09-10T08:40:41.472" v="20" actId="27636"/>
        <pc:sldMkLst>
          <pc:docMk/>
          <pc:sldMk cId="3335003825" sldId="261"/>
        </pc:sldMkLst>
        <pc:spChg chg="mod">
          <ac:chgData name="Schmidt, Kim" userId="2a4158d7-e935-4834-8cb2-927e78d571ca" providerId="ADAL" clId="{660B58C1-1580-4D31-8607-60D1F1E5DD5E}" dt="2025-09-10T08:40:41.472" v="20" actId="27636"/>
          <ac:spMkLst>
            <pc:docMk/>
            <pc:sldMk cId="3335003825" sldId="261"/>
            <ac:spMk id="20" creationId="{F726F102-E7C6-B1FB-B605-7A8442CBD7C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E122AA-DD9F-4C26-B1BC-147652016FEC}" type="doc">
      <dgm:prSet loTypeId="urn:microsoft.com/office/officeart/2005/8/layout/default" loCatId="list" qsTypeId="urn:microsoft.com/office/officeart/2005/8/quickstyle/simple5" qsCatId="simple" csTypeId="urn:microsoft.com/office/officeart/2005/8/colors/colorful2" csCatId="colorful" phldr="1"/>
      <dgm:spPr/>
      <dgm:t>
        <a:bodyPr/>
        <a:lstStyle/>
        <a:p>
          <a:endParaRPr lang="en-US"/>
        </a:p>
      </dgm:t>
    </dgm:pt>
    <dgm:pt modelId="{E0F1AA93-E981-4E8C-B100-28E0BC0989E0}">
      <dgm:prSet/>
      <dgm:spPr/>
      <dgm:t>
        <a:bodyPr/>
        <a:lstStyle/>
        <a:p>
          <a:r>
            <a:rPr lang="en-ZA"/>
            <a:t>BSW is unique in its design: theory, skills and prac from yr 1</a:t>
          </a:r>
          <a:endParaRPr lang="en-US"/>
        </a:p>
      </dgm:t>
    </dgm:pt>
    <dgm:pt modelId="{D681894A-6EA6-4A58-B20D-4CBEAAEF505E}" type="parTrans" cxnId="{9AEA113D-52FC-4A26-808A-38A1F5AD9427}">
      <dgm:prSet/>
      <dgm:spPr/>
      <dgm:t>
        <a:bodyPr/>
        <a:lstStyle/>
        <a:p>
          <a:endParaRPr lang="en-US"/>
        </a:p>
      </dgm:t>
    </dgm:pt>
    <dgm:pt modelId="{19F4E774-DD1D-4FE0-B110-8CA8156F3FAE}" type="sibTrans" cxnId="{9AEA113D-52FC-4A26-808A-38A1F5AD9427}">
      <dgm:prSet/>
      <dgm:spPr/>
      <dgm:t>
        <a:bodyPr/>
        <a:lstStyle/>
        <a:p>
          <a:endParaRPr lang="en-US"/>
        </a:p>
      </dgm:t>
    </dgm:pt>
    <dgm:pt modelId="{1D653B9E-F608-4FD3-8416-E211E331BDB6}">
      <dgm:prSet/>
      <dgm:spPr/>
      <dgm:t>
        <a:bodyPr/>
        <a:lstStyle/>
        <a:p>
          <a:r>
            <a:rPr lang="en-ZA"/>
            <a:t>Decolonisation of the curriculum is proceeding in earnest in HEIs</a:t>
          </a:r>
          <a:endParaRPr lang="en-US"/>
        </a:p>
      </dgm:t>
    </dgm:pt>
    <dgm:pt modelId="{4F3697C5-CD8D-437B-A20E-D994C25B6A05}" type="parTrans" cxnId="{34CD0410-477D-42ED-B4C4-46BE8221E0B5}">
      <dgm:prSet/>
      <dgm:spPr/>
      <dgm:t>
        <a:bodyPr/>
        <a:lstStyle/>
        <a:p>
          <a:endParaRPr lang="en-US"/>
        </a:p>
      </dgm:t>
    </dgm:pt>
    <dgm:pt modelId="{7777468E-DE89-4E6A-ADC9-EC2A306D665C}" type="sibTrans" cxnId="{34CD0410-477D-42ED-B4C4-46BE8221E0B5}">
      <dgm:prSet/>
      <dgm:spPr/>
      <dgm:t>
        <a:bodyPr/>
        <a:lstStyle/>
        <a:p>
          <a:endParaRPr lang="en-US"/>
        </a:p>
      </dgm:t>
    </dgm:pt>
    <dgm:pt modelId="{87ACC5A4-90AF-4AB9-8814-67F99A077A1A}">
      <dgm:prSet/>
      <dgm:spPr/>
      <dgm:t>
        <a:bodyPr/>
        <a:lstStyle/>
        <a:p>
          <a:r>
            <a:rPr lang="en-ZA"/>
            <a:t>Disasters and pandemics place the BSW under greater pressure</a:t>
          </a:r>
          <a:endParaRPr lang="en-US"/>
        </a:p>
      </dgm:t>
    </dgm:pt>
    <dgm:pt modelId="{D1DE6333-05F2-4C2E-B394-7E65B0300128}" type="parTrans" cxnId="{89347374-1251-467B-A99F-E729BA81CC27}">
      <dgm:prSet/>
      <dgm:spPr/>
      <dgm:t>
        <a:bodyPr/>
        <a:lstStyle/>
        <a:p>
          <a:endParaRPr lang="en-US"/>
        </a:p>
      </dgm:t>
    </dgm:pt>
    <dgm:pt modelId="{009432AF-85E4-443E-9082-1BAEA852D86D}" type="sibTrans" cxnId="{89347374-1251-467B-A99F-E729BA81CC27}">
      <dgm:prSet/>
      <dgm:spPr/>
      <dgm:t>
        <a:bodyPr/>
        <a:lstStyle/>
        <a:p>
          <a:endParaRPr lang="en-US"/>
        </a:p>
      </dgm:t>
    </dgm:pt>
    <dgm:pt modelId="{8E0655C6-5D27-4E1F-A476-E7CE86BB5B8F}">
      <dgm:prSet/>
      <dgm:spPr/>
      <dgm:t>
        <a:bodyPr/>
        <a:lstStyle/>
        <a:p>
          <a:r>
            <a:rPr lang="en-ZA"/>
            <a:t>In addition to delivering a contextually relevant curriculum, the real world needs to be reflected in how we teach and how students make sense of their learning</a:t>
          </a:r>
          <a:endParaRPr lang="en-US"/>
        </a:p>
      </dgm:t>
    </dgm:pt>
    <dgm:pt modelId="{0DEF5A03-B3E7-4DF4-AA93-3070114DB281}" type="parTrans" cxnId="{2CD17DCB-E52D-45BB-822B-22380EB9786B}">
      <dgm:prSet/>
      <dgm:spPr/>
      <dgm:t>
        <a:bodyPr/>
        <a:lstStyle/>
        <a:p>
          <a:endParaRPr lang="en-US"/>
        </a:p>
      </dgm:t>
    </dgm:pt>
    <dgm:pt modelId="{FB66F4EF-6881-4059-8023-BD223160EF47}" type="sibTrans" cxnId="{2CD17DCB-E52D-45BB-822B-22380EB9786B}">
      <dgm:prSet/>
      <dgm:spPr/>
      <dgm:t>
        <a:bodyPr/>
        <a:lstStyle/>
        <a:p>
          <a:endParaRPr lang="en-US"/>
        </a:p>
      </dgm:t>
    </dgm:pt>
    <dgm:pt modelId="{1028973F-A664-45EC-A5BC-0B827AD9A6C3}">
      <dgm:prSet/>
      <dgm:spPr/>
      <dgm:t>
        <a:bodyPr/>
        <a:lstStyle/>
        <a:p>
          <a:r>
            <a:rPr lang="en-ZA"/>
            <a:t>A group of nine academics from seven Higher Education Institutions (HEIs) in South Africa, came together to collaborate, theorise and consider how authentic learning strategies may work in the courses we teach.</a:t>
          </a:r>
          <a:endParaRPr lang="en-US"/>
        </a:p>
      </dgm:t>
    </dgm:pt>
    <dgm:pt modelId="{7B6025C6-AB39-4EE3-9EF6-02DCD464E332}" type="parTrans" cxnId="{95C4E12D-E1D6-4286-9143-35DFF5CEDB58}">
      <dgm:prSet/>
      <dgm:spPr/>
      <dgm:t>
        <a:bodyPr/>
        <a:lstStyle/>
        <a:p>
          <a:endParaRPr lang="en-US"/>
        </a:p>
      </dgm:t>
    </dgm:pt>
    <dgm:pt modelId="{15C58A8C-516C-4239-92E8-03020D9D1432}" type="sibTrans" cxnId="{95C4E12D-E1D6-4286-9143-35DFF5CEDB58}">
      <dgm:prSet/>
      <dgm:spPr/>
      <dgm:t>
        <a:bodyPr/>
        <a:lstStyle/>
        <a:p>
          <a:endParaRPr lang="en-US"/>
        </a:p>
      </dgm:t>
    </dgm:pt>
    <dgm:pt modelId="{1B70862D-6B29-4310-A83F-A43BBAABD400}">
      <dgm:prSet/>
      <dgm:spPr/>
      <dgm:t>
        <a:bodyPr/>
        <a:lstStyle/>
        <a:p>
          <a:r>
            <a:rPr lang="en-ZA"/>
            <a:t>Here we will present the preliminary findings from the two of us, both working at HEI’s in the Eastern Cape, a large and predominantly rural province characterised by high rates of poverty and a scarcity of resources.</a:t>
          </a:r>
          <a:endParaRPr lang="en-US"/>
        </a:p>
      </dgm:t>
    </dgm:pt>
    <dgm:pt modelId="{69ECFFF3-283D-4CD5-BA35-30ADB1E319B7}" type="parTrans" cxnId="{4CADA2D9-AA5D-4147-B71E-0BB5B8410C13}">
      <dgm:prSet/>
      <dgm:spPr/>
      <dgm:t>
        <a:bodyPr/>
        <a:lstStyle/>
        <a:p>
          <a:endParaRPr lang="en-US"/>
        </a:p>
      </dgm:t>
    </dgm:pt>
    <dgm:pt modelId="{BB33D0C4-F4D1-4913-940D-AC10550DC8BB}" type="sibTrans" cxnId="{4CADA2D9-AA5D-4147-B71E-0BB5B8410C13}">
      <dgm:prSet/>
      <dgm:spPr/>
      <dgm:t>
        <a:bodyPr/>
        <a:lstStyle/>
        <a:p>
          <a:endParaRPr lang="en-US"/>
        </a:p>
      </dgm:t>
    </dgm:pt>
    <dgm:pt modelId="{4DB8F5CE-2380-4DFB-820A-FA880F4FFB22}">
      <dgm:prSet/>
      <dgm:spPr/>
      <dgm:t>
        <a:bodyPr/>
        <a:lstStyle/>
        <a:p>
          <a:r>
            <a:rPr lang="en-ZA" dirty="0"/>
            <a:t>. Therefore the question we put to ourselves is: how can we redesign social work courses authentically  and together by learning from students in our two institutions? </a:t>
          </a:r>
          <a:endParaRPr lang="en-US" dirty="0"/>
        </a:p>
      </dgm:t>
    </dgm:pt>
    <dgm:pt modelId="{0F5737BF-15E1-4B75-80F7-148B352F1358}" type="parTrans" cxnId="{80CE27F1-621E-4BFF-B7E5-25108C8C593F}">
      <dgm:prSet/>
      <dgm:spPr/>
      <dgm:t>
        <a:bodyPr/>
        <a:lstStyle/>
        <a:p>
          <a:endParaRPr lang="en-US"/>
        </a:p>
      </dgm:t>
    </dgm:pt>
    <dgm:pt modelId="{EEBFD7C7-AAA1-4E0D-BD3D-E6980698CE9F}" type="sibTrans" cxnId="{80CE27F1-621E-4BFF-B7E5-25108C8C593F}">
      <dgm:prSet/>
      <dgm:spPr/>
      <dgm:t>
        <a:bodyPr/>
        <a:lstStyle/>
        <a:p>
          <a:endParaRPr lang="en-US"/>
        </a:p>
      </dgm:t>
    </dgm:pt>
    <dgm:pt modelId="{87A1DD97-9582-4ED8-99C3-E355F99C224C}" type="pres">
      <dgm:prSet presAssocID="{77E122AA-DD9F-4C26-B1BC-147652016FEC}" presName="diagram" presStyleCnt="0">
        <dgm:presLayoutVars>
          <dgm:dir/>
          <dgm:resizeHandles val="exact"/>
        </dgm:presLayoutVars>
      </dgm:prSet>
      <dgm:spPr/>
    </dgm:pt>
    <dgm:pt modelId="{B23C7377-FA51-45CD-AC14-E468432A8A38}" type="pres">
      <dgm:prSet presAssocID="{E0F1AA93-E981-4E8C-B100-28E0BC0989E0}" presName="node" presStyleLbl="node1" presStyleIdx="0" presStyleCnt="7">
        <dgm:presLayoutVars>
          <dgm:bulletEnabled val="1"/>
        </dgm:presLayoutVars>
      </dgm:prSet>
      <dgm:spPr/>
    </dgm:pt>
    <dgm:pt modelId="{261D287C-89B7-41E4-AE5F-56EA6E24CF75}" type="pres">
      <dgm:prSet presAssocID="{19F4E774-DD1D-4FE0-B110-8CA8156F3FAE}" presName="sibTrans" presStyleCnt="0"/>
      <dgm:spPr/>
    </dgm:pt>
    <dgm:pt modelId="{6D6F75B2-94D4-48B4-B24B-93D47940130B}" type="pres">
      <dgm:prSet presAssocID="{1D653B9E-F608-4FD3-8416-E211E331BDB6}" presName="node" presStyleLbl="node1" presStyleIdx="1" presStyleCnt="7">
        <dgm:presLayoutVars>
          <dgm:bulletEnabled val="1"/>
        </dgm:presLayoutVars>
      </dgm:prSet>
      <dgm:spPr/>
    </dgm:pt>
    <dgm:pt modelId="{766122FD-2FD4-4CA5-8015-97AC87538C5A}" type="pres">
      <dgm:prSet presAssocID="{7777468E-DE89-4E6A-ADC9-EC2A306D665C}" presName="sibTrans" presStyleCnt="0"/>
      <dgm:spPr/>
    </dgm:pt>
    <dgm:pt modelId="{90A77F1B-7866-4F39-8BE3-C78083B1BD17}" type="pres">
      <dgm:prSet presAssocID="{87ACC5A4-90AF-4AB9-8814-67F99A077A1A}" presName="node" presStyleLbl="node1" presStyleIdx="2" presStyleCnt="7">
        <dgm:presLayoutVars>
          <dgm:bulletEnabled val="1"/>
        </dgm:presLayoutVars>
      </dgm:prSet>
      <dgm:spPr/>
    </dgm:pt>
    <dgm:pt modelId="{BC81F895-C34B-40BF-9F9D-22A3A104621A}" type="pres">
      <dgm:prSet presAssocID="{009432AF-85E4-443E-9082-1BAEA852D86D}" presName="sibTrans" presStyleCnt="0"/>
      <dgm:spPr/>
    </dgm:pt>
    <dgm:pt modelId="{50BBBE6F-A1C1-457C-8F7E-9ABAED1C5188}" type="pres">
      <dgm:prSet presAssocID="{8E0655C6-5D27-4E1F-A476-E7CE86BB5B8F}" presName="node" presStyleLbl="node1" presStyleIdx="3" presStyleCnt="7">
        <dgm:presLayoutVars>
          <dgm:bulletEnabled val="1"/>
        </dgm:presLayoutVars>
      </dgm:prSet>
      <dgm:spPr/>
    </dgm:pt>
    <dgm:pt modelId="{455AA828-8D32-4563-B6F2-CA03307B9140}" type="pres">
      <dgm:prSet presAssocID="{FB66F4EF-6881-4059-8023-BD223160EF47}" presName="sibTrans" presStyleCnt="0"/>
      <dgm:spPr/>
    </dgm:pt>
    <dgm:pt modelId="{6113C7EF-507F-4DA8-8497-C84CE4DBBF1E}" type="pres">
      <dgm:prSet presAssocID="{1028973F-A664-45EC-A5BC-0B827AD9A6C3}" presName="node" presStyleLbl="node1" presStyleIdx="4" presStyleCnt="7">
        <dgm:presLayoutVars>
          <dgm:bulletEnabled val="1"/>
        </dgm:presLayoutVars>
      </dgm:prSet>
      <dgm:spPr/>
    </dgm:pt>
    <dgm:pt modelId="{4AE72947-BAEC-4649-828F-0459ACD5032E}" type="pres">
      <dgm:prSet presAssocID="{15C58A8C-516C-4239-92E8-03020D9D1432}" presName="sibTrans" presStyleCnt="0"/>
      <dgm:spPr/>
    </dgm:pt>
    <dgm:pt modelId="{F13ED870-DA78-4280-BA3D-6DD5E7381516}" type="pres">
      <dgm:prSet presAssocID="{1B70862D-6B29-4310-A83F-A43BBAABD400}" presName="node" presStyleLbl="node1" presStyleIdx="5" presStyleCnt="7">
        <dgm:presLayoutVars>
          <dgm:bulletEnabled val="1"/>
        </dgm:presLayoutVars>
      </dgm:prSet>
      <dgm:spPr/>
    </dgm:pt>
    <dgm:pt modelId="{B8594899-FC76-45F3-8BBA-0217C2B87E43}" type="pres">
      <dgm:prSet presAssocID="{BB33D0C4-F4D1-4913-940D-AC10550DC8BB}" presName="sibTrans" presStyleCnt="0"/>
      <dgm:spPr/>
    </dgm:pt>
    <dgm:pt modelId="{DEB6F661-8128-496E-BF50-6E0C922BFDA7}" type="pres">
      <dgm:prSet presAssocID="{4DB8F5CE-2380-4DFB-820A-FA880F4FFB22}" presName="node" presStyleLbl="node1" presStyleIdx="6" presStyleCnt="7">
        <dgm:presLayoutVars>
          <dgm:bulletEnabled val="1"/>
        </dgm:presLayoutVars>
      </dgm:prSet>
      <dgm:spPr/>
    </dgm:pt>
  </dgm:ptLst>
  <dgm:cxnLst>
    <dgm:cxn modelId="{34CD0410-477D-42ED-B4C4-46BE8221E0B5}" srcId="{77E122AA-DD9F-4C26-B1BC-147652016FEC}" destId="{1D653B9E-F608-4FD3-8416-E211E331BDB6}" srcOrd="1" destOrd="0" parTransId="{4F3697C5-CD8D-437B-A20E-D994C25B6A05}" sibTransId="{7777468E-DE89-4E6A-ADC9-EC2A306D665C}"/>
    <dgm:cxn modelId="{99EFC91D-7D70-478B-BAD4-310F48C3DFF5}" type="presOf" srcId="{1D653B9E-F608-4FD3-8416-E211E331BDB6}" destId="{6D6F75B2-94D4-48B4-B24B-93D47940130B}" srcOrd="0" destOrd="0" presId="urn:microsoft.com/office/officeart/2005/8/layout/default"/>
    <dgm:cxn modelId="{052D8E1F-2478-4F86-BFCB-972B9BB6DE78}" type="presOf" srcId="{E0F1AA93-E981-4E8C-B100-28E0BC0989E0}" destId="{B23C7377-FA51-45CD-AC14-E468432A8A38}" srcOrd="0" destOrd="0" presId="urn:microsoft.com/office/officeart/2005/8/layout/default"/>
    <dgm:cxn modelId="{E080722B-A053-436D-8196-014F3F8651E8}" type="presOf" srcId="{1028973F-A664-45EC-A5BC-0B827AD9A6C3}" destId="{6113C7EF-507F-4DA8-8497-C84CE4DBBF1E}" srcOrd="0" destOrd="0" presId="urn:microsoft.com/office/officeart/2005/8/layout/default"/>
    <dgm:cxn modelId="{95C4E12D-E1D6-4286-9143-35DFF5CEDB58}" srcId="{77E122AA-DD9F-4C26-B1BC-147652016FEC}" destId="{1028973F-A664-45EC-A5BC-0B827AD9A6C3}" srcOrd="4" destOrd="0" parTransId="{7B6025C6-AB39-4EE3-9EF6-02DCD464E332}" sibTransId="{15C58A8C-516C-4239-92E8-03020D9D1432}"/>
    <dgm:cxn modelId="{9AEA113D-52FC-4A26-808A-38A1F5AD9427}" srcId="{77E122AA-DD9F-4C26-B1BC-147652016FEC}" destId="{E0F1AA93-E981-4E8C-B100-28E0BC0989E0}" srcOrd="0" destOrd="0" parTransId="{D681894A-6EA6-4A58-B20D-4CBEAAEF505E}" sibTransId="{19F4E774-DD1D-4FE0-B110-8CA8156F3FAE}"/>
    <dgm:cxn modelId="{67405472-B98A-4C65-A962-1412E5635474}" type="presOf" srcId="{1B70862D-6B29-4310-A83F-A43BBAABD400}" destId="{F13ED870-DA78-4280-BA3D-6DD5E7381516}" srcOrd="0" destOrd="0" presId="urn:microsoft.com/office/officeart/2005/8/layout/default"/>
    <dgm:cxn modelId="{F5983D54-D81A-4BD5-853C-61DD6B338F14}" type="presOf" srcId="{8E0655C6-5D27-4E1F-A476-E7CE86BB5B8F}" destId="{50BBBE6F-A1C1-457C-8F7E-9ABAED1C5188}" srcOrd="0" destOrd="0" presId="urn:microsoft.com/office/officeart/2005/8/layout/default"/>
    <dgm:cxn modelId="{89347374-1251-467B-A99F-E729BA81CC27}" srcId="{77E122AA-DD9F-4C26-B1BC-147652016FEC}" destId="{87ACC5A4-90AF-4AB9-8814-67F99A077A1A}" srcOrd="2" destOrd="0" parTransId="{D1DE6333-05F2-4C2E-B394-7E65B0300128}" sibTransId="{009432AF-85E4-443E-9082-1BAEA852D86D}"/>
    <dgm:cxn modelId="{2CD17DCB-E52D-45BB-822B-22380EB9786B}" srcId="{77E122AA-DD9F-4C26-B1BC-147652016FEC}" destId="{8E0655C6-5D27-4E1F-A476-E7CE86BB5B8F}" srcOrd="3" destOrd="0" parTransId="{0DEF5A03-B3E7-4DF4-AA93-3070114DB281}" sibTransId="{FB66F4EF-6881-4059-8023-BD223160EF47}"/>
    <dgm:cxn modelId="{F4FE0DCD-4656-46B7-800F-4B624ED8FA7E}" type="presOf" srcId="{4DB8F5CE-2380-4DFB-820A-FA880F4FFB22}" destId="{DEB6F661-8128-496E-BF50-6E0C922BFDA7}" srcOrd="0" destOrd="0" presId="urn:microsoft.com/office/officeart/2005/8/layout/default"/>
    <dgm:cxn modelId="{6B9E13D7-9E58-44B5-84E9-65E45F1D70A3}" type="presOf" srcId="{87ACC5A4-90AF-4AB9-8814-67F99A077A1A}" destId="{90A77F1B-7866-4F39-8BE3-C78083B1BD17}" srcOrd="0" destOrd="0" presId="urn:microsoft.com/office/officeart/2005/8/layout/default"/>
    <dgm:cxn modelId="{4105F8D7-930C-4F27-8A7F-482BF436E296}" type="presOf" srcId="{77E122AA-DD9F-4C26-B1BC-147652016FEC}" destId="{87A1DD97-9582-4ED8-99C3-E355F99C224C}" srcOrd="0" destOrd="0" presId="urn:microsoft.com/office/officeart/2005/8/layout/default"/>
    <dgm:cxn modelId="{4CADA2D9-AA5D-4147-B71E-0BB5B8410C13}" srcId="{77E122AA-DD9F-4C26-B1BC-147652016FEC}" destId="{1B70862D-6B29-4310-A83F-A43BBAABD400}" srcOrd="5" destOrd="0" parTransId="{69ECFFF3-283D-4CD5-BA35-30ADB1E319B7}" sibTransId="{BB33D0C4-F4D1-4913-940D-AC10550DC8BB}"/>
    <dgm:cxn modelId="{80CE27F1-621E-4BFF-B7E5-25108C8C593F}" srcId="{77E122AA-DD9F-4C26-B1BC-147652016FEC}" destId="{4DB8F5CE-2380-4DFB-820A-FA880F4FFB22}" srcOrd="6" destOrd="0" parTransId="{0F5737BF-15E1-4B75-80F7-148B352F1358}" sibTransId="{EEBFD7C7-AAA1-4E0D-BD3D-E6980698CE9F}"/>
    <dgm:cxn modelId="{E7BBAA98-A378-4FBC-BA22-5DAACC502E25}" type="presParOf" srcId="{87A1DD97-9582-4ED8-99C3-E355F99C224C}" destId="{B23C7377-FA51-45CD-AC14-E468432A8A38}" srcOrd="0" destOrd="0" presId="urn:microsoft.com/office/officeart/2005/8/layout/default"/>
    <dgm:cxn modelId="{2A590214-D8EC-4BD5-A1AB-35243283DF5F}" type="presParOf" srcId="{87A1DD97-9582-4ED8-99C3-E355F99C224C}" destId="{261D287C-89B7-41E4-AE5F-56EA6E24CF75}" srcOrd="1" destOrd="0" presId="urn:microsoft.com/office/officeart/2005/8/layout/default"/>
    <dgm:cxn modelId="{B91FEB0F-B718-4740-B6F8-BD2AD9696C4B}" type="presParOf" srcId="{87A1DD97-9582-4ED8-99C3-E355F99C224C}" destId="{6D6F75B2-94D4-48B4-B24B-93D47940130B}" srcOrd="2" destOrd="0" presId="urn:microsoft.com/office/officeart/2005/8/layout/default"/>
    <dgm:cxn modelId="{7E856BEF-E74D-4E02-9773-F5C24B46AE5D}" type="presParOf" srcId="{87A1DD97-9582-4ED8-99C3-E355F99C224C}" destId="{766122FD-2FD4-4CA5-8015-97AC87538C5A}" srcOrd="3" destOrd="0" presId="urn:microsoft.com/office/officeart/2005/8/layout/default"/>
    <dgm:cxn modelId="{05ACFF29-6783-4639-A111-A4862487D3B6}" type="presParOf" srcId="{87A1DD97-9582-4ED8-99C3-E355F99C224C}" destId="{90A77F1B-7866-4F39-8BE3-C78083B1BD17}" srcOrd="4" destOrd="0" presId="urn:microsoft.com/office/officeart/2005/8/layout/default"/>
    <dgm:cxn modelId="{9322729E-B83F-4BED-898F-E59C0FB14835}" type="presParOf" srcId="{87A1DD97-9582-4ED8-99C3-E355F99C224C}" destId="{BC81F895-C34B-40BF-9F9D-22A3A104621A}" srcOrd="5" destOrd="0" presId="urn:microsoft.com/office/officeart/2005/8/layout/default"/>
    <dgm:cxn modelId="{95AD01F1-6CF2-493B-839B-B5CD3C876AE5}" type="presParOf" srcId="{87A1DD97-9582-4ED8-99C3-E355F99C224C}" destId="{50BBBE6F-A1C1-457C-8F7E-9ABAED1C5188}" srcOrd="6" destOrd="0" presId="urn:microsoft.com/office/officeart/2005/8/layout/default"/>
    <dgm:cxn modelId="{C80534A4-3D74-45F5-83AA-BE9DB6132770}" type="presParOf" srcId="{87A1DD97-9582-4ED8-99C3-E355F99C224C}" destId="{455AA828-8D32-4563-B6F2-CA03307B9140}" srcOrd="7" destOrd="0" presId="urn:microsoft.com/office/officeart/2005/8/layout/default"/>
    <dgm:cxn modelId="{E898BD18-15D8-4D2A-BDD8-5120E09A85B7}" type="presParOf" srcId="{87A1DD97-9582-4ED8-99C3-E355F99C224C}" destId="{6113C7EF-507F-4DA8-8497-C84CE4DBBF1E}" srcOrd="8" destOrd="0" presId="urn:microsoft.com/office/officeart/2005/8/layout/default"/>
    <dgm:cxn modelId="{DA73191B-E5F1-4594-A515-3BF4D950950A}" type="presParOf" srcId="{87A1DD97-9582-4ED8-99C3-E355F99C224C}" destId="{4AE72947-BAEC-4649-828F-0459ACD5032E}" srcOrd="9" destOrd="0" presId="urn:microsoft.com/office/officeart/2005/8/layout/default"/>
    <dgm:cxn modelId="{FE37E0F5-4042-451E-8B5A-85ADB680B2B2}" type="presParOf" srcId="{87A1DD97-9582-4ED8-99C3-E355F99C224C}" destId="{F13ED870-DA78-4280-BA3D-6DD5E7381516}" srcOrd="10" destOrd="0" presId="urn:microsoft.com/office/officeart/2005/8/layout/default"/>
    <dgm:cxn modelId="{23FA1E9A-3244-498B-B741-BDDDD5032A27}" type="presParOf" srcId="{87A1DD97-9582-4ED8-99C3-E355F99C224C}" destId="{B8594899-FC76-45F3-8BBA-0217C2B87E43}" srcOrd="11" destOrd="0" presId="urn:microsoft.com/office/officeart/2005/8/layout/default"/>
    <dgm:cxn modelId="{D8D45046-B598-41C4-AB2C-158CB408E42C}" type="presParOf" srcId="{87A1DD97-9582-4ED8-99C3-E355F99C224C}" destId="{DEB6F661-8128-496E-BF50-6E0C922BFDA7}"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828033-37A6-47FF-9146-F81940F75807}" type="doc">
      <dgm:prSet loTypeId="urn:microsoft.com/office/officeart/2008/layout/LinedList" loCatId="list" qsTypeId="urn:microsoft.com/office/officeart/2005/8/quickstyle/simple2" qsCatId="simple" csTypeId="urn:microsoft.com/office/officeart/2005/8/colors/colorful1" csCatId="colorful" phldr="1"/>
      <dgm:spPr/>
      <dgm:t>
        <a:bodyPr/>
        <a:lstStyle/>
        <a:p>
          <a:endParaRPr lang="en-US"/>
        </a:p>
      </dgm:t>
    </dgm:pt>
    <dgm:pt modelId="{C638F53D-B05C-49FA-8C0F-006ADB9A77C4}">
      <dgm:prSet/>
      <dgm:spPr/>
      <dgm:t>
        <a:bodyPr/>
        <a:lstStyle/>
        <a:p>
          <a:r>
            <a:rPr lang="en-ZA"/>
            <a:t>To revisit the courses that students reflected on and consider, in consultation with other social work academics across universities, how to:</a:t>
          </a:r>
          <a:endParaRPr lang="en-US"/>
        </a:p>
      </dgm:t>
    </dgm:pt>
    <dgm:pt modelId="{C6BD9B40-4E81-4A36-818B-A0B34361E9E0}" type="parTrans" cxnId="{603F5895-A882-470C-9488-C1E8433938F5}">
      <dgm:prSet/>
      <dgm:spPr/>
      <dgm:t>
        <a:bodyPr/>
        <a:lstStyle/>
        <a:p>
          <a:endParaRPr lang="en-US"/>
        </a:p>
      </dgm:t>
    </dgm:pt>
    <dgm:pt modelId="{0327CB50-C908-4554-8266-69CC71063C7E}" type="sibTrans" cxnId="{603F5895-A882-470C-9488-C1E8433938F5}">
      <dgm:prSet/>
      <dgm:spPr/>
      <dgm:t>
        <a:bodyPr/>
        <a:lstStyle/>
        <a:p>
          <a:endParaRPr lang="en-US"/>
        </a:p>
      </dgm:t>
    </dgm:pt>
    <dgm:pt modelId="{EDCDE3E7-C467-4983-80D2-AFDE7C2084EC}">
      <dgm:prSet/>
      <dgm:spPr/>
      <dgm:t>
        <a:bodyPr/>
        <a:lstStyle/>
        <a:p>
          <a:r>
            <a:rPr lang="en-ZA" dirty="0"/>
            <a:t>Create authentic and engaging online learning materials</a:t>
          </a:r>
          <a:endParaRPr lang="en-US" dirty="0"/>
        </a:p>
      </dgm:t>
    </dgm:pt>
    <dgm:pt modelId="{E4B1C92B-09B9-4EB9-A757-5D18F79413BE}" type="parTrans" cxnId="{AD23E87B-502D-4E09-9147-C0973BE5C6F2}">
      <dgm:prSet/>
      <dgm:spPr/>
      <dgm:t>
        <a:bodyPr/>
        <a:lstStyle/>
        <a:p>
          <a:endParaRPr lang="en-US"/>
        </a:p>
      </dgm:t>
    </dgm:pt>
    <dgm:pt modelId="{CEFEC35B-2849-4B81-9CC4-9087266DB771}" type="sibTrans" cxnId="{AD23E87B-502D-4E09-9147-C0973BE5C6F2}">
      <dgm:prSet/>
      <dgm:spPr/>
      <dgm:t>
        <a:bodyPr/>
        <a:lstStyle/>
        <a:p>
          <a:endParaRPr lang="en-US"/>
        </a:p>
      </dgm:t>
    </dgm:pt>
    <dgm:pt modelId="{1F9B9D00-BAF0-427D-A52B-B1FB093812E3}">
      <dgm:prSet/>
      <dgm:spPr/>
      <dgm:t>
        <a:bodyPr/>
        <a:lstStyle/>
        <a:p>
          <a:r>
            <a:rPr lang="en-ZA" dirty="0"/>
            <a:t>Factor in learning and teaching activities that build cohesion amongst students and staff (reduce in class “threats” and power dynamics)</a:t>
          </a:r>
          <a:endParaRPr lang="en-US" dirty="0"/>
        </a:p>
      </dgm:t>
    </dgm:pt>
    <dgm:pt modelId="{DBCFF285-4AC9-4A6B-AB32-D6BF1B9966F9}" type="parTrans" cxnId="{8E414CF0-CECE-49F3-B45B-DF17404D19B8}">
      <dgm:prSet/>
      <dgm:spPr/>
      <dgm:t>
        <a:bodyPr/>
        <a:lstStyle/>
        <a:p>
          <a:endParaRPr lang="en-US"/>
        </a:p>
      </dgm:t>
    </dgm:pt>
    <dgm:pt modelId="{E89ED03A-EA9A-4A7B-9EC4-26F58061F216}" type="sibTrans" cxnId="{8E414CF0-CECE-49F3-B45B-DF17404D19B8}">
      <dgm:prSet/>
      <dgm:spPr/>
      <dgm:t>
        <a:bodyPr/>
        <a:lstStyle/>
        <a:p>
          <a:endParaRPr lang="en-US"/>
        </a:p>
      </dgm:t>
    </dgm:pt>
    <dgm:pt modelId="{E55F1F7C-3CD2-4BB8-9682-B1C19D0555C3}">
      <dgm:prSet/>
      <dgm:spPr/>
      <dgm:t>
        <a:bodyPr/>
        <a:lstStyle/>
        <a:p>
          <a:r>
            <a:rPr lang="en-ZA" dirty="0"/>
            <a:t>Assess students’ learning in non anxiety provoking ways </a:t>
          </a:r>
          <a:endParaRPr lang="en-US" dirty="0"/>
        </a:p>
      </dgm:t>
    </dgm:pt>
    <dgm:pt modelId="{A667038B-3510-4AFC-8FBB-29EE515C1E7F}" type="parTrans" cxnId="{496A69AD-5BBB-4F88-B82B-19B9CBF44064}">
      <dgm:prSet/>
      <dgm:spPr/>
      <dgm:t>
        <a:bodyPr/>
        <a:lstStyle/>
        <a:p>
          <a:endParaRPr lang="en-US"/>
        </a:p>
      </dgm:t>
    </dgm:pt>
    <dgm:pt modelId="{2EAC50AC-9AD6-42AD-8F51-29CB0E1CB44B}" type="sibTrans" cxnId="{496A69AD-5BBB-4F88-B82B-19B9CBF44064}">
      <dgm:prSet/>
      <dgm:spPr/>
      <dgm:t>
        <a:bodyPr/>
        <a:lstStyle/>
        <a:p>
          <a:endParaRPr lang="en-US"/>
        </a:p>
      </dgm:t>
    </dgm:pt>
    <dgm:pt modelId="{87A8707A-1B35-4188-A1BD-27C48CFA9BEA}">
      <dgm:prSet/>
      <dgm:spPr/>
      <dgm:t>
        <a:bodyPr/>
        <a:lstStyle/>
        <a:p>
          <a:r>
            <a:rPr lang="en-ZA"/>
            <a:t>Enhance the morale of the social work profession</a:t>
          </a:r>
          <a:endParaRPr lang="en-US"/>
        </a:p>
      </dgm:t>
    </dgm:pt>
    <dgm:pt modelId="{143EDB08-E0AD-4353-96CF-E502DBBE9603}" type="parTrans" cxnId="{6D009A42-5FB0-4798-80E2-15514CBB5A1D}">
      <dgm:prSet/>
      <dgm:spPr/>
      <dgm:t>
        <a:bodyPr/>
        <a:lstStyle/>
        <a:p>
          <a:endParaRPr lang="en-US"/>
        </a:p>
      </dgm:t>
    </dgm:pt>
    <dgm:pt modelId="{EBB94C02-098B-4C70-A213-8FAFF3F3E233}" type="sibTrans" cxnId="{6D009A42-5FB0-4798-80E2-15514CBB5A1D}">
      <dgm:prSet/>
      <dgm:spPr/>
      <dgm:t>
        <a:bodyPr/>
        <a:lstStyle/>
        <a:p>
          <a:endParaRPr lang="en-US"/>
        </a:p>
      </dgm:t>
    </dgm:pt>
    <dgm:pt modelId="{41FFFBDA-B6B3-47B0-9106-B40DD92BAB05}" type="pres">
      <dgm:prSet presAssocID="{B9828033-37A6-47FF-9146-F81940F75807}" presName="vert0" presStyleCnt="0">
        <dgm:presLayoutVars>
          <dgm:dir/>
          <dgm:animOne val="branch"/>
          <dgm:animLvl val="lvl"/>
        </dgm:presLayoutVars>
      </dgm:prSet>
      <dgm:spPr/>
    </dgm:pt>
    <dgm:pt modelId="{FAB58AD8-80E4-44F5-82EB-F4CD6C89E4B2}" type="pres">
      <dgm:prSet presAssocID="{C638F53D-B05C-49FA-8C0F-006ADB9A77C4}" presName="thickLine" presStyleLbl="alignNode1" presStyleIdx="0" presStyleCnt="1"/>
      <dgm:spPr/>
    </dgm:pt>
    <dgm:pt modelId="{26EB3D00-9D0C-4E6E-ABCF-1C031532A894}" type="pres">
      <dgm:prSet presAssocID="{C638F53D-B05C-49FA-8C0F-006ADB9A77C4}" presName="horz1" presStyleCnt="0"/>
      <dgm:spPr/>
    </dgm:pt>
    <dgm:pt modelId="{4FD09F5D-11B2-4C74-81EE-E5DC9F3F5B70}" type="pres">
      <dgm:prSet presAssocID="{C638F53D-B05C-49FA-8C0F-006ADB9A77C4}" presName="tx1" presStyleLbl="revTx" presStyleIdx="0" presStyleCnt="5"/>
      <dgm:spPr/>
    </dgm:pt>
    <dgm:pt modelId="{4A4E24AE-8D28-4CBF-BF61-C4867DF1D9A2}" type="pres">
      <dgm:prSet presAssocID="{C638F53D-B05C-49FA-8C0F-006ADB9A77C4}" presName="vert1" presStyleCnt="0"/>
      <dgm:spPr/>
    </dgm:pt>
    <dgm:pt modelId="{3B976B11-8BB4-48A2-9DDB-889B63A717DF}" type="pres">
      <dgm:prSet presAssocID="{EDCDE3E7-C467-4983-80D2-AFDE7C2084EC}" presName="vertSpace2a" presStyleCnt="0"/>
      <dgm:spPr/>
    </dgm:pt>
    <dgm:pt modelId="{0725CDA2-3183-46EC-BC32-6E492C579DB5}" type="pres">
      <dgm:prSet presAssocID="{EDCDE3E7-C467-4983-80D2-AFDE7C2084EC}" presName="horz2" presStyleCnt="0"/>
      <dgm:spPr/>
    </dgm:pt>
    <dgm:pt modelId="{8E8E03E4-9BB9-4EDB-A9E1-73256751BC21}" type="pres">
      <dgm:prSet presAssocID="{EDCDE3E7-C467-4983-80D2-AFDE7C2084EC}" presName="horzSpace2" presStyleCnt="0"/>
      <dgm:spPr/>
    </dgm:pt>
    <dgm:pt modelId="{D30E94E3-B2F7-4E97-8447-217131BA49FE}" type="pres">
      <dgm:prSet presAssocID="{EDCDE3E7-C467-4983-80D2-AFDE7C2084EC}" presName="tx2" presStyleLbl="revTx" presStyleIdx="1" presStyleCnt="5"/>
      <dgm:spPr/>
    </dgm:pt>
    <dgm:pt modelId="{C5D5380E-CE13-4CAC-BE1F-DB4E60D26C68}" type="pres">
      <dgm:prSet presAssocID="{EDCDE3E7-C467-4983-80D2-AFDE7C2084EC}" presName="vert2" presStyleCnt="0"/>
      <dgm:spPr/>
    </dgm:pt>
    <dgm:pt modelId="{BF811BDA-83CF-4AFF-A1D0-88B8AA1DD00F}" type="pres">
      <dgm:prSet presAssocID="{EDCDE3E7-C467-4983-80D2-AFDE7C2084EC}" presName="thinLine2b" presStyleLbl="callout" presStyleIdx="0" presStyleCnt="4"/>
      <dgm:spPr/>
    </dgm:pt>
    <dgm:pt modelId="{26C3DCA5-097A-40D0-8655-3E553C308493}" type="pres">
      <dgm:prSet presAssocID="{EDCDE3E7-C467-4983-80D2-AFDE7C2084EC}" presName="vertSpace2b" presStyleCnt="0"/>
      <dgm:spPr/>
    </dgm:pt>
    <dgm:pt modelId="{B0955EE2-8B39-443A-BA0C-4ADF4443F154}" type="pres">
      <dgm:prSet presAssocID="{1F9B9D00-BAF0-427D-A52B-B1FB093812E3}" presName="horz2" presStyleCnt="0"/>
      <dgm:spPr/>
    </dgm:pt>
    <dgm:pt modelId="{F4AA466A-2079-4EC6-B743-96B47DFC655F}" type="pres">
      <dgm:prSet presAssocID="{1F9B9D00-BAF0-427D-A52B-B1FB093812E3}" presName="horzSpace2" presStyleCnt="0"/>
      <dgm:spPr/>
    </dgm:pt>
    <dgm:pt modelId="{9B21F69A-B4F7-4BCE-A71D-62B22AAE89A8}" type="pres">
      <dgm:prSet presAssocID="{1F9B9D00-BAF0-427D-A52B-B1FB093812E3}" presName="tx2" presStyleLbl="revTx" presStyleIdx="2" presStyleCnt="5"/>
      <dgm:spPr/>
    </dgm:pt>
    <dgm:pt modelId="{DF9C760F-30D0-44A6-BEFC-C7A2FDCF2A84}" type="pres">
      <dgm:prSet presAssocID="{1F9B9D00-BAF0-427D-A52B-B1FB093812E3}" presName="vert2" presStyleCnt="0"/>
      <dgm:spPr/>
    </dgm:pt>
    <dgm:pt modelId="{C0B95FEC-A4AF-478E-8790-65843CBE33F2}" type="pres">
      <dgm:prSet presAssocID="{1F9B9D00-BAF0-427D-A52B-B1FB093812E3}" presName="thinLine2b" presStyleLbl="callout" presStyleIdx="1" presStyleCnt="4"/>
      <dgm:spPr/>
    </dgm:pt>
    <dgm:pt modelId="{B24521C6-30A8-4C79-BAA9-E1D7B8205F2A}" type="pres">
      <dgm:prSet presAssocID="{1F9B9D00-BAF0-427D-A52B-B1FB093812E3}" presName="vertSpace2b" presStyleCnt="0"/>
      <dgm:spPr/>
    </dgm:pt>
    <dgm:pt modelId="{2D193B09-9528-4462-8A21-5350DE097030}" type="pres">
      <dgm:prSet presAssocID="{E55F1F7C-3CD2-4BB8-9682-B1C19D0555C3}" presName="horz2" presStyleCnt="0"/>
      <dgm:spPr/>
    </dgm:pt>
    <dgm:pt modelId="{943DDFA8-5508-4B19-81E6-CE7334A68540}" type="pres">
      <dgm:prSet presAssocID="{E55F1F7C-3CD2-4BB8-9682-B1C19D0555C3}" presName="horzSpace2" presStyleCnt="0"/>
      <dgm:spPr/>
    </dgm:pt>
    <dgm:pt modelId="{B3135931-933B-4BDE-9692-BF3842F9F218}" type="pres">
      <dgm:prSet presAssocID="{E55F1F7C-3CD2-4BB8-9682-B1C19D0555C3}" presName="tx2" presStyleLbl="revTx" presStyleIdx="3" presStyleCnt="5"/>
      <dgm:spPr/>
    </dgm:pt>
    <dgm:pt modelId="{37D175C5-AFB8-4F41-9B21-636400E2443D}" type="pres">
      <dgm:prSet presAssocID="{E55F1F7C-3CD2-4BB8-9682-B1C19D0555C3}" presName="vert2" presStyleCnt="0"/>
      <dgm:spPr/>
    </dgm:pt>
    <dgm:pt modelId="{804546FC-85C3-405E-847A-B95879F1E24C}" type="pres">
      <dgm:prSet presAssocID="{E55F1F7C-3CD2-4BB8-9682-B1C19D0555C3}" presName="thinLine2b" presStyleLbl="callout" presStyleIdx="2" presStyleCnt="4"/>
      <dgm:spPr/>
    </dgm:pt>
    <dgm:pt modelId="{AADD711A-AD49-444D-BA07-C7170B20B2C3}" type="pres">
      <dgm:prSet presAssocID="{E55F1F7C-3CD2-4BB8-9682-B1C19D0555C3}" presName="vertSpace2b" presStyleCnt="0"/>
      <dgm:spPr/>
    </dgm:pt>
    <dgm:pt modelId="{0AAE6244-0039-416E-994B-E051DFB5E5A5}" type="pres">
      <dgm:prSet presAssocID="{87A8707A-1B35-4188-A1BD-27C48CFA9BEA}" presName="horz2" presStyleCnt="0"/>
      <dgm:spPr/>
    </dgm:pt>
    <dgm:pt modelId="{D6AFF876-9CB4-494E-91E5-AD34F4CD638C}" type="pres">
      <dgm:prSet presAssocID="{87A8707A-1B35-4188-A1BD-27C48CFA9BEA}" presName="horzSpace2" presStyleCnt="0"/>
      <dgm:spPr/>
    </dgm:pt>
    <dgm:pt modelId="{08C4BD7C-0BA5-4A1A-BDE0-C9BB26B24C29}" type="pres">
      <dgm:prSet presAssocID="{87A8707A-1B35-4188-A1BD-27C48CFA9BEA}" presName="tx2" presStyleLbl="revTx" presStyleIdx="4" presStyleCnt="5"/>
      <dgm:spPr/>
    </dgm:pt>
    <dgm:pt modelId="{B20C73D4-CBE3-453B-B58E-F6581EEC1E1E}" type="pres">
      <dgm:prSet presAssocID="{87A8707A-1B35-4188-A1BD-27C48CFA9BEA}" presName="vert2" presStyleCnt="0"/>
      <dgm:spPr/>
    </dgm:pt>
    <dgm:pt modelId="{D9487C6F-A84F-44A6-B833-389BC2520296}" type="pres">
      <dgm:prSet presAssocID="{87A8707A-1B35-4188-A1BD-27C48CFA9BEA}" presName="thinLine2b" presStyleLbl="callout" presStyleIdx="3" presStyleCnt="4"/>
      <dgm:spPr/>
    </dgm:pt>
    <dgm:pt modelId="{B5114309-42CC-48F3-8F00-9F53CC98DBA7}" type="pres">
      <dgm:prSet presAssocID="{87A8707A-1B35-4188-A1BD-27C48CFA9BEA}" presName="vertSpace2b" presStyleCnt="0"/>
      <dgm:spPr/>
    </dgm:pt>
  </dgm:ptLst>
  <dgm:cxnLst>
    <dgm:cxn modelId="{6D567309-33E7-4464-86BF-C6512E001A9A}" type="presOf" srcId="{87A8707A-1B35-4188-A1BD-27C48CFA9BEA}" destId="{08C4BD7C-0BA5-4A1A-BDE0-C9BB26B24C29}" srcOrd="0" destOrd="0" presId="urn:microsoft.com/office/officeart/2008/layout/LinedList"/>
    <dgm:cxn modelId="{E4AD5915-072C-45A8-B83E-223ECF78CC5F}" type="presOf" srcId="{B9828033-37A6-47FF-9146-F81940F75807}" destId="{41FFFBDA-B6B3-47B0-9106-B40DD92BAB05}" srcOrd="0" destOrd="0" presId="urn:microsoft.com/office/officeart/2008/layout/LinedList"/>
    <dgm:cxn modelId="{F0F1371C-DAA5-49BF-8855-FD8DDD150BFD}" type="presOf" srcId="{C638F53D-B05C-49FA-8C0F-006ADB9A77C4}" destId="{4FD09F5D-11B2-4C74-81EE-E5DC9F3F5B70}" srcOrd="0" destOrd="0" presId="urn:microsoft.com/office/officeart/2008/layout/LinedList"/>
    <dgm:cxn modelId="{6D009A42-5FB0-4798-80E2-15514CBB5A1D}" srcId="{C638F53D-B05C-49FA-8C0F-006ADB9A77C4}" destId="{87A8707A-1B35-4188-A1BD-27C48CFA9BEA}" srcOrd="3" destOrd="0" parTransId="{143EDB08-E0AD-4353-96CF-E502DBBE9603}" sibTransId="{EBB94C02-098B-4C70-A213-8FAFF3F3E233}"/>
    <dgm:cxn modelId="{3F1F7144-E2E6-4581-8B6B-D94796A6EC41}" type="presOf" srcId="{E55F1F7C-3CD2-4BB8-9682-B1C19D0555C3}" destId="{B3135931-933B-4BDE-9692-BF3842F9F218}" srcOrd="0" destOrd="0" presId="urn:microsoft.com/office/officeart/2008/layout/LinedList"/>
    <dgm:cxn modelId="{68DB7072-49FD-40D0-AAFE-A0478BDA2BAF}" type="presOf" srcId="{EDCDE3E7-C467-4983-80D2-AFDE7C2084EC}" destId="{D30E94E3-B2F7-4E97-8447-217131BA49FE}" srcOrd="0" destOrd="0" presId="urn:microsoft.com/office/officeart/2008/layout/LinedList"/>
    <dgm:cxn modelId="{AD23E87B-502D-4E09-9147-C0973BE5C6F2}" srcId="{C638F53D-B05C-49FA-8C0F-006ADB9A77C4}" destId="{EDCDE3E7-C467-4983-80D2-AFDE7C2084EC}" srcOrd="0" destOrd="0" parTransId="{E4B1C92B-09B9-4EB9-A757-5D18F79413BE}" sibTransId="{CEFEC35B-2849-4B81-9CC4-9087266DB771}"/>
    <dgm:cxn modelId="{603F5895-A882-470C-9488-C1E8433938F5}" srcId="{B9828033-37A6-47FF-9146-F81940F75807}" destId="{C638F53D-B05C-49FA-8C0F-006ADB9A77C4}" srcOrd="0" destOrd="0" parTransId="{C6BD9B40-4E81-4A36-818B-A0B34361E9E0}" sibTransId="{0327CB50-C908-4554-8266-69CC71063C7E}"/>
    <dgm:cxn modelId="{D6814FA2-FC62-40F1-8AFA-479083DE8D55}" type="presOf" srcId="{1F9B9D00-BAF0-427D-A52B-B1FB093812E3}" destId="{9B21F69A-B4F7-4BCE-A71D-62B22AAE89A8}" srcOrd="0" destOrd="0" presId="urn:microsoft.com/office/officeart/2008/layout/LinedList"/>
    <dgm:cxn modelId="{496A69AD-5BBB-4F88-B82B-19B9CBF44064}" srcId="{C638F53D-B05C-49FA-8C0F-006ADB9A77C4}" destId="{E55F1F7C-3CD2-4BB8-9682-B1C19D0555C3}" srcOrd="2" destOrd="0" parTransId="{A667038B-3510-4AFC-8FBB-29EE515C1E7F}" sibTransId="{2EAC50AC-9AD6-42AD-8F51-29CB0E1CB44B}"/>
    <dgm:cxn modelId="{8E414CF0-CECE-49F3-B45B-DF17404D19B8}" srcId="{C638F53D-B05C-49FA-8C0F-006ADB9A77C4}" destId="{1F9B9D00-BAF0-427D-A52B-B1FB093812E3}" srcOrd="1" destOrd="0" parTransId="{DBCFF285-4AC9-4A6B-AB32-D6BF1B9966F9}" sibTransId="{E89ED03A-EA9A-4A7B-9EC4-26F58061F216}"/>
    <dgm:cxn modelId="{F08D9F1F-EAF9-403A-A306-3CE6AC896479}" type="presParOf" srcId="{41FFFBDA-B6B3-47B0-9106-B40DD92BAB05}" destId="{FAB58AD8-80E4-44F5-82EB-F4CD6C89E4B2}" srcOrd="0" destOrd="0" presId="urn:microsoft.com/office/officeart/2008/layout/LinedList"/>
    <dgm:cxn modelId="{21A1256B-9DDC-448E-AD72-812BA5D83551}" type="presParOf" srcId="{41FFFBDA-B6B3-47B0-9106-B40DD92BAB05}" destId="{26EB3D00-9D0C-4E6E-ABCF-1C031532A894}" srcOrd="1" destOrd="0" presId="urn:microsoft.com/office/officeart/2008/layout/LinedList"/>
    <dgm:cxn modelId="{F806B816-3B2A-46F9-ADDF-9667BD76398C}" type="presParOf" srcId="{26EB3D00-9D0C-4E6E-ABCF-1C031532A894}" destId="{4FD09F5D-11B2-4C74-81EE-E5DC9F3F5B70}" srcOrd="0" destOrd="0" presId="urn:microsoft.com/office/officeart/2008/layout/LinedList"/>
    <dgm:cxn modelId="{5B677CB0-3BEF-4CAF-8F8D-404C9D4E7A62}" type="presParOf" srcId="{26EB3D00-9D0C-4E6E-ABCF-1C031532A894}" destId="{4A4E24AE-8D28-4CBF-BF61-C4867DF1D9A2}" srcOrd="1" destOrd="0" presId="urn:microsoft.com/office/officeart/2008/layout/LinedList"/>
    <dgm:cxn modelId="{0C8542F4-D60C-4FB1-89F1-3B10024CFA37}" type="presParOf" srcId="{4A4E24AE-8D28-4CBF-BF61-C4867DF1D9A2}" destId="{3B976B11-8BB4-48A2-9DDB-889B63A717DF}" srcOrd="0" destOrd="0" presId="urn:microsoft.com/office/officeart/2008/layout/LinedList"/>
    <dgm:cxn modelId="{E447DE55-7A5F-4169-B646-C02742ACF7AD}" type="presParOf" srcId="{4A4E24AE-8D28-4CBF-BF61-C4867DF1D9A2}" destId="{0725CDA2-3183-46EC-BC32-6E492C579DB5}" srcOrd="1" destOrd="0" presId="urn:microsoft.com/office/officeart/2008/layout/LinedList"/>
    <dgm:cxn modelId="{3DB9DEBA-579E-4AD8-8DD4-795D9F741537}" type="presParOf" srcId="{0725CDA2-3183-46EC-BC32-6E492C579DB5}" destId="{8E8E03E4-9BB9-4EDB-A9E1-73256751BC21}" srcOrd="0" destOrd="0" presId="urn:microsoft.com/office/officeart/2008/layout/LinedList"/>
    <dgm:cxn modelId="{2EBD3594-4298-4C73-8813-D843BC9E9EDD}" type="presParOf" srcId="{0725CDA2-3183-46EC-BC32-6E492C579DB5}" destId="{D30E94E3-B2F7-4E97-8447-217131BA49FE}" srcOrd="1" destOrd="0" presId="urn:microsoft.com/office/officeart/2008/layout/LinedList"/>
    <dgm:cxn modelId="{B1791CD8-E22C-41C9-8F32-213CA18953A1}" type="presParOf" srcId="{0725CDA2-3183-46EC-BC32-6E492C579DB5}" destId="{C5D5380E-CE13-4CAC-BE1F-DB4E60D26C68}" srcOrd="2" destOrd="0" presId="urn:microsoft.com/office/officeart/2008/layout/LinedList"/>
    <dgm:cxn modelId="{CC3A023B-E97A-4F66-8976-AB895B551E72}" type="presParOf" srcId="{4A4E24AE-8D28-4CBF-BF61-C4867DF1D9A2}" destId="{BF811BDA-83CF-4AFF-A1D0-88B8AA1DD00F}" srcOrd="2" destOrd="0" presId="urn:microsoft.com/office/officeart/2008/layout/LinedList"/>
    <dgm:cxn modelId="{8211CD00-A1EA-46E7-BABC-CB4EC22722F5}" type="presParOf" srcId="{4A4E24AE-8D28-4CBF-BF61-C4867DF1D9A2}" destId="{26C3DCA5-097A-40D0-8655-3E553C308493}" srcOrd="3" destOrd="0" presId="urn:microsoft.com/office/officeart/2008/layout/LinedList"/>
    <dgm:cxn modelId="{98A1B9E5-2A07-42C8-A410-B23AED6B1B4D}" type="presParOf" srcId="{4A4E24AE-8D28-4CBF-BF61-C4867DF1D9A2}" destId="{B0955EE2-8B39-443A-BA0C-4ADF4443F154}" srcOrd="4" destOrd="0" presId="urn:microsoft.com/office/officeart/2008/layout/LinedList"/>
    <dgm:cxn modelId="{AD03C832-5FB1-418F-A564-6E96071A25E3}" type="presParOf" srcId="{B0955EE2-8B39-443A-BA0C-4ADF4443F154}" destId="{F4AA466A-2079-4EC6-B743-96B47DFC655F}" srcOrd="0" destOrd="0" presId="urn:microsoft.com/office/officeart/2008/layout/LinedList"/>
    <dgm:cxn modelId="{95E00674-F601-49BA-BFF9-F59EB279C2F5}" type="presParOf" srcId="{B0955EE2-8B39-443A-BA0C-4ADF4443F154}" destId="{9B21F69A-B4F7-4BCE-A71D-62B22AAE89A8}" srcOrd="1" destOrd="0" presId="urn:microsoft.com/office/officeart/2008/layout/LinedList"/>
    <dgm:cxn modelId="{4E0E8C3E-383D-4D10-BC97-9880D493F659}" type="presParOf" srcId="{B0955EE2-8B39-443A-BA0C-4ADF4443F154}" destId="{DF9C760F-30D0-44A6-BEFC-C7A2FDCF2A84}" srcOrd="2" destOrd="0" presId="urn:microsoft.com/office/officeart/2008/layout/LinedList"/>
    <dgm:cxn modelId="{D237E1FF-B74F-4435-BCB5-C06175B58CCC}" type="presParOf" srcId="{4A4E24AE-8D28-4CBF-BF61-C4867DF1D9A2}" destId="{C0B95FEC-A4AF-478E-8790-65843CBE33F2}" srcOrd="5" destOrd="0" presId="urn:microsoft.com/office/officeart/2008/layout/LinedList"/>
    <dgm:cxn modelId="{474EF466-C33A-45A7-8248-83934F2F9D81}" type="presParOf" srcId="{4A4E24AE-8D28-4CBF-BF61-C4867DF1D9A2}" destId="{B24521C6-30A8-4C79-BAA9-E1D7B8205F2A}" srcOrd="6" destOrd="0" presId="urn:microsoft.com/office/officeart/2008/layout/LinedList"/>
    <dgm:cxn modelId="{D0E497F8-1EC9-4A7E-A40E-AC81EC43732C}" type="presParOf" srcId="{4A4E24AE-8D28-4CBF-BF61-C4867DF1D9A2}" destId="{2D193B09-9528-4462-8A21-5350DE097030}" srcOrd="7" destOrd="0" presId="urn:microsoft.com/office/officeart/2008/layout/LinedList"/>
    <dgm:cxn modelId="{F9D9AFB4-8B75-4426-B09B-6BB478C4995A}" type="presParOf" srcId="{2D193B09-9528-4462-8A21-5350DE097030}" destId="{943DDFA8-5508-4B19-81E6-CE7334A68540}" srcOrd="0" destOrd="0" presId="urn:microsoft.com/office/officeart/2008/layout/LinedList"/>
    <dgm:cxn modelId="{B1E8303E-9AEC-46ED-8955-9FB01054EA8F}" type="presParOf" srcId="{2D193B09-9528-4462-8A21-5350DE097030}" destId="{B3135931-933B-4BDE-9692-BF3842F9F218}" srcOrd="1" destOrd="0" presId="urn:microsoft.com/office/officeart/2008/layout/LinedList"/>
    <dgm:cxn modelId="{7D505CBB-181E-4436-8C38-F72F6A2F7EAC}" type="presParOf" srcId="{2D193B09-9528-4462-8A21-5350DE097030}" destId="{37D175C5-AFB8-4F41-9B21-636400E2443D}" srcOrd="2" destOrd="0" presId="urn:microsoft.com/office/officeart/2008/layout/LinedList"/>
    <dgm:cxn modelId="{89AB77FE-25CA-4AC4-9675-2310278C0D65}" type="presParOf" srcId="{4A4E24AE-8D28-4CBF-BF61-C4867DF1D9A2}" destId="{804546FC-85C3-405E-847A-B95879F1E24C}" srcOrd="8" destOrd="0" presId="urn:microsoft.com/office/officeart/2008/layout/LinedList"/>
    <dgm:cxn modelId="{99BB1765-DE69-49C7-9FDB-55C887201E32}" type="presParOf" srcId="{4A4E24AE-8D28-4CBF-BF61-C4867DF1D9A2}" destId="{AADD711A-AD49-444D-BA07-C7170B20B2C3}" srcOrd="9" destOrd="0" presId="urn:microsoft.com/office/officeart/2008/layout/LinedList"/>
    <dgm:cxn modelId="{0ED8A618-23D2-4C2A-A03E-F1BC5BBE9F17}" type="presParOf" srcId="{4A4E24AE-8D28-4CBF-BF61-C4867DF1D9A2}" destId="{0AAE6244-0039-416E-994B-E051DFB5E5A5}" srcOrd="10" destOrd="0" presId="urn:microsoft.com/office/officeart/2008/layout/LinedList"/>
    <dgm:cxn modelId="{BF22E5D4-D13E-46E1-B928-C9D287A4B0C7}" type="presParOf" srcId="{0AAE6244-0039-416E-994B-E051DFB5E5A5}" destId="{D6AFF876-9CB4-494E-91E5-AD34F4CD638C}" srcOrd="0" destOrd="0" presId="urn:microsoft.com/office/officeart/2008/layout/LinedList"/>
    <dgm:cxn modelId="{2A562496-3135-4ED5-8EC2-8C9C17176E57}" type="presParOf" srcId="{0AAE6244-0039-416E-994B-E051DFB5E5A5}" destId="{08C4BD7C-0BA5-4A1A-BDE0-C9BB26B24C29}" srcOrd="1" destOrd="0" presId="urn:microsoft.com/office/officeart/2008/layout/LinedList"/>
    <dgm:cxn modelId="{1BC2C4BD-7285-43F6-BB5B-94DEF7460B1E}" type="presParOf" srcId="{0AAE6244-0039-416E-994B-E051DFB5E5A5}" destId="{B20C73D4-CBE3-453B-B58E-F6581EEC1E1E}" srcOrd="2" destOrd="0" presId="urn:microsoft.com/office/officeart/2008/layout/LinedList"/>
    <dgm:cxn modelId="{F798BA3A-CC86-4526-B1BF-E14F5F78E063}" type="presParOf" srcId="{4A4E24AE-8D28-4CBF-BF61-C4867DF1D9A2}" destId="{D9487C6F-A84F-44A6-B833-389BC2520296}" srcOrd="11" destOrd="0" presId="urn:microsoft.com/office/officeart/2008/layout/LinedList"/>
    <dgm:cxn modelId="{25EB5C8D-D6DF-4B51-89F3-8732A9A63D60}" type="presParOf" srcId="{4A4E24AE-8D28-4CBF-BF61-C4867DF1D9A2}" destId="{B5114309-42CC-48F3-8F00-9F53CC98DBA7}"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C7377-FA51-45CD-AC14-E468432A8A38}">
      <dsp:nvSpPr>
        <dsp:cNvPr id="0" name=""/>
        <dsp:cNvSpPr/>
      </dsp:nvSpPr>
      <dsp:spPr>
        <a:xfrm>
          <a:off x="3080" y="587032"/>
          <a:ext cx="2444055" cy="146643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a:t>BSW is unique in its design: theory, skills and prac from yr 1</a:t>
          </a:r>
          <a:endParaRPr lang="en-US" sz="1200" kern="1200"/>
        </a:p>
      </dsp:txBody>
      <dsp:txXfrm>
        <a:off x="3080" y="587032"/>
        <a:ext cx="2444055" cy="1466433"/>
      </dsp:txXfrm>
    </dsp:sp>
    <dsp:sp modelId="{6D6F75B2-94D4-48B4-B24B-93D47940130B}">
      <dsp:nvSpPr>
        <dsp:cNvPr id="0" name=""/>
        <dsp:cNvSpPr/>
      </dsp:nvSpPr>
      <dsp:spPr>
        <a:xfrm>
          <a:off x="2691541" y="587032"/>
          <a:ext cx="2444055" cy="1466433"/>
        </a:xfrm>
        <a:prstGeom prst="rect">
          <a:avLst/>
        </a:prstGeom>
        <a:gradFill rotWithShape="0">
          <a:gsLst>
            <a:gs pos="0">
              <a:schemeClr val="accent2">
                <a:hueOff val="1073936"/>
                <a:satOff val="-3082"/>
                <a:lumOff val="-4935"/>
                <a:alphaOff val="0"/>
                <a:satMod val="103000"/>
                <a:lumMod val="102000"/>
                <a:tint val="94000"/>
              </a:schemeClr>
            </a:gs>
            <a:gs pos="50000">
              <a:schemeClr val="accent2">
                <a:hueOff val="1073936"/>
                <a:satOff val="-3082"/>
                <a:lumOff val="-4935"/>
                <a:alphaOff val="0"/>
                <a:satMod val="110000"/>
                <a:lumMod val="100000"/>
                <a:shade val="100000"/>
              </a:schemeClr>
            </a:gs>
            <a:gs pos="100000">
              <a:schemeClr val="accent2">
                <a:hueOff val="1073936"/>
                <a:satOff val="-3082"/>
                <a:lumOff val="-493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a:t>Decolonisation of the curriculum is proceeding in earnest in HEIs</a:t>
          </a:r>
          <a:endParaRPr lang="en-US" sz="1200" kern="1200"/>
        </a:p>
      </dsp:txBody>
      <dsp:txXfrm>
        <a:off x="2691541" y="587032"/>
        <a:ext cx="2444055" cy="1466433"/>
      </dsp:txXfrm>
    </dsp:sp>
    <dsp:sp modelId="{90A77F1B-7866-4F39-8BE3-C78083B1BD17}">
      <dsp:nvSpPr>
        <dsp:cNvPr id="0" name=""/>
        <dsp:cNvSpPr/>
      </dsp:nvSpPr>
      <dsp:spPr>
        <a:xfrm>
          <a:off x="5380002" y="587032"/>
          <a:ext cx="2444055" cy="1466433"/>
        </a:xfrm>
        <a:prstGeom prst="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a:t>Disasters and pandemics place the BSW under greater pressure</a:t>
          </a:r>
          <a:endParaRPr lang="en-US" sz="1200" kern="1200"/>
        </a:p>
      </dsp:txBody>
      <dsp:txXfrm>
        <a:off x="5380002" y="587032"/>
        <a:ext cx="2444055" cy="1466433"/>
      </dsp:txXfrm>
    </dsp:sp>
    <dsp:sp modelId="{50BBBE6F-A1C1-457C-8F7E-9ABAED1C5188}">
      <dsp:nvSpPr>
        <dsp:cNvPr id="0" name=""/>
        <dsp:cNvSpPr/>
      </dsp:nvSpPr>
      <dsp:spPr>
        <a:xfrm>
          <a:off x="8068463" y="587032"/>
          <a:ext cx="2444055" cy="1466433"/>
        </a:xfrm>
        <a:prstGeom prst="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a:t>In addition to delivering a contextually relevant curriculum, the real world needs to be reflected in how we teach and how students make sense of their learning</a:t>
          </a:r>
          <a:endParaRPr lang="en-US" sz="1200" kern="1200"/>
        </a:p>
      </dsp:txBody>
      <dsp:txXfrm>
        <a:off x="8068463" y="587032"/>
        <a:ext cx="2444055" cy="1466433"/>
      </dsp:txXfrm>
    </dsp:sp>
    <dsp:sp modelId="{6113C7EF-507F-4DA8-8497-C84CE4DBBF1E}">
      <dsp:nvSpPr>
        <dsp:cNvPr id="0" name=""/>
        <dsp:cNvSpPr/>
      </dsp:nvSpPr>
      <dsp:spPr>
        <a:xfrm>
          <a:off x="1347311" y="2297871"/>
          <a:ext cx="2444055" cy="1466433"/>
        </a:xfrm>
        <a:prstGeom prst="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a:t>A group of nine academics from seven Higher Education Institutions (HEIs) in South Africa, came together to collaborate, theorise and consider how authentic learning strategies may work in the courses we teach.</a:t>
          </a:r>
          <a:endParaRPr lang="en-US" sz="1200" kern="1200"/>
        </a:p>
      </dsp:txBody>
      <dsp:txXfrm>
        <a:off x="1347311" y="2297871"/>
        <a:ext cx="2444055" cy="1466433"/>
      </dsp:txXfrm>
    </dsp:sp>
    <dsp:sp modelId="{F13ED870-DA78-4280-BA3D-6DD5E7381516}">
      <dsp:nvSpPr>
        <dsp:cNvPr id="0" name=""/>
        <dsp:cNvSpPr/>
      </dsp:nvSpPr>
      <dsp:spPr>
        <a:xfrm>
          <a:off x="4035772" y="2297871"/>
          <a:ext cx="2444055" cy="1466433"/>
        </a:xfrm>
        <a:prstGeom prst="rect">
          <a:avLst/>
        </a:prstGeom>
        <a:gradFill rotWithShape="0">
          <a:gsLst>
            <a:gs pos="0">
              <a:schemeClr val="accent2">
                <a:hueOff val="5369678"/>
                <a:satOff val="-15411"/>
                <a:lumOff val="-24674"/>
                <a:alphaOff val="0"/>
                <a:satMod val="103000"/>
                <a:lumMod val="102000"/>
                <a:tint val="94000"/>
              </a:schemeClr>
            </a:gs>
            <a:gs pos="50000">
              <a:schemeClr val="accent2">
                <a:hueOff val="5369678"/>
                <a:satOff val="-15411"/>
                <a:lumOff val="-24674"/>
                <a:alphaOff val="0"/>
                <a:satMod val="110000"/>
                <a:lumMod val="100000"/>
                <a:shade val="100000"/>
              </a:schemeClr>
            </a:gs>
            <a:gs pos="100000">
              <a:schemeClr val="accent2">
                <a:hueOff val="5369678"/>
                <a:satOff val="-15411"/>
                <a:lumOff val="-2467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a:t>Here we will present the preliminary findings from the two of us, both working at HEI’s in the Eastern Cape, a large and predominantly rural province characterised by high rates of poverty and a scarcity of resources.</a:t>
          </a:r>
          <a:endParaRPr lang="en-US" sz="1200" kern="1200"/>
        </a:p>
      </dsp:txBody>
      <dsp:txXfrm>
        <a:off x="4035772" y="2297871"/>
        <a:ext cx="2444055" cy="1466433"/>
      </dsp:txXfrm>
    </dsp:sp>
    <dsp:sp modelId="{DEB6F661-8128-496E-BF50-6E0C922BFDA7}">
      <dsp:nvSpPr>
        <dsp:cNvPr id="0" name=""/>
        <dsp:cNvSpPr/>
      </dsp:nvSpPr>
      <dsp:spPr>
        <a:xfrm>
          <a:off x="6724233" y="2297871"/>
          <a:ext cx="2444055" cy="1466433"/>
        </a:xfrm>
        <a:prstGeom prst="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ZA" sz="1200" kern="1200" dirty="0"/>
            <a:t>. Therefore the question we put to ourselves is: how can we redesign social work courses authentically  and together by learning from students in our two institutions? </a:t>
          </a:r>
          <a:endParaRPr lang="en-US" sz="1200" kern="1200" dirty="0"/>
        </a:p>
      </dsp:txBody>
      <dsp:txXfrm>
        <a:off x="6724233" y="2297871"/>
        <a:ext cx="2444055" cy="14664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B58AD8-80E4-44F5-82EB-F4CD6C89E4B2}">
      <dsp:nvSpPr>
        <dsp:cNvPr id="0" name=""/>
        <dsp:cNvSpPr/>
      </dsp:nvSpPr>
      <dsp:spPr>
        <a:xfrm>
          <a:off x="0" y="0"/>
          <a:ext cx="9445714"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4FD09F5D-11B2-4C74-81EE-E5DC9F3F5B70}">
      <dsp:nvSpPr>
        <dsp:cNvPr id="0" name=""/>
        <dsp:cNvSpPr/>
      </dsp:nvSpPr>
      <dsp:spPr>
        <a:xfrm>
          <a:off x="0" y="0"/>
          <a:ext cx="1889142" cy="4119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ZA" sz="2100" kern="1200"/>
            <a:t>To revisit the courses that students reflected on and consider, in consultation with other social work academics across universities, how to:</a:t>
          </a:r>
          <a:endParaRPr lang="en-US" sz="2100" kern="1200"/>
        </a:p>
      </dsp:txBody>
      <dsp:txXfrm>
        <a:off x="0" y="0"/>
        <a:ext cx="1889142" cy="4119172"/>
      </dsp:txXfrm>
    </dsp:sp>
    <dsp:sp modelId="{D30E94E3-B2F7-4E97-8447-217131BA49FE}">
      <dsp:nvSpPr>
        <dsp:cNvPr id="0" name=""/>
        <dsp:cNvSpPr/>
      </dsp:nvSpPr>
      <dsp:spPr>
        <a:xfrm>
          <a:off x="2030828" y="48422"/>
          <a:ext cx="7414885" cy="968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dirty="0"/>
            <a:t>Create authentic and engaging online learning materials</a:t>
          </a:r>
          <a:endParaRPr lang="en-US" sz="1900" kern="1200" dirty="0"/>
        </a:p>
      </dsp:txBody>
      <dsp:txXfrm>
        <a:off x="2030828" y="48422"/>
        <a:ext cx="7414885" cy="968447"/>
      </dsp:txXfrm>
    </dsp:sp>
    <dsp:sp modelId="{BF811BDA-83CF-4AFF-A1D0-88B8AA1DD00F}">
      <dsp:nvSpPr>
        <dsp:cNvPr id="0" name=""/>
        <dsp:cNvSpPr/>
      </dsp:nvSpPr>
      <dsp:spPr>
        <a:xfrm>
          <a:off x="1889142" y="1016870"/>
          <a:ext cx="7556571"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9B21F69A-B4F7-4BCE-A71D-62B22AAE89A8}">
      <dsp:nvSpPr>
        <dsp:cNvPr id="0" name=""/>
        <dsp:cNvSpPr/>
      </dsp:nvSpPr>
      <dsp:spPr>
        <a:xfrm>
          <a:off x="2030828" y="1065292"/>
          <a:ext cx="7414885" cy="968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dirty="0"/>
            <a:t>Factor in learning and teaching activities that build cohesion amongst students and staff (reduce in class “threats” and power dynamics)</a:t>
          </a:r>
          <a:endParaRPr lang="en-US" sz="1900" kern="1200" dirty="0"/>
        </a:p>
      </dsp:txBody>
      <dsp:txXfrm>
        <a:off x="2030828" y="1065292"/>
        <a:ext cx="7414885" cy="968447"/>
      </dsp:txXfrm>
    </dsp:sp>
    <dsp:sp modelId="{C0B95FEC-A4AF-478E-8790-65843CBE33F2}">
      <dsp:nvSpPr>
        <dsp:cNvPr id="0" name=""/>
        <dsp:cNvSpPr/>
      </dsp:nvSpPr>
      <dsp:spPr>
        <a:xfrm>
          <a:off x="1889142" y="2033740"/>
          <a:ext cx="7556571"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B3135931-933B-4BDE-9692-BF3842F9F218}">
      <dsp:nvSpPr>
        <dsp:cNvPr id="0" name=""/>
        <dsp:cNvSpPr/>
      </dsp:nvSpPr>
      <dsp:spPr>
        <a:xfrm>
          <a:off x="2030828" y="2082163"/>
          <a:ext cx="7414885" cy="968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dirty="0"/>
            <a:t>Assess students’ learning in non anxiety provoking ways </a:t>
          </a:r>
          <a:endParaRPr lang="en-US" sz="1900" kern="1200" dirty="0"/>
        </a:p>
      </dsp:txBody>
      <dsp:txXfrm>
        <a:off x="2030828" y="2082163"/>
        <a:ext cx="7414885" cy="968447"/>
      </dsp:txXfrm>
    </dsp:sp>
    <dsp:sp modelId="{804546FC-85C3-405E-847A-B95879F1E24C}">
      <dsp:nvSpPr>
        <dsp:cNvPr id="0" name=""/>
        <dsp:cNvSpPr/>
      </dsp:nvSpPr>
      <dsp:spPr>
        <a:xfrm>
          <a:off x="1889142" y="3050610"/>
          <a:ext cx="7556571"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08C4BD7C-0BA5-4A1A-BDE0-C9BB26B24C29}">
      <dsp:nvSpPr>
        <dsp:cNvPr id="0" name=""/>
        <dsp:cNvSpPr/>
      </dsp:nvSpPr>
      <dsp:spPr>
        <a:xfrm>
          <a:off x="2030828" y="3099033"/>
          <a:ext cx="7414885" cy="9684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ZA" sz="1900" kern="1200"/>
            <a:t>Enhance the morale of the social work profession</a:t>
          </a:r>
          <a:endParaRPr lang="en-US" sz="1900" kern="1200"/>
        </a:p>
      </dsp:txBody>
      <dsp:txXfrm>
        <a:off x="2030828" y="3099033"/>
        <a:ext cx="7414885" cy="968447"/>
      </dsp:txXfrm>
    </dsp:sp>
    <dsp:sp modelId="{D9487C6F-A84F-44A6-B833-389BC2520296}">
      <dsp:nvSpPr>
        <dsp:cNvPr id="0" name=""/>
        <dsp:cNvSpPr/>
      </dsp:nvSpPr>
      <dsp:spPr>
        <a:xfrm>
          <a:off x="1889142" y="4067481"/>
          <a:ext cx="7556571" cy="0"/>
        </a:xfrm>
        <a:prstGeom prst="line">
          <a:avLst/>
        </a:prstGeom>
        <a:solidFill>
          <a:schemeClr val="accent2">
            <a:hueOff val="0"/>
            <a:satOff val="0"/>
            <a:lumOff val="0"/>
            <a:alphaOff val="0"/>
          </a:schemeClr>
        </a:solidFill>
        <a:ln w="19050" cap="flat" cmpd="sng" algn="ctr">
          <a:solidFill>
            <a:schemeClr val="accent2">
              <a:tint val="5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8A4F21-5146-4182-B64D-4D2D68F2F87D}" type="datetimeFigureOut">
              <a:rPr lang="en-ZA" smtClean="0"/>
              <a:t>2025/09/10</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EE5D5-E984-4816-8892-A0047CADB396}" type="slidenum">
              <a:rPr lang="en-ZA" smtClean="0"/>
              <a:t>‹#›</a:t>
            </a:fld>
            <a:endParaRPr lang="en-ZA"/>
          </a:p>
        </p:txBody>
      </p:sp>
    </p:spTree>
    <p:extLst>
      <p:ext uri="{BB962C8B-B14F-4D97-AF65-F5344CB8AC3E}">
        <p14:creationId xmlns:p14="http://schemas.microsoft.com/office/powerpoint/2010/main" val="281497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EE5D5-E984-4816-8892-A0047CADB396}" type="slidenum">
              <a:rPr lang="en-ZA" smtClean="0"/>
              <a:t>7</a:t>
            </a:fld>
            <a:endParaRPr lang="en-ZA"/>
          </a:p>
        </p:txBody>
      </p:sp>
    </p:spTree>
    <p:extLst>
      <p:ext uri="{BB962C8B-B14F-4D97-AF65-F5344CB8AC3E}">
        <p14:creationId xmlns:p14="http://schemas.microsoft.com/office/powerpoint/2010/main" val="480716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BFCEE5D5-E984-4816-8892-A0047CADB396}" type="slidenum">
              <a:rPr lang="en-ZA" smtClean="0"/>
              <a:t>10</a:t>
            </a:fld>
            <a:endParaRPr lang="en-ZA"/>
          </a:p>
        </p:txBody>
      </p:sp>
    </p:spTree>
    <p:extLst>
      <p:ext uri="{BB962C8B-B14F-4D97-AF65-F5344CB8AC3E}">
        <p14:creationId xmlns:p14="http://schemas.microsoft.com/office/powerpoint/2010/main" val="392150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8547D-2866-7CE4-ED54-DFFD8D25E6F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1EE7E4F-8A51-2A98-A008-7DF278749B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C51B021-9846-B7A8-332D-4378C4FA032B}"/>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5" name="Footer Placeholder 4">
            <a:extLst>
              <a:ext uri="{FF2B5EF4-FFF2-40B4-BE49-F238E27FC236}">
                <a16:creationId xmlns:a16="http://schemas.microsoft.com/office/drawing/2014/main" id="{E836FE71-4EB6-8108-5542-B25E824975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B87D7-0558-EEBF-2A5A-DDA9A59C9198}"/>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2689148004"/>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85BBD-7FF2-293E-CB8C-183A0648EC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88890E-76AB-9240-4404-A5A3F51F87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96FB7-14D3-7E23-004F-0572D76D9CE3}"/>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5" name="Footer Placeholder 4">
            <a:extLst>
              <a:ext uri="{FF2B5EF4-FFF2-40B4-BE49-F238E27FC236}">
                <a16:creationId xmlns:a16="http://schemas.microsoft.com/office/drawing/2014/main" id="{83B4FE94-35BE-285D-EE06-63D5A6EF31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A58D3C-5E57-5E81-E7A4-36E3336CACDE}"/>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2991481685"/>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CD6DD-EFB3-3830-F1BC-B4BEC4F9686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8C4E52-E312-6976-4FD7-C1F9A0D20B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1817D2-D582-6C3C-15BE-4E403DBB0B8A}"/>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5" name="Footer Placeholder 4">
            <a:extLst>
              <a:ext uri="{FF2B5EF4-FFF2-40B4-BE49-F238E27FC236}">
                <a16:creationId xmlns:a16="http://schemas.microsoft.com/office/drawing/2014/main" id="{D0065A46-9697-B77F-A0D4-0B603AF62B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535089-788A-CF7F-C00E-6AA5EF08DE57}"/>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1347842453"/>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8653A-1A08-950E-A80D-835ED582A7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6D6828-A956-B269-45C0-F6F9D4A7F5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A65F94-4323-780E-2A03-B5D5A030D40A}"/>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5" name="Footer Placeholder 4">
            <a:extLst>
              <a:ext uri="{FF2B5EF4-FFF2-40B4-BE49-F238E27FC236}">
                <a16:creationId xmlns:a16="http://schemas.microsoft.com/office/drawing/2014/main" id="{1028CD72-3C8F-740E-7691-271F85581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DEF3-C303-C266-595F-454FA5854679}"/>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1843117280"/>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47507-E2C1-86C8-3FF1-182427391C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CD8EA9C-5556-F3EB-35F1-6C1F972A33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F83751-C0CE-2C69-1165-EC2140D202A5}"/>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5" name="Footer Placeholder 4">
            <a:extLst>
              <a:ext uri="{FF2B5EF4-FFF2-40B4-BE49-F238E27FC236}">
                <a16:creationId xmlns:a16="http://schemas.microsoft.com/office/drawing/2014/main" id="{22E0D2D1-1AC3-76CE-FEC4-227BB6E27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36E74-259D-9CEB-46A3-3FE10176F5B3}"/>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710854780"/>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3A31F-F8F0-8C0B-F329-E2000F2F67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1A0084-42C7-A314-29E4-186BF929EE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168EC6-0C44-0582-8E52-49912BF306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7C141FE-6A6B-A67A-6084-C5E416270D90}"/>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6" name="Footer Placeholder 5">
            <a:extLst>
              <a:ext uri="{FF2B5EF4-FFF2-40B4-BE49-F238E27FC236}">
                <a16:creationId xmlns:a16="http://schemas.microsoft.com/office/drawing/2014/main" id="{E64E03DC-8BB5-464B-D2CA-6A445709E4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EE5D45-4F0F-70DC-459E-E48418EDC641}"/>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4196823211"/>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91C00-ABBF-55B5-CBB5-E7095D54681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E84F97-11E5-C711-A955-62F7E45D22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B307B3-B656-BC68-3CBA-D8AB892F62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08D96B-954A-8B0C-91CC-F539F7E705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0C8780-D06C-7EA7-15A3-931B4A69F4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3A29A2-0699-738E-E063-C6C4BE510891}"/>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8" name="Footer Placeholder 7">
            <a:extLst>
              <a:ext uri="{FF2B5EF4-FFF2-40B4-BE49-F238E27FC236}">
                <a16:creationId xmlns:a16="http://schemas.microsoft.com/office/drawing/2014/main" id="{87747273-FF88-643D-0847-8E99562E6C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453EB8-E0B8-0DD6-3BAC-6CC7A91D9E8B}"/>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1567145651"/>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5CC08-1B24-C58F-8126-980B1BA33F8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F2FA0C1-DEB1-109F-189A-D41F8184112A}"/>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4" name="Footer Placeholder 3">
            <a:extLst>
              <a:ext uri="{FF2B5EF4-FFF2-40B4-BE49-F238E27FC236}">
                <a16:creationId xmlns:a16="http://schemas.microsoft.com/office/drawing/2014/main" id="{F9E1E7C6-3492-93B2-1989-31391AC62E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BAB429-9F3A-1389-969E-37B1121B30A9}"/>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2597440028"/>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7C6764-9F4C-1CE3-214C-6615EED2887F}"/>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3" name="Footer Placeholder 2">
            <a:extLst>
              <a:ext uri="{FF2B5EF4-FFF2-40B4-BE49-F238E27FC236}">
                <a16:creationId xmlns:a16="http://schemas.microsoft.com/office/drawing/2014/main" id="{C2EAC7CB-4526-7ACA-43CE-62CABE4067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68723F-A966-D5FA-EFC4-33062C1FE619}"/>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2315077262"/>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1C8E1-2F3F-4CD8-5E34-29618C7CC2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152EE06-5DAE-838E-CAB2-C4AA7D7BCF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72FCFD-3377-3930-CFD6-EF3A44778A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832753-5764-9573-BF28-53E079989283}"/>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6" name="Footer Placeholder 5">
            <a:extLst>
              <a:ext uri="{FF2B5EF4-FFF2-40B4-BE49-F238E27FC236}">
                <a16:creationId xmlns:a16="http://schemas.microsoft.com/office/drawing/2014/main" id="{87EEB66D-2BFE-AF81-CF9E-AB0BD45109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D6FC90-C927-7B7C-DDDA-B235C63D6C8D}"/>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833610139"/>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EC44C-0BAF-19DD-11F0-55D651A022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75D3BC-DA4D-0CD3-D18D-7E9F0529F6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E9B70C-EF76-36A5-3C52-11D2FAAF1C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A52DF5-88BF-9A0F-26C1-15E1EE31B157}"/>
              </a:ext>
            </a:extLst>
          </p:cNvPr>
          <p:cNvSpPr>
            <a:spLocks noGrp="1"/>
          </p:cNvSpPr>
          <p:nvPr>
            <p:ph type="dt" sz="half" idx="10"/>
          </p:nvPr>
        </p:nvSpPr>
        <p:spPr/>
        <p:txBody>
          <a:bodyPr/>
          <a:lstStyle/>
          <a:p>
            <a:fld id="{B956A383-E070-4834-9460-AEB5547D6223}" type="datetimeFigureOut">
              <a:rPr lang="en-US" smtClean="0"/>
              <a:t>9/10/2025</a:t>
            </a:fld>
            <a:endParaRPr lang="en-US"/>
          </a:p>
        </p:txBody>
      </p:sp>
      <p:sp>
        <p:nvSpPr>
          <p:cNvPr id="6" name="Footer Placeholder 5">
            <a:extLst>
              <a:ext uri="{FF2B5EF4-FFF2-40B4-BE49-F238E27FC236}">
                <a16:creationId xmlns:a16="http://schemas.microsoft.com/office/drawing/2014/main" id="{4809149F-BF5B-4238-F13E-CB656DDAC8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F41647-3677-5620-EDE0-D9453771A0C2}"/>
              </a:ext>
            </a:extLst>
          </p:cNvPr>
          <p:cNvSpPr>
            <a:spLocks noGrp="1"/>
          </p:cNvSpPr>
          <p:nvPr>
            <p:ph type="sldNum" sz="quarter" idx="12"/>
          </p:nvPr>
        </p:nvSpPr>
        <p:spPr/>
        <p:txBody>
          <a:bodyPr/>
          <a:lstStyle/>
          <a:p>
            <a:fld id="{D7105792-CAD5-464D-83F1-D4B6B2464B75}" type="slidenum">
              <a:rPr lang="en-US" smtClean="0"/>
              <a:t>‹#›</a:t>
            </a:fld>
            <a:endParaRPr lang="en-US"/>
          </a:p>
        </p:txBody>
      </p:sp>
    </p:spTree>
    <p:extLst>
      <p:ext uri="{BB962C8B-B14F-4D97-AF65-F5344CB8AC3E}">
        <p14:creationId xmlns:p14="http://schemas.microsoft.com/office/powerpoint/2010/main" val="1810434642"/>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3712BA-BBA5-7898-7037-C96117F63D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F4E2EF-7677-0B88-3C2C-3321619E1D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53F4A2-8185-7A90-199F-164C77EB2B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956A383-E070-4834-9460-AEB5547D6223}" type="datetimeFigureOut">
              <a:rPr lang="en-US" smtClean="0"/>
              <a:t>9/10/2025</a:t>
            </a:fld>
            <a:endParaRPr lang="en-US"/>
          </a:p>
        </p:txBody>
      </p:sp>
      <p:sp>
        <p:nvSpPr>
          <p:cNvPr id="5" name="Footer Placeholder 4">
            <a:extLst>
              <a:ext uri="{FF2B5EF4-FFF2-40B4-BE49-F238E27FC236}">
                <a16:creationId xmlns:a16="http://schemas.microsoft.com/office/drawing/2014/main" id="{E75F4000-E719-4A84-F9F9-38E6867D168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29A32DB-9B23-1C9B-39A4-78300946E9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105792-CAD5-464D-83F1-D4B6B2464B75}" type="slidenum">
              <a:rPr lang="en-US" smtClean="0"/>
              <a:t>‹#›</a:t>
            </a:fld>
            <a:endParaRPr lang="en-US"/>
          </a:p>
        </p:txBody>
      </p:sp>
    </p:spTree>
    <p:extLst>
      <p:ext uri="{BB962C8B-B14F-4D97-AF65-F5344CB8AC3E}">
        <p14:creationId xmlns:p14="http://schemas.microsoft.com/office/powerpoint/2010/main" val="3302678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Nevashnee.perumal@mandela.ac.z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dx.doi.org/10.4102/the.v1i1.9"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9180DE06-7362-4888-AADA-7AADD57AC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3CFA70-EFC9-9848-C4C3-C9AE029BB4C7}"/>
              </a:ext>
            </a:extLst>
          </p:cNvPr>
          <p:cNvSpPr>
            <a:spLocks noGrp="1"/>
          </p:cNvSpPr>
          <p:nvPr>
            <p:ph type="ctrTitle"/>
          </p:nvPr>
        </p:nvSpPr>
        <p:spPr>
          <a:xfrm>
            <a:off x="7331384" y="679731"/>
            <a:ext cx="4338102" cy="2749270"/>
          </a:xfrm>
        </p:spPr>
        <p:txBody>
          <a:bodyPr>
            <a:normAutofit fontScale="90000"/>
          </a:bodyPr>
          <a:lstStyle/>
          <a:p>
            <a:br>
              <a:rPr lang="en-ZA" sz="3800" b="1" dirty="0"/>
            </a:br>
            <a:r>
              <a:rPr lang="en-ZA" sz="3800" b="1" dirty="0"/>
              <a:t>AUTHENTIC LEARNING STRATEGIES FOR COURSE REDESIGN</a:t>
            </a:r>
            <a:br>
              <a:rPr lang="en-US" sz="3800" dirty="0"/>
            </a:br>
            <a:endParaRPr lang="en-US" sz="3800" dirty="0"/>
          </a:p>
        </p:txBody>
      </p:sp>
      <p:grpSp>
        <p:nvGrpSpPr>
          <p:cNvPr id="37" name="Group 36">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19" name="Straight Connector 18">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Subtitle 2">
            <a:extLst>
              <a:ext uri="{FF2B5EF4-FFF2-40B4-BE49-F238E27FC236}">
                <a16:creationId xmlns:a16="http://schemas.microsoft.com/office/drawing/2014/main" id="{CB3C1045-69EF-97EE-AF65-1B59F8CEBE32}"/>
              </a:ext>
            </a:extLst>
          </p:cNvPr>
          <p:cNvSpPr>
            <a:spLocks noGrp="1"/>
          </p:cNvSpPr>
          <p:nvPr>
            <p:ph type="subTitle" idx="1"/>
          </p:nvPr>
        </p:nvSpPr>
        <p:spPr>
          <a:xfrm>
            <a:off x="7076231" y="3291841"/>
            <a:ext cx="4593255" cy="3243714"/>
          </a:xfrm>
        </p:spPr>
        <p:txBody>
          <a:bodyPr>
            <a:normAutofit/>
          </a:bodyPr>
          <a:lstStyle/>
          <a:p>
            <a:r>
              <a:rPr lang="en-ZA" sz="2000" b="1" dirty="0"/>
              <a:t>VOICES OF BSW STUDENTS STUDYING AT TWO EASTERN CAPE UNIVERSITIES</a:t>
            </a:r>
          </a:p>
          <a:p>
            <a:endParaRPr lang="en-ZA" sz="2000" b="1" dirty="0"/>
          </a:p>
          <a:p>
            <a:endParaRPr lang="en-ZA" sz="2000" b="1" dirty="0"/>
          </a:p>
          <a:p>
            <a:r>
              <a:rPr lang="en-ZA" sz="1800" b="1" dirty="0"/>
              <a:t>Dr Nevashnee Perumal &amp; Dr Kim Schmidt </a:t>
            </a:r>
          </a:p>
          <a:p>
            <a:r>
              <a:rPr lang="en-ZA" sz="1800" b="1" dirty="0">
                <a:hlinkClick r:id="rId2"/>
              </a:rPr>
              <a:t>Nevashnee.perumal@mandela.ac.za</a:t>
            </a:r>
            <a:endParaRPr lang="en-ZA" sz="1800" b="1" dirty="0"/>
          </a:p>
          <a:p>
            <a:r>
              <a:rPr lang="en-ZA" sz="1800" b="1" dirty="0"/>
              <a:t>kschmidt@ufh.ac.za</a:t>
            </a:r>
          </a:p>
          <a:p>
            <a:endParaRPr lang="en-ZA" sz="1800" b="1" dirty="0"/>
          </a:p>
          <a:p>
            <a:pPr algn="l"/>
            <a:endParaRPr lang="en-US" sz="1300" dirty="0"/>
          </a:p>
        </p:txBody>
      </p:sp>
      <p:sp>
        <p:nvSpPr>
          <p:cNvPr id="39" name="Rectangle 38">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4C4F8C8-A5A7-FDE4-C115-5057FD4346AC}"/>
              </a:ext>
            </a:extLst>
          </p:cNvPr>
          <p:cNvPicPr>
            <a:picLocks noChangeAspect="1"/>
          </p:cNvPicPr>
          <p:nvPr/>
        </p:nvPicPr>
        <p:blipFill>
          <a:blip r:embed="rId3"/>
          <a:stretch>
            <a:fillRect/>
          </a:stretch>
        </p:blipFill>
        <p:spPr>
          <a:xfrm>
            <a:off x="959452" y="612553"/>
            <a:ext cx="5575120" cy="5632894"/>
          </a:xfrm>
          <a:prstGeom prst="rect">
            <a:avLst/>
          </a:prstGeom>
        </p:spPr>
      </p:pic>
    </p:spTree>
    <p:extLst>
      <p:ext uri="{BB962C8B-B14F-4D97-AF65-F5344CB8AC3E}">
        <p14:creationId xmlns:p14="http://schemas.microsoft.com/office/powerpoint/2010/main" val="3482512415"/>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0DFB5F-53CD-6A76-80D1-5005E5C7580D}"/>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5400"/>
              <a:t>REFERENCES </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467495-432F-8994-9A5C-04AF37D013D6}"/>
              </a:ext>
            </a:extLst>
          </p:cNvPr>
          <p:cNvSpPr txBox="1"/>
          <p:nvPr/>
        </p:nvSpPr>
        <p:spPr>
          <a:xfrm>
            <a:off x="572493" y="2071316"/>
            <a:ext cx="6713552" cy="4119172"/>
          </a:xfrm>
          <a:prstGeom prst="rect">
            <a:avLst/>
          </a:prstGeom>
        </p:spPr>
        <p:txBody>
          <a:bodyPr vert="horz" lIns="91440" tIns="45720" rIns="91440" bIns="45720" rtlCol="0" anchor="t">
            <a:normAutofit/>
          </a:bodyPr>
          <a:lstStyle/>
          <a:p>
            <a:pPr indent="-228600">
              <a:lnSpc>
                <a:spcPct val="90000"/>
              </a:lnSpc>
              <a:spcAft>
                <a:spcPts val="600"/>
              </a:spcAft>
              <a:buFont typeface="Arial" panose="020B0604020202020204" pitchFamily="34" charset="0"/>
              <a:buChar char="•"/>
            </a:pPr>
            <a:r>
              <a:rPr lang="en-US" sz="1500"/>
              <a:t>Boler, M &amp; Zembylas, M. 2003. Discomforting truths: The emotional terrain of understanding differences. In: T. Peter Pericles. Pedagogies of difference: Rethinking education for social change. Routledge Falmer. Available online [http://books.scholarsportal.info/viewdoc.html?id=8783]. Accessed on 16.09.2020</a:t>
            </a:r>
          </a:p>
          <a:p>
            <a:pPr indent="-228600">
              <a:lnSpc>
                <a:spcPct val="90000"/>
              </a:lnSpc>
              <a:spcAft>
                <a:spcPts val="600"/>
              </a:spcAft>
              <a:buFont typeface="Arial" panose="020B0604020202020204" pitchFamily="34" charset="0"/>
              <a:buChar char="•"/>
            </a:pPr>
            <a:r>
              <a:rPr lang="en-US" sz="1500"/>
              <a:t>Fanon, F. (1967). Towards the African revolution (H. Chevalier, Trans.). New York, NY:Grove Press</a:t>
            </a:r>
          </a:p>
          <a:p>
            <a:pPr indent="-228600">
              <a:lnSpc>
                <a:spcPct val="90000"/>
              </a:lnSpc>
              <a:spcAft>
                <a:spcPts val="600"/>
              </a:spcAft>
              <a:buFont typeface="Arial" panose="020B0604020202020204" pitchFamily="34" charset="0"/>
              <a:buChar char="•"/>
            </a:pPr>
            <a:r>
              <a:rPr lang="en-US" sz="1500"/>
              <a:t>Freire, P. (1970). Pedagogy of the Oppressed. New York: Seabury Press</a:t>
            </a:r>
          </a:p>
          <a:p>
            <a:pPr indent="-228600">
              <a:lnSpc>
                <a:spcPct val="90000"/>
              </a:lnSpc>
              <a:spcAft>
                <a:spcPts val="600"/>
              </a:spcAft>
              <a:buFont typeface="Arial" panose="020B0604020202020204" pitchFamily="34" charset="0"/>
              <a:buChar char="•"/>
            </a:pPr>
            <a:r>
              <a:rPr lang="en-US" sz="1500"/>
              <a:t>Hart, M.U. 1990. Liberation through consciousness raising in Fostering Critical Reflection in Adulthood: A guide to transformative and emancipatory learning. USA: Jossey-Bass</a:t>
            </a:r>
          </a:p>
          <a:p>
            <a:pPr indent="-228600">
              <a:lnSpc>
                <a:spcPct val="90000"/>
              </a:lnSpc>
              <a:spcAft>
                <a:spcPts val="600"/>
              </a:spcAft>
              <a:buFont typeface="Arial" panose="020B0604020202020204" pitchFamily="34" charset="0"/>
              <a:buChar char="•"/>
            </a:pPr>
            <a:r>
              <a:rPr lang="en-US" sz="1500"/>
              <a:t>Heleta, S. 2016. Decolonisation of higher education: Dismantling epistemic violence and Eurocentrism in South Africa. Transformation in Higher Education 1(1), a9. </a:t>
            </a:r>
            <a:r>
              <a:rPr lang="en-US" sz="1500" u="sng">
                <a:hlinkClick r:id="rId3"/>
              </a:rPr>
              <a:t>http://dx.doi.org/10.4102/the.v1i1.9</a:t>
            </a:r>
            <a:endParaRPr lang="en-US" sz="1500" u="sng"/>
          </a:p>
          <a:p>
            <a:pPr indent="-228600">
              <a:lnSpc>
                <a:spcPct val="90000"/>
              </a:lnSpc>
              <a:spcAft>
                <a:spcPts val="600"/>
              </a:spcAft>
              <a:buFont typeface="Arial" panose="020B0604020202020204" pitchFamily="34" charset="0"/>
              <a:buChar char="•"/>
            </a:pPr>
            <a:r>
              <a:rPr lang="en-US" sz="1500"/>
              <a:t>Herrington, J., Parker, J. &amp; Boase-Jelinek, D. (2014). Connected authentic learning: Reflection and intentional learning. Australian Journal of Education, 58(1), pp. 23–35.</a:t>
            </a:r>
          </a:p>
          <a:p>
            <a:pPr indent="-228600">
              <a:lnSpc>
                <a:spcPct val="90000"/>
              </a:lnSpc>
              <a:spcAft>
                <a:spcPts val="600"/>
              </a:spcAft>
              <a:buFont typeface="Arial" panose="020B0604020202020204" pitchFamily="34" charset="0"/>
              <a:buChar char="•"/>
            </a:pPr>
            <a:endParaRPr lang="en-US" sz="1500"/>
          </a:p>
          <a:p>
            <a:pPr indent="-228600">
              <a:lnSpc>
                <a:spcPct val="90000"/>
              </a:lnSpc>
              <a:spcAft>
                <a:spcPts val="600"/>
              </a:spcAft>
              <a:buFont typeface="Arial" panose="020B0604020202020204" pitchFamily="34" charset="0"/>
              <a:buChar char="•"/>
            </a:pPr>
            <a:endParaRPr lang="en-US" sz="1500"/>
          </a:p>
          <a:p>
            <a:pPr indent="-228600">
              <a:lnSpc>
                <a:spcPct val="90000"/>
              </a:lnSpc>
              <a:spcAft>
                <a:spcPts val="600"/>
              </a:spcAft>
              <a:buFont typeface="Arial" panose="020B0604020202020204" pitchFamily="34" charset="0"/>
              <a:buChar char="•"/>
            </a:pPr>
            <a:endParaRPr lang="en-US" sz="1500"/>
          </a:p>
        </p:txBody>
      </p:sp>
      <p:pic>
        <p:nvPicPr>
          <p:cNvPr id="4" name="Content Placeholder 3">
            <a:extLst>
              <a:ext uri="{FF2B5EF4-FFF2-40B4-BE49-F238E27FC236}">
                <a16:creationId xmlns:a16="http://schemas.microsoft.com/office/drawing/2014/main" id="{81E2C507-682C-B04A-08C0-D50E5D102086}"/>
              </a:ext>
            </a:extLst>
          </p:cNvPr>
          <p:cNvPicPr>
            <a:picLocks noGrp="1" noChangeAspect="1"/>
          </p:cNvPicPr>
          <p:nvPr>
            <p:ph idx="1"/>
          </p:nvPr>
        </p:nvPicPr>
        <p:blipFill>
          <a:blip r:embed="rId4"/>
          <a:srcRect r="3350"/>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2132323835"/>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BD55EC6-5F04-1B3E-8525-3FA72386A23F}"/>
              </a:ext>
            </a:extLst>
          </p:cNvPr>
          <p:cNvPicPr>
            <a:picLocks noChangeAspect="1"/>
          </p:cNvPicPr>
          <p:nvPr/>
        </p:nvPicPr>
        <p:blipFill>
          <a:blip r:embed="rId2">
            <a:duotone>
              <a:schemeClr val="bg2">
                <a:shade val="45000"/>
                <a:satMod val="135000"/>
              </a:schemeClr>
              <a:prstClr val="white"/>
            </a:duotone>
          </a:blip>
          <a:srcRect t="15730"/>
          <a:stretch>
            <a:fillRect/>
          </a:stretch>
        </p:blipFill>
        <p:spPr>
          <a:xfrm>
            <a:off x="20" y="10"/>
            <a:ext cx="12191980" cy="6857990"/>
          </a:xfrm>
          <a:prstGeom prst="rect">
            <a:avLst/>
          </a:prstGeom>
        </p:spPr>
      </p:pic>
      <p:sp>
        <p:nvSpPr>
          <p:cNvPr id="16" name="Rectangle 15">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0EA1A7-96F7-963E-4ACA-EE87CD8EC740}"/>
              </a:ext>
            </a:extLst>
          </p:cNvPr>
          <p:cNvSpPr>
            <a:spLocks noGrp="1"/>
          </p:cNvSpPr>
          <p:nvPr>
            <p:ph type="title"/>
          </p:nvPr>
        </p:nvSpPr>
        <p:spPr>
          <a:xfrm>
            <a:off x="838200" y="365125"/>
            <a:ext cx="10515600" cy="1325563"/>
          </a:xfrm>
        </p:spPr>
        <p:txBody>
          <a:bodyPr>
            <a:normAutofit/>
          </a:bodyPr>
          <a:lstStyle/>
          <a:p>
            <a:r>
              <a:rPr lang="en-US" dirty="0"/>
              <a:t>INTRODUCTION AND CONTEXT  </a:t>
            </a:r>
          </a:p>
        </p:txBody>
      </p:sp>
      <p:graphicFrame>
        <p:nvGraphicFramePr>
          <p:cNvPr id="17" name="Content Placeholder 2">
            <a:extLst>
              <a:ext uri="{FF2B5EF4-FFF2-40B4-BE49-F238E27FC236}">
                <a16:creationId xmlns:a16="http://schemas.microsoft.com/office/drawing/2014/main" id="{BFBEB0AB-C23F-50E0-7790-BBC598F5BC53}"/>
              </a:ext>
            </a:extLst>
          </p:cNvPr>
          <p:cNvGraphicFramePr>
            <a:graphicFrameLocks noGrp="1"/>
          </p:cNvGraphicFramePr>
          <p:nvPr>
            <p:ph idx="1"/>
            <p:extLst>
              <p:ext uri="{D42A27DB-BD31-4B8C-83A1-F6EECF244321}">
                <p14:modId xmlns:p14="http://schemas.microsoft.com/office/powerpoint/2010/main" val="34672448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id="{F6DB120D-635B-E52B-B98E-B0662B38DCF6}"/>
              </a:ext>
            </a:extLst>
          </p:cNvPr>
          <p:cNvPicPr>
            <a:picLocks noChangeAspect="1"/>
          </p:cNvPicPr>
          <p:nvPr/>
        </p:nvPicPr>
        <p:blipFill>
          <a:blip r:embed="rId8"/>
          <a:stretch>
            <a:fillRect/>
          </a:stretch>
        </p:blipFill>
        <p:spPr>
          <a:xfrm>
            <a:off x="10341751" y="5167312"/>
            <a:ext cx="1311233" cy="1325563"/>
          </a:xfrm>
          <a:prstGeom prst="rect">
            <a:avLst/>
          </a:prstGeom>
        </p:spPr>
      </p:pic>
    </p:spTree>
    <p:extLst>
      <p:ext uri="{BB962C8B-B14F-4D97-AF65-F5344CB8AC3E}">
        <p14:creationId xmlns:p14="http://schemas.microsoft.com/office/powerpoint/2010/main" val="101661940"/>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05D19-6237-722D-F287-1AEFD20A365E}"/>
              </a:ext>
            </a:extLst>
          </p:cNvPr>
          <p:cNvSpPr>
            <a:spLocks noGrp="1"/>
          </p:cNvSpPr>
          <p:nvPr>
            <p:ph type="title"/>
          </p:nvPr>
        </p:nvSpPr>
        <p:spPr/>
        <p:txBody>
          <a:bodyPr/>
          <a:lstStyle/>
          <a:p>
            <a:r>
              <a:rPr lang="en-US" dirty="0"/>
              <a:t>OUR MOTIVATIONS AND THE MODULES FOR REDESIGN </a:t>
            </a:r>
            <a:endParaRPr lang="en-ZA" dirty="0"/>
          </a:p>
        </p:txBody>
      </p:sp>
      <p:sp>
        <p:nvSpPr>
          <p:cNvPr id="3" name="Text Placeholder 2">
            <a:extLst>
              <a:ext uri="{FF2B5EF4-FFF2-40B4-BE49-F238E27FC236}">
                <a16:creationId xmlns:a16="http://schemas.microsoft.com/office/drawing/2014/main" id="{2F71E641-62DF-7A37-7E44-3B796FCFC6CD}"/>
              </a:ext>
            </a:extLst>
          </p:cNvPr>
          <p:cNvSpPr>
            <a:spLocks noGrp="1"/>
          </p:cNvSpPr>
          <p:nvPr>
            <p:ph type="body" idx="1"/>
          </p:nvPr>
        </p:nvSpPr>
        <p:spPr>
          <a:xfrm>
            <a:off x="1058779" y="1681163"/>
            <a:ext cx="4812632" cy="1129414"/>
          </a:xfrm>
        </p:spPr>
        <p:txBody>
          <a:bodyPr/>
          <a:lstStyle/>
          <a:p>
            <a:r>
              <a:rPr lang="en-ZA" dirty="0"/>
              <a:t>Nevashnee Perumal</a:t>
            </a:r>
          </a:p>
          <a:p>
            <a:endParaRPr lang="en-ZA" dirty="0"/>
          </a:p>
        </p:txBody>
      </p:sp>
      <p:sp>
        <p:nvSpPr>
          <p:cNvPr id="4" name="Content Placeholder 3">
            <a:extLst>
              <a:ext uri="{FF2B5EF4-FFF2-40B4-BE49-F238E27FC236}">
                <a16:creationId xmlns:a16="http://schemas.microsoft.com/office/drawing/2014/main" id="{EAA8D958-BE81-570A-54F4-33CE826B167B}"/>
              </a:ext>
            </a:extLst>
          </p:cNvPr>
          <p:cNvSpPr>
            <a:spLocks noGrp="1"/>
          </p:cNvSpPr>
          <p:nvPr>
            <p:ph sz="half" idx="2"/>
          </p:nvPr>
        </p:nvSpPr>
        <p:spPr/>
        <p:txBody>
          <a:bodyPr>
            <a:normAutofit fontScale="55000" lnSpcReduction="20000"/>
          </a:bodyPr>
          <a:lstStyle/>
          <a:p>
            <a:pPr>
              <a:buFont typeface="Wingdings" panose="05000000000000000000" pitchFamily="2" charset="2"/>
              <a:buChar char="v"/>
            </a:pPr>
            <a:r>
              <a:rPr lang="en-ZA" sz="2900" dirty="0"/>
              <a:t>Eleven years as an academic, in the Eastern Cape, </a:t>
            </a:r>
          </a:p>
          <a:p>
            <a:pPr>
              <a:buFont typeface="Wingdings" panose="05000000000000000000" pitchFamily="2" charset="2"/>
              <a:buChar char="v"/>
            </a:pPr>
            <a:r>
              <a:rPr lang="en-ZA" sz="2900" dirty="0"/>
              <a:t>I was shaken by the inequalities, inequities, poverty and desperation, especially of the student and academic communities </a:t>
            </a:r>
          </a:p>
          <a:p>
            <a:pPr>
              <a:buFont typeface="Wingdings" panose="05000000000000000000" pitchFamily="2" charset="2"/>
              <a:buChar char="v"/>
            </a:pPr>
            <a:r>
              <a:rPr lang="en-ZA" sz="2900" dirty="0"/>
              <a:t>I consciously choose to engage in critical self reflection and radical actions that create space for students to be at the centre of learning, </a:t>
            </a:r>
          </a:p>
          <a:p>
            <a:pPr>
              <a:buFont typeface="Wingdings" panose="05000000000000000000" pitchFamily="2" charset="2"/>
              <a:buChar char="v"/>
            </a:pPr>
            <a:r>
              <a:rPr lang="en-ZA" sz="2900" dirty="0"/>
              <a:t>for them to evaluate module content, assessments and my methods of teaching so that each year the courses I teach are better suited to the African context, thereby building knowledges from the ground up. </a:t>
            </a:r>
          </a:p>
          <a:p>
            <a:pPr marL="0" indent="0">
              <a:buNone/>
            </a:pPr>
            <a:r>
              <a:rPr lang="en-ZA" sz="2900" dirty="0"/>
              <a:t>The 2 modules that we explored with students retrospectively, were:</a:t>
            </a:r>
          </a:p>
          <a:p>
            <a:pPr>
              <a:buFont typeface="Wingdings" panose="05000000000000000000" pitchFamily="2" charset="2"/>
              <a:buChar char="v"/>
            </a:pPr>
            <a:r>
              <a:rPr lang="en-ZA" sz="2900" dirty="0"/>
              <a:t> Social Development in South Africa (1</a:t>
            </a:r>
            <a:r>
              <a:rPr lang="en-ZA" sz="2900" baseline="30000" dirty="0"/>
              <a:t>st</a:t>
            </a:r>
            <a:r>
              <a:rPr lang="en-ZA" sz="2900" dirty="0"/>
              <a:t> </a:t>
            </a:r>
            <a:r>
              <a:rPr lang="en-ZA" sz="2900" dirty="0" err="1"/>
              <a:t>yr</a:t>
            </a:r>
            <a:r>
              <a:rPr lang="en-ZA" sz="2900" dirty="0"/>
              <a:t>)  </a:t>
            </a:r>
          </a:p>
          <a:p>
            <a:pPr>
              <a:buFont typeface="Wingdings" panose="05000000000000000000" pitchFamily="2" charset="2"/>
              <a:buChar char="v"/>
            </a:pPr>
            <a:r>
              <a:rPr lang="en-ZA" sz="2900" dirty="0"/>
              <a:t>Ethical Social Work Practice  (2</a:t>
            </a:r>
            <a:r>
              <a:rPr lang="en-ZA" sz="2900" baseline="30000" dirty="0"/>
              <a:t>nd</a:t>
            </a:r>
            <a:r>
              <a:rPr lang="en-ZA" sz="2900" dirty="0"/>
              <a:t> </a:t>
            </a:r>
            <a:r>
              <a:rPr lang="en-ZA" sz="2900" dirty="0" err="1"/>
              <a:t>yr</a:t>
            </a:r>
            <a:r>
              <a:rPr lang="en-ZA" sz="2900" dirty="0"/>
              <a:t>) </a:t>
            </a:r>
          </a:p>
          <a:p>
            <a:endParaRPr lang="en-ZA" dirty="0"/>
          </a:p>
        </p:txBody>
      </p:sp>
      <p:sp>
        <p:nvSpPr>
          <p:cNvPr id="5" name="Text Placeholder 4">
            <a:extLst>
              <a:ext uri="{FF2B5EF4-FFF2-40B4-BE49-F238E27FC236}">
                <a16:creationId xmlns:a16="http://schemas.microsoft.com/office/drawing/2014/main" id="{0E217454-F9B8-FF59-6A28-561E31C78037}"/>
              </a:ext>
            </a:extLst>
          </p:cNvPr>
          <p:cNvSpPr>
            <a:spLocks noGrp="1"/>
          </p:cNvSpPr>
          <p:nvPr>
            <p:ph type="body" sz="quarter" idx="3"/>
          </p:nvPr>
        </p:nvSpPr>
        <p:spPr>
          <a:xfrm>
            <a:off x="6172200" y="1681162"/>
            <a:ext cx="5272238" cy="1129413"/>
          </a:xfrm>
        </p:spPr>
        <p:txBody>
          <a:bodyPr/>
          <a:lstStyle/>
          <a:p>
            <a:r>
              <a:rPr lang="en-ZA" dirty="0"/>
              <a:t>   Kim Schmidt</a:t>
            </a:r>
          </a:p>
          <a:p>
            <a:endParaRPr lang="en-ZA" dirty="0"/>
          </a:p>
        </p:txBody>
      </p:sp>
      <p:sp>
        <p:nvSpPr>
          <p:cNvPr id="6" name="Content Placeholder 5">
            <a:extLst>
              <a:ext uri="{FF2B5EF4-FFF2-40B4-BE49-F238E27FC236}">
                <a16:creationId xmlns:a16="http://schemas.microsoft.com/office/drawing/2014/main" id="{2A807CF7-0F58-306F-C778-26496ED58FF4}"/>
              </a:ext>
            </a:extLst>
          </p:cNvPr>
          <p:cNvSpPr>
            <a:spLocks noGrp="1"/>
          </p:cNvSpPr>
          <p:nvPr>
            <p:ph sz="quarter" idx="4"/>
          </p:nvPr>
        </p:nvSpPr>
        <p:spPr/>
        <p:txBody>
          <a:bodyPr>
            <a:normAutofit fontScale="55000" lnSpcReduction="20000"/>
          </a:bodyPr>
          <a:lstStyle/>
          <a:p>
            <a:r>
              <a:rPr lang="en-ZA" dirty="0"/>
              <a:t>My professional career began 25 years ago as a social worker in the field of child protection. This work raised a consciousness of the ongoing injustices of poverty and the devastating impact this has on the well-being of children in our country. I entered academics as a fieldwork coordinator in 2010, at the University of Fort Hare. Since then I have strived to develop as a facilitator of knowledge and to inspire my social work students so that they can develop into the best social workers. I am very aware of the context where I work and the students that I serve, many who grew up in the rural areas of the Eastern Cape, where they themselves have faced poverty and hardships. The decision to include the voices of social work students as we redesign our social work courses was critical to this study. Students were requested to share an analysis of a first-year social work skills module, all students had already completed the module and were thus in a good space to share their insights with regards to course redesign. </a:t>
            </a:r>
          </a:p>
          <a:p>
            <a:endParaRPr lang="en-ZA" dirty="0"/>
          </a:p>
        </p:txBody>
      </p:sp>
      <p:pic>
        <p:nvPicPr>
          <p:cNvPr id="7" name="Picture 6">
            <a:extLst>
              <a:ext uri="{FF2B5EF4-FFF2-40B4-BE49-F238E27FC236}">
                <a16:creationId xmlns:a16="http://schemas.microsoft.com/office/drawing/2014/main" id="{CE32EC30-C595-5DFA-A19F-B8E7ADD91D8C}"/>
              </a:ext>
            </a:extLst>
          </p:cNvPr>
          <p:cNvPicPr>
            <a:picLocks noChangeAspect="1"/>
          </p:cNvPicPr>
          <p:nvPr/>
        </p:nvPicPr>
        <p:blipFill>
          <a:blip r:embed="rId2"/>
          <a:stretch>
            <a:fillRect/>
          </a:stretch>
        </p:blipFill>
        <p:spPr>
          <a:xfrm>
            <a:off x="10213163" y="927684"/>
            <a:ext cx="1316850" cy="1322947"/>
          </a:xfrm>
          <a:prstGeom prst="rect">
            <a:avLst/>
          </a:prstGeom>
        </p:spPr>
      </p:pic>
    </p:spTree>
    <p:extLst>
      <p:ext uri="{BB962C8B-B14F-4D97-AF65-F5344CB8AC3E}">
        <p14:creationId xmlns:p14="http://schemas.microsoft.com/office/powerpoint/2010/main" val="3154423995"/>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3" name="Freeform: Shape 3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09A9A234-DC4D-099D-29EF-1B1D8F047EBB}"/>
              </a:ext>
            </a:extLst>
          </p:cNvPr>
          <p:cNvSpPr>
            <a:spLocks noGrp="1"/>
          </p:cNvSpPr>
          <p:nvPr>
            <p:ph type="title"/>
          </p:nvPr>
        </p:nvSpPr>
        <p:spPr>
          <a:xfrm>
            <a:off x="640080" y="1243013"/>
            <a:ext cx="3855720" cy="4371974"/>
          </a:xfrm>
        </p:spPr>
        <p:txBody>
          <a:bodyPr>
            <a:normAutofit/>
          </a:bodyPr>
          <a:lstStyle/>
          <a:p>
            <a:r>
              <a:rPr lang="en-ZA" sz="3600" b="1" dirty="0">
                <a:solidFill>
                  <a:schemeClr val="tx2"/>
                </a:solidFill>
              </a:rPr>
              <a:t>PRINCIPLES AND APPROACHES UNDERPINNING THE STUDY </a:t>
            </a:r>
            <a:br>
              <a:rPr lang="en-US" sz="3600" dirty="0">
                <a:solidFill>
                  <a:schemeClr val="tx2"/>
                </a:solidFill>
              </a:rPr>
            </a:br>
            <a:endParaRPr lang="en-US" sz="3600" dirty="0">
              <a:solidFill>
                <a:schemeClr val="tx2"/>
              </a:solidFill>
            </a:endParaRPr>
          </a:p>
        </p:txBody>
      </p:sp>
      <p:sp>
        <p:nvSpPr>
          <p:cNvPr id="3" name="Content Placeholder 2">
            <a:extLst>
              <a:ext uri="{FF2B5EF4-FFF2-40B4-BE49-F238E27FC236}">
                <a16:creationId xmlns:a16="http://schemas.microsoft.com/office/drawing/2014/main" id="{5CF1DC06-9179-8D9C-C799-577806D38587}"/>
              </a:ext>
            </a:extLst>
          </p:cNvPr>
          <p:cNvSpPr>
            <a:spLocks noGrp="1"/>
          </p:cNvSpPr>
          <p:nvPr>
            <p:ph idx="1"/>
          </p:nvPr>
        </p:nvSpPr>
        <p:spPr>
          <a:xfrm>
            <a:off x="5496025" y="508838"/>
            <a:ext cx="5897399" cy="5468450"/>
          </a:xfrm>
        </p:spPr>
        <p:txBody>
          <a:bodyPr anchor="ctr">
            <a:normAutofit lnSpcReduction="10000"/>
          </a:bodyPr>
          <a:lstStyle/>
          <a:p>
            <a:r>
              <a:rPr lang="en-US" sz="1800" dirty="0">
                <a:solidFill>
                  <a:schemeClr val="tx2"/>
                </a:solidFill>
              </a:rPr>
              <a:t>AUTHENTIC LEARNING FRAMEWORK </a:t>
            </a:r>
          </a:p>
          <a:p>
            <a:pPr marL="0" indent="0">
              <a:buNone/>
            </a:pPr>
            <a:r>
              <a:rPr lang="en-ZA" sz="1800" dirty="0">
                <a:solidFill>
                  <a:schemeClr val="tx2"/>
                </a:solidFill>
              </a:rPr>
              <a:t>Authentic learning integrates indigenous knowledge and real-life challenges from fieldwork, while its adaptability to both traditional and online classrooms ensures education remains student-centred, contextually relevant, and accessible.</a:t>
            </a:r>
            <a:endParaRPr lang="en-US" sz="1800" dirty="0">
              <a:solidFill>
                <a:schemeClr val="tx2"/>
              </a:solidFill>
            </a:endParaRPr>
          </a:p>
          <a:p>
            <a:pPr marL="0" indent="0">
              <a:buNone/>
            </a:pPr>
            <a:endParaRPr lang="en-US" sz="1800" dirty="0">
              <a:solidFill>
                <a:schemeClr val="tx2"/>
              </a:solidFill>
            </a:endParaRPr>
          </a:p>
          <a:p>
            <a:r>
              <a:rPr lang="en-US" sz="1800" dirty="0">
                <a:solidFill>
                  <a:schemeClr val="tx2"/>
                </a:solidFill>
              </a:rPr>
              <a:t>HUMANISING PEDAGOGY </a:t>
            </a:r>
          </a:p>
          <a:p>
            <a:pPr marL="0" indent="0">
              <a:buNone/>
            </a:pPr>
            <a:r>
              <a:rPr lang="en-ZA" sz="1800" dirty="0">
                <a:solidFill>
                  <a:schemeClr val="tx2"/>
                </a:solidFill>
              </a:rPr>
              <a:t>Humanising Pedagogy, combined with the Authentic Learning Framework and an ethic of care, </a:t>
            </a:r>
            <a:r>
              <a:rPr lang="en-ZA" sz="1800" dirty="0" err="1">
                <a:solidFill>
                  <a:schemeClr val="tx2"/>
                </a:solidFill>
              </a:rPr>
              <a:t>centers</a:t>
            </a:r>
            <a:r>
              <a:rPr lang="en-ZA" sz="1800" dirty="0">
                <a:solidFill>
                  <a:schemeClr val="tx2"/>
                </a:solidFill>
              </a:rPr>
              <a:t> students' lived experiences, promotes critical reflection, and fosters trust-based, equitable relationships—key to decolonising and meaningfully redesigning social work education.</a:t>
            </a:r>
          </a:p>
          <a:p>
            <a:r>
              <a:rPr lang="en-ZA" sz="1800" dirty="0"/>
              <a:t>COMBINED IMPACT </a:t>
            </a:r>
          </a:p>
          <a:p>
            <a:pPr marL="0" indent="0">
              <a:buNone/>
            </a:pPr>
            <a:r>
              <a:rPr lang="en-ZA" sz="1800" dirty="0"/>
              <a:t>Both frameworks are essential for decolonising curricula and redesigning social work education.</a:t>
            </a:r>
          </a:p>
          <a:p>
            <a:pPr marL="0" indent="0">
              <a:buNone/>
            </a:pPr>
            <a:r>
              <a:rPr lang="en-ZA" sz="1800" dirty="0"/>
              <a:t>Both frameworks foster deeper engagement, reflective practice and meaningful learning experiences.</a:t>
            </a:r>
          </a:p>
          <a:p>
            <a:pPr marL="0" indent="0">
              <a:buNone/>
            </a:pPr>
            <a:endParaRPr lang="en-ZA" sz="1800" dirty="0">
              <a:solidFill>
                <a:schemeClr val="tx2"/>
              </a:solidFill>
            </a:endParaRPr>
          </a:p>
        </p:txBody>
      </p:sp>
      <p:pic>
        <p:nvPicPr>
          <p:cNvPr id="4" name="Picture 3">
            <a:extLst>
              <a:ext uri="{FF2B5EF4-FFF2-40B4-BE49-F238E27FC236}">
                <a16:creationId xmlns:a16="http://schemas.microsoft.com/office/drawing/2014/main" id="{23CFF33B-97D7-1886-B172-3AE652266493}"/>
              </a:ext>
            </a:extLst>
          </p:cNvPr>
          <p:cNvPicPr>
            <a:picLocks noChangeAspect="1"/>
          </p:cNvPicPr>
          <p:nvPr/>
        </p:nvPicPr>
        <p:blipFill>
          <a:blip r:embed="rId2"/>
          <a:stretch>
            <a:fillRect/>
          </a:stretch>
        </p:blipFill>
        <p:spPr>
          <a:xfrm>
            <a:off x="10734999" y="5425552"/>
            <a:ext cx="1316850" cy="1322947"/>
          </a:xfrm>
          <a:prstGeom prst="rect">
            <a:avLst/>
          </a:prstGeom>
        </p:spPr>
      </p:pic>
    </p:spTree>
    <p:extLst>
      <p:ext uri="{BB962C8B-B14F-4D97-AF65-F5344CB8AC3E}">
        <p14:creationId xmlns:p14="http://schemas.microsoft.com/office/powerpoint/2010/main" val="1481223851"/>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86AA2DA-281A-4806-8977-D617AEAC8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64185774-6FC0-4B8D-A8DB-A885468896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59988" y="0"/>
            <a:ext cx="2632012" cy="6858000"/>
          </a:xfrm>
          <a:custGeom>
            <a:avLst/>
            <a:gdLst>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57677 w 2632012"/>
              <a:gd name="connsiteY27" fmla="*/ 2548608 h 6858000"/>
              <a:gd name="connsiteX28" fmla="*/ 399465 w 2632012"/>
              <a:gd name="connsiteY28" fmla="*/ 2412506 h 6858000"/>
              <a:gd name="connsiteX29" fmla="*/ 446400 w 2632012"/>
              <a:gd name="connsiteY29" fmla="*/ 2252507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399465 w 2632012"/>
              <a:gd name="connsiteY28" fmla="*/ 2412506 h 6858000"/>
              <a:gd name="connsiteX29" fmla="*/ 446400 w 2632012"/>
              <a:gd name="connsiteY29" fmla="*/ 2252507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46400 w 2632012"/>
              <a:gd name="connsiteY29" fmla="*/ 2252507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138134 w 2632012"/>
              <a:gd name="connsiteY24" fmla="*/ 5616065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183756 w 2632012"/>
              <a:gd name="connsiteY23" fmla="*/ 5808789 h 6858000"/>
              <a:gd name="connsiteX24" fmla="*/ 245711 w 2632012"/>
              <a:gd name="connsiteY24" fmla="*/ 5066230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20409 w 2632012"/>
              <a:gd name="connsiteY22" fmla="*/ 6022287 h 6858000"/>
              <a:gd name="connsiteX23" fmla="*/ 219615 w 2632012"/>
              <a:gd name="connsiteY23" fmla="*/ 5557777 h 6858000"/>
              <a:gd name="connsiteX24" fmla="*/ 245711 w 2632012"/>
              <a:gd name="connsiteY24" fmla="*/ 5066230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 name="connsiteX0" fmla="*/ 932173 w 2632012"/>
              <a:gd name="connsiteY0" fmla="*/ 1512545 h 6858000"/>
              <a:gd name="connsiteX1" fmla="*/ 932462 w 2632012"/>
              <a:gd name="connsiteY1" fmla="*/ 1512581 h 6858000"/>
              <a:gd name="connsiteX2" fmla="*/ 932378 w 2632012"/>
              <a:gd name="connsiteY2" fmla="*/ 1512599 h 6858000"/>
              <a:gd name="connsiteX3" fmla="*/ 932173 w 2632012"/>
              <a:gd name="connsiteY3" fmla="*/ 1512545 h 6858000"/>
              <a:gd name="connsiteX4" fmla="*/ 1207569 w 2632012"/>
              <a:gd name="connsiteY4" fmla="*/ 0 h 6858000"/>
              <a:gd name="connsiteX5" fmla="*/ 2632012 w 2632012"/>
              <a:gd name="connsiteY5" fmla="*/ 0 h 6858000"/>
              <a:gd name="connsiteX6" fmla="*/ 2632012 w 2632012"/>
              <a:gd name="connsiteY6" fmla="*/ 6858000 h 6858000"/>
              <a:gd name="connsiteX7" fmla="*/ 13514 w 2632012"/>
              <a:gd name="connsiteY7" fmla="*/ 6858000 h 6858000"/>
              <a:gd name="connsiteX8" fmla="*/ 13170 w 2632012"/>
              <a:gd name="connsiteY8" fmla="*/ 6812829 h 6858000"/>
              <a:gd name="connsiteX9" fmla="*/ 20332 w 2632012"/>
              <a:gd name="connsiteY9" fmla="*/ 6760689 h 6858000"/>
              <a:gd name="connsiteX10" fmla="*/ 25596 w 2632012"/>
              <a:gd name="connsiteY10" fmla="*/ 6721251 h 6858000"/>
              <a:gd name="connsiteX11" fmla="*/ 22507 w 2632012"/>
              <a:gd name="connsiteY11" fmla="*/ 6650499 h 6858000"/>
              <a:gd name="connsiteX12" fmla="*/ 22444 w 2632012"/>
              <a:gd name="connsiteY12" fmla="*/ 6604241 h 6858000"/>
              <a:gd name="connsiteX13" fmla="*/ 31867 w 2632012"/>
              <a:gd name="connsiteY13" fmla="*/ 6559984 h 6858000"/>
              <a:gd name="connsiteX14" fmla="*/ 38635 w 2632012"/>
              <a:gd name="connsiteY14" fmla="*/ 6515473 h 6858000"/>
              <a:gd name="connsiteX15" fmla="*/ 38467 w 2632012"/>
              <a:gd name="connsiteY15" fmla="*/ 6463736 h 6858000"/>
              <a:gd name="connsiteX16" fmla="*/ 38052 w 2632012"/>
              <a:gd name="connsiteY16" fmla="*/ 6432794 h 6858000"/>
              <a:gd name="connsiteX17" fmla="*/ 80445 w 2632012"/>
              <a:gd name="connsiteY17" fmla="*/ 6301309 h 6858000"/>
              <a:gd name="connsiteX18" fmla="*/ 138157 w 2632012"/>
              <a:gd name="connsiteY18" fmla="*/ 6257030 h 6858000"/>
              <a:gd name="connsiteX19" fmla="*/ 170419 w 2632012"/>
              <a:gd name="connsiteY19" fmla="*/ 6171255 h 6858000"/>
              <a:gd name="connsiteX20" fmla="*/ 164027 w 2632012"/>
              <a:gd name="connsiteY20" fmla="*/ 6164357 h 6858000"/>
              <a:gd name="connsiteX21" fmla="*/ 213309 w 2632012"/>
              <a:gd name="connsiteY21" fmla="*/ 6109331 h 6858000"/>
              <a:gd name="connsiteX22" fmla="*/ 208456 w 2632012"/>
              <a:gd name="connsiteY22" fmla="*/ 5878851 h 6858000"/>
              <a:gd name="connsiteX23" fmla="*/ 219615 w 2632012"/>
              <a:gd name="connsiteY23" fmla="*/ 5557777 h 6858000"/>
              <a:gd name="connsiteX24" fmla="*/ 245711 w 2632012"/>
              <a:gd name="connsiteY24" fmla="*/ 5066230 h 6858000"/>
              <a:gd name="connsiteX25" fmla="*/ 276721 w 2632012"/>
              <a:gd name="connsiteY25" fmla="*/ 4162848 h 6858000"/>
              <a:gd name="connsiteX26" fmla="*/ 343082 w 2632012"/>
              <a:gd name="connsiteY26" fmla="*/ 3059377 h 6858000"/>
              <a:gd name="connsiteX27" fmla="*/ 369630 w 2632012"/>
              <a:gd name="connsiteY27" fmla="*/ 2692043 h 6858000"/>
              <a:gd name="connsiteX28" fmla="*/ 435324 w 2632012"/>
              <a:gd name="connsiteY28" fmla="*/ 2520083 h 6858000"/>
              <a:gd name="connsiteX29" fmla="*/ 482259 w 2632012"/>
              <a:gd name="connsiteY29" fmla="*/ 2336178 h 6858000"/>
              <a:gd name="connsiteX30" fmla="*/ 569515 w 2632012"/>
              <a:gd name="connsiteY30" fmla="*/ 2091909 h 6858000"/>
              <a:gd name="connsiteX31" fmla="*/ 638163 w 2632012"/>
              <a:gd name="connsiteY31" fmla="*/ 1994147 h 6858000"/>
              <a:gd name="connsiteX32" fmla="*/ 737312 w 2632012"/>
              <a:gd name="connsiteY32" fmla="*/ 1871408 h 6858000"/>
              <a:gd name="connsiteX33" fmla="*/ 788501 w 2632012"/>
              <a:gd name="connsiteY33" fmla="*/ 1793826 h 6858000"/>
              <a:gd name="connsiteX34" fmla="*/ 819432 w 2632012"/>
              <a:gd name="connsiteY34" fmla="*/ 1746824 h 6858000"/>
              <a:gd name="connsiteX35" fmla="*/ 843936 w 2632012"/>
              <a:gd name="connsiteY35" fmla="*/ 1697348 h 6858000"/>
              <a:gd name="connsiteX36" fmla="*/ 846526 w 2632012"/>
              <a:gd name="connsiteY36" fmla="*/ 1659754 h 6858000"/>
              <a:gd name="connsiteX37" fmla="*/ 873830 w 2632012"/>
              <a:gd name="connsiteY37" fmla="*/ 1628041 h 6858000"/>
              <a:gd name="connsiteX38" fmla="*/ 890626 w 2632012"/>
              <a:gd name="connsiteY38" fmla="*/ 1599883 h 6858000"/>
              <a:gd name="connsiteX39" fmla="*/ 921288 w 2632012"/>
              <a:gd name="connsiteY39" fmla="*/ 1579569 h 6858000"/>
              <a:gd name="connsiteX40" fmla="*/ 920756 w 2632012"/>
              <a:gd name="connsiteY40" fmla="*/ 1537369 h 6858000"/>
              <a:gd name="connsiteX41" fmla="*/ 946290 w 2632012"/>
              <a:gd name="connsiteY41" fmla="*/ 1514308 h 6858000"/>
              <a:gd name="connsiteX42" fmla="*/ 932462 w 2632012"/>
              <a:gd name="connsiteY42" fmla="*/ 1512581 h 6858000"/>
              <a:gd name="connsiteX43" fmla="*/ 940652 w 2632012"/>
              <a:gd name="connsiteY43" fmla="*/ 1510839 h 6858000"/>
              <a:gd name="connsiteX44" fmla="*/ 950739 w 2632012"/>
              <a:gd name="connsiteY44" fmla="*/ 1503635 h 6858000"/>
              <a:gd name="connsiteX45" fmla="*/ 966405 w 2632012"/>
              <a:gd name="connsiteY45" fmla="*/ 1439967 h 6858000"/>
              <a:gd name="connsiteX46" fmla="*/ 973516 w 2632012"/>
              <a:gd name="connsiteY46" fmla="*/ 1389073 h 6858000"/>
              <a:gd name="connsiteX47" fmla="*/ 986960 w 2632012"/>
              <a:gd name="connsiteY47" fmla="*/ 1351857 h 6858000"/>
              <a:gd name="connsiteX48" fmla="*/ 987761 w 2632012"/>
              <a:gd name="connsiteY48" fmla="*/ 1363479 h 6858000"/>
              <a:gd name="connsiteX49" fmla="*/ 989043 w 2632012"/>
              <a:gd name="connsiteY49" fmla="*/ 1346093 h 6858000"/>
              <a:gd name="connsiteX50" fmla="*/ 986960 w 2632012"/>
              <a:gd name="connsiteY50" fmla="*/ 1351857 h 6858000"/>
              <a:gd name="connsiteX51" fmla="*/ 985769 w 2632012"/>
              <a:gd name="connsiteY51" fmla="*/ 1334556 h 6858000"/>
              <a:gd name="connsiteX52" fmla="*/ 982507 w 2632012"/>
              <a:gd name="connsiteY52" fmla="*/ 1216698 h 6858000"/>
              <a:gd name="connsiteX53" fmla="*/ 984836 w 2632012"/>
              <a:gd name="connsiteY53" fmla="*/ 1082381 h 6858000"/>
              <a:gd name="connsiteX54" fmla="*/ 993140 w 2632012"/>
              <a:gd name="connsiteY54" fmla="*/ 1043366 h 6858000"/>
              <a:gd name="connsiteX55" fmla="*/ 995544 w 2632012"/>
              <a:gd name="connsiteY55" fmla="*/ 972540 h 6858000"/>
              <a:gd name="connsiteX56" fmla="*/ 1028500 w 2632012"/>
              <a:gd name="connsiteY56" fmla="*/ 923945 h 6858000"/>
              <a:gd name="connsiteX57" fmla="*/ 1022082 w 2632012"/>
              <a:gd name="connsiteY57" fmla="*/ 838835 h 6858000"/>
              <a:gd name="connsiteX58" fmla="*/ 1025925 w 2632012"/>
              <a:gd name="connsiteY58" fmla="*/ 787183 h 6858000"/>
              <a:gd name="connsiteX59" fmla="*/ 1027904 w 2632012"/>
              <a:gd name="connsiteY59" fmla="*/ 756272 h 6858000"/>
              <a:gd name="connsiteX60" fmla="*/ 1088796 w 2632012"/>
              <a:gd name="connsiteY60" fmla="*/ 641639 h 6858000"/>
              <a:gd name="connsiteX61" fmla="*/ 1164389 w 2632012"/>
              <a:gd name="connsiteY61" fmla="*/ 545140 h 6858000"/>
              <a:gd name="connsiteX62" fmla="*/ 1225321 w 2632012"/>
              <a:gd name="connsiteY62" fmla="*/ 413843 h 6858000"/>
              <a:gd name="connsiteX63" fmla="*/ 1241477 w 2632012"/>
              <a:gd name="connsiteY63" fmla="*/ 358607 h 6858000"/>
              <a:gd name="connsiteX64" fmla="*/ 1246119 w 2632012"/>
              <a:gd name="connsiteY64" fmla="*/ 254866 h 6858000"/>
              <a:gd name="connsiteX65" fmla="*/ 1266837 w 2632012"/>
              <a:gd name="connsiteY65" fmla="*/ 161517 h 6858000"/>
              <a:gd name="connsiteX66" fmla="*/ 1315021 w 2632012"/>
              <a:gd name="connsiteY66" fmla="*/ 54455 h 6858000"/>
              <a:gd name="connsiteX67" fmla="*/ 1319335 w 2632012"/>
              <a:gd name="connsiteY67" fmla="*/ 8880 h 6858000"/>
              <a:gd name="connsiteX68" fmla="*/ 1316402 w 2632012"/>
              <a:gd name="connsiteY68" fmla="*/ 852 h 6858000"/>
              <a:gd name="connsiteX69" fmla="*/ 1207569 w 2632012"/>
              <a:gd name="connsiteY6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632012" h="6858000">
                <a:moveTo>
                  <a:pt x="932173" y="1512545"/>
                </a:moveTo>
                <a:lnTo>
                  <a:pt x="932462" y="1512581"/>
                </a:lnTo>
                <a:lnTo>
                  <a:pt x="932378" y="1512599"/>
                </a:lnTo>
                <a:cubicBezTo>
                  <a:pt x="930618" y="1512681"/>
                  <a:pt x="930202" y="1512462"/>
                  <a:pt x="932173" y="1512545"/>
                </a:cubicBezTo>
                <a:close/>
                <a:moveTo>
                  <a:pt x="1207569" y="0"/>
                </a:moveTo>
                <a:lnTo>
                  <a:pt x="2632012" y="0"/>
                </a:lnTo>
                <a:lnTo>
                  <a:pt x="2632012" y="6858000"/>
                </a:lnTo>
                <a:lnTo>
                  <a:pt x="13514" y="6858000"/>
                </a:lnTo>
                <a:cubicBezTo>
                  <a:pt x="13399" y="6842943"/>
                  <a:pt x="13285" y="6827886"/>
                  <a:pt x="13170" y="6812829"/>
                </a:cubicBezTo>
                <a:cubicBezTo>
                  <a:pt x="12714" y="6794763"/>
                  <a:pt x="13524" y="6777517"/>
                  <a:pt x="20332" y="6760689"/>
                </a:cubicBezTo>
                <a:cubicBezTo>
                  <a:pt x="10828" y="6746468"/>
                  <a:pt x="7794" y="6733277"/>
                  <a:pt x="25596" y="6721251"/>
                </a:cubicBezTo>
                <a:cubicBezTo>
                  <a:pt x="24143" y="6683539"/>
                  <a:pt x="1631" y="6673595"/>
                  <a:pt x="22507" y="6650499"/>
                </a:cubicBezTo>
                <a:cubicBezTo>
                  <a:pt x="-25124" y="6620536"/>
                  <a:pt x="16765" y="6629253"/>
                  <a:pt x="22444" y="6604241"/>
                </a:cubicBezTo>
                <a:cubicBezTo>
                  <a:pt x="28668" y="6588866"/>
                  <a:pt x="29169" y="6574778"/>
                  <a:pt x="31867" y="6559984"/>
                </a:cubicBezTo>
                <a:cubicBezTo>
                  <a:pt x="4443" y="6566661"/>
                  <a:pt x="62924" y="6515664"/>
                  <a:pt x="38635" y="6515473"/>
                </a:cubicBezTo>
                <a:cubicBezTo>
                  <a:pt x="72259" y="6495428"/>
                  <a:pt x="29118" y="6488543"/>
                  <a:pt x="38467" y="6463736"/>
                </a:cubicBezTo>
                <a:cubicBezTo>
                  <a:pt x="50944" y="6451623"/>
                  <a:pt x="52742" y="6443270"/>
                  <a:pt x="38052" y="6432794"/>
                </a:cubicBezTo>
                <a:cubicBezTo>
                  <a:pt x="98939" y="6376824"/>
                  <a:pt x="58603" y="6351821"/>
                  <a:pt x="80445" y="6301309"/>
                </a:cubicBezTo>
                <a:cubicBezTo>
                  <a:pt x="103917" y="6257537"/>
                  <a:pt x="78836" y="6301310"/>
                  <a:pt x="138157" y="6257030"/>
                </a:cubicBezTo>
                <a:cubicBezTo>
                  <a:pt x="155187" y="6248574"/>
                  <a:pt x="166108" y="6186701"/>
                  <a:pt x="170419" y="6171255"/>
                </a:cubicBezTo>
                <a:cubicBezTo>
                  <a:pt x="174731" y="6155809"/>
                  <a:pt x="166522" y="6166390"/>
                  <a:pt x="164027" y="6164357"/>
                </a:cubicBezTo>
                <a:cubicBezTo>
                  <a:pt x="206228" y="6137678"/>
                  <a:pt x="184454" y="6121750"/>
                  <a:pt x="213309" y="6109331"/>
                </a:cubicBezTo>
                <a:cubicBezTo>
                  <a:pt x="224262" y="6067371"/>
                  <a:pt x="183175" y="5890445"/>
                  <a:pt x="208456" y="5878851"/>
                </a:cubicBezTo>
                <a:cubicBezTo>
                  <a:pt x="225886" y="5808435"/>
                  <a:pt x="192379" y="5574013"/>
                  <a:pt x="219615" y="5557777"/>
                </a:cubicBezTo>
                <a:lnTo>
                  <a:pt x="245711" y="5066230"/>
                </a:lnTo>
                <a:cubicBezTo>
                  <a:pt x="117719" y="4582016"/>
                  <a:pt x="230524" y="4647254"/>
                  <a:pt x="276721" y="4162848"/>
                </a:cubicBezTo>
                <a:lnTo>
                  <a:pt x="343082" y="3059377"/>
                </a:lnTo>
                <a:cubicBezTo>
                  <a:pt x="347947" y="2889121"/>
                  <a:pt x="364765" y="2862299"/>
                  <a:pt x="369630" y="2692043"/>
                </a:cubicBezTo>
                <a:cubicBezTo>
                  <a:pt x="369393" y="2690043"/>
                  <a:pt x="435560" y="2522082"/>
                  <a:pt x="435324" y="2520083"/>
                </a:cubicBezTo>
                <a:lnTo>
                  <a:pt x="482259" y="2336178"/>
                </a:lnTo>
                <a:cubicBezTo>
                  <a:pt x="516201" y="2267350"/>
                  <a:pt x="537443" y="2148254"/>
                  <a:pt x="569515" y="2091909"/>
                </a:cubicBezTo>
                <a:cubicBezTo>
                  <a:pt x="629286" y="2030534"/>
                  <a:pt x="622061" y="2045605"/>
                  <a:pt x="638163" y="1994147"/>
                </a:cubicBezTo>
                <a:cubicBezTo>
                  <a:pt x="633178" y="1967912"/>
                  <a:pt x="705417" y="1945185"/>
                  <a:pt x="737312" y="1871408"/>
                </a:cubicBezTo>
                <a:cubicBezTo>
                  <a:pt x="759407" y="1814663"/>
                  <a:pt x="795838" y="1856475"/>
                  <a:pt x="788501" y="1793826"/>
                </a:cubicBezTo>
                <a:cubicBezTo>
                  <a:pt x="796402" y="1792725"/>
                  <a:pt x="813276" y="1750182"/>
                  <a:pt x="819432" y="1746824"/>
                </a:cubicBezTo>
                <a:lnTo>
                  <a:pt x="843936" y="1697348"/>
                </a:lnTo>
                <a:cubicBezTo>
                  <a:pt x="847635" y="1681502"/>
                  <a:pt x="845709" y="1667584"/>
                  <a:pt x="846526" y="1659754"/>
                </a:cubicBezTo>
                <a:lnTo>
                  <a:pt x="873830" y="1628041"/>
                </a:lnTo>
                <a:lnTo>
                  <a:pt x="890626" y="1599883"/>
                </a:lnTo>
                <a:lnTo>
                  <a:pt x="921288" y="1579569"/>
                </a:lnTo>
                <a:cubicBezTo>
                  <a:pt x="921111" y="1565502"/>
                  <a:pt x="920933" y="1551436"/>
                  <a:pt x="920756" y="1537369"/>
                </a:cubicBezTo>
                <a:cubicBezTo>
                  <a:pt x="918173" y="1533598"/>
                  <a:pt x="943194" y="1519497"/>
                  <a:pt x="946290" y="1514308"/>
                </a:cubicBezTo>
                <a:lnTo>
                  <a:pt x="932462" y="1512581"/>
                </a:lnTo>
                <a:lnTo>
                  <a:pt x="940652" y="1510839"/>
                </a:lnTo>
                <a:cubicBezTo>
                  <a:pt x="944059" y="1509546"/>
                  <a:pt x="947769" y="1507347"/>
                  <a:pt x="950739" y="1503635"/>
                </a:cubicBezTo>
                <a:lnTo>
                  <a:pt x="966405" y="1439967"/>
                </a:lnTo>
                <a:cubicBezTo>
                  <a:pt x="966567" y="1437915"/>
                  <a:pt x="970755" y="1392639"/>
                  <a:pt x="973516" y="1389073"/>
                </a:cubicBezTo>
                <a:lnTo>
                  <a:pt x="986960" y="1351857"/>
                </a:lnTo>
                <a:lnTo>
                  <a:pt x="987761" y="1363479"/>
                </a:lnTo>
                <a:cubicBezTo>
                  <a:pt x="987046" y="1391389"/>
                  <a:pt x="991418" y="1341827"/>
                  <a:pt x="989043" y="1346093"/>
                </a:cubicBezTo>
                <a:lnTo>
                  <a:pt x="986960" y="1351857"/>
                </a:lnTo>
                <a:lnTo>
                  <a:pt x="985769" y="1334556"/>
                </a:lnTo>
                <a:cubicBezTo>
                  <a:pt x="983992" y="1300062"/>
                  <a:pt x="982872" y="1251835"/>
                  <a:pt x="982507" y="1216698"/>
                </a:cubicBezTo>
                <a:cubicBezTo>
                  <a:pt x="989105" y="1176777"/>
                  <a:pt x="968656" y="1115073"/>
                  <a:pt x="984836" y="1082381"/>
                </a:cubicBezTo>
                <a:cubicBezTo>
                  <a:pt x="976467" y="1067557"/>
                  <a:pt x="974466" y="1054191"/>
                  <a:pt x="993140" y="1043366"/>
                </a:cubicBezTo>
                <a:cubicBezTo>
                  <a:pt x="994613" y="1005627"/>
                  <a:pt x="972947" y="994211"/>
                  <a:pt x="995544" y="972540"/>
                </a:cubicBezTo>
                <a:cubicBezTo>
                  <a:pt x="1001437" y="952637"/>
                  <a:pt x="1021106" y="938879"/>
                  <a:pt x="1028500" y="923945"/>
                </a:cubicBezTo>
                <a:cubicBezTo>
                  <a:pt x="1032923" y="901661"/>
                  <a:pt x="1022511" y="861628"/>
                  <a:pt x="1022082" y="838835"/>
                </a:cubicBezTo>
                <a:cubicBezTo>
                  <a:pt x="1057150" y="821053"/>
                  <a:pt x="1014683" y="811325"/>
                  <a:pt x="1025925" y="787183"/>
                </a:cubicBezTo>
                <a:cubicBezTo>
                  <a:pt x="1039299" y="775919"/>
                  <a:pt x="1041738" y="767701"/>
                  <a:pt x="1027904" y="756272"/>
                </a:cubicBezTo>
                <a:cubicBezTo>
                  <a:pt x="1092931" y="704439"/>
                  <a:pt x="1063111" y="690611"/>
                  <a:pt x="1088796" y="641639"/>
                </a:cubicBezTo>
                <a:cubicBezTo>
                  <a:pt x="1115586" y="599503"/>
                  <a:pt x="1101832" y="585408"/>
                  <a:pt x="1164389" y="545140"/>
                </a:cubicBezTo>
                <a:cubicBezTo>
                  <a:pt x="1183904" y="515341"/>
                  <a:pt x="1212474" y="444932"/>
                  <a:pt x="1225321" y="413843"/>
                </a:cubicBezTo>
                <a:cubicBezTo>
                  <a:pt x="1235550" y="389613"/>
                  <a:pt x="1230254" y="392779"/>
                  <a:pt x="1241477" y="358607"/>
                </a:cubicBezTo>
                <a:cubicBezTo>
                  <a:pt x="1244505" y="325057"/>
                  <a:pt x="1241891" y="287714"/>
                  <a:pt x="1246119" y="254866"/>
                </a:cubicBezTo>
                <a:cubicBezTo>
                  <a:pt x="1250325" y="233178"/>
                  <a:pt x="1255354" y="194919"/>
                  <a:pt x="1266837" y="161517"/>
                </a:cubicBezTo>
                <a:cubicBezTo>
                  <a:pt x="1312077" y="135871"/>
                  <a:pt x="1280314" y="75805"/>
                  <a:pt x="1315021" y="54455"/>
                </a:cubicBezTo>
                <a:cubicBezTo>
                  <a:pt x="1325412" y="38765"/>
                  <a:pt x="1323873" y="23602"/>
                  <a:pt x="1319335" y="8880"/>
                </a:cubicBezTo>
                <a:lnTo>
                  <a:pt x="1316402" y="852"/>
                </a:lnTo>
                <a:lnTo>
                  <a:pt x="1207569"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B118D27-5E5A-E1F7-CE83-26E6A1784BC5}"/>
              </a:ext>
            </a:extLst>
          </p:cNvPr>
          <p:cNvSpPr>
            <a:spLocks noGrp="1"/>
          </p:cNvSpPr>
          <p:nvPr>
            <p:ph type="title"/>
          </p:nvPr>
        </p:nvSpPr>
        <p:spPr>
          <a:xfrm>
            <a:off x="1137038" y="609597"/>
            <a:ext cx="9770022" cy="1330841"/>
          </a:xfrm>
        </p:spPr>
        <p:txBody>
          <a:bodyPr>
            <a:normAutofit/>
          </a:bodyPr>
          <a:lstStyle/>
          <a:p>
            <a:r>
              <a:rPr lang="en-ZA" b="1" dirty="0"/>
              <a:t>Education Design Research </a:t>
            </a:r>
            <a:endParaRPr lang="en-US" dirty="0"/>
          </a:p>
        </p:txBody>
      </p:sp>
      <p:sp>
        <p:nvSpPr>
          <p:cNvPr id="20" name="Content Placeholder 7">
            <a:extLst>
              <a:ext uri="{FF2B5EF4-FFF2-40B4-BE49-F238E27FC236}">
                <a16:creationId xmlns:a16="http://schemas.microsoft.com/office/drawing/2014/main" id="{F726F102-E7C6-B1FB-B605-7A8442CBD7C2}"/>
              </a:ext>
            </a:extLst>
          </p:cNvPr>
          <p:cNvSpPr>
            <a:spLocks noGrp="1"/>
          </p:cNvSpPr>
          <p:nvPr>
            <p:ph idx="1"/>
          </p:nvPr>
        </p:nvSpPr>
        <p:spPr>
          <a:xfrm>
            <a:off x="294968" y="1671483"/>
            <a:ext cx="6793040" cy="4710357"/>
          </a:xfrm>
        </p:spPr>
        <p:txBody>
          <a:bodyPr>
            <a:normAutofit fontScale="85000" lnSpcReduction="20000"/>
          </a:bodyPr>
          <a:lstStyle/>
          <a:p>
            <a:r>
              <a:rPr lang="en-ZA" sz="1900" dirty="0"/>
              <a:t>the study was guided by an interpretivist paradigm and a qualitative research approach</a:t>
            </a:r>
          </a:p>
          <a:p>
            <a:r>
              <a:rPr lang="en-ZA" sz="1900" dirty="0"/>
              <a:t>Educational Design Research (EDR) was adopted as the research design</a:t>
            </a:r>
          </a:p>
          <a:p>
            <a:r>
              <a:rPr lang="en-ZA" sz="1900" dirty="0"/>
              <a:t>EDR is well known and most often used to study the practice of teaching and learning, curriculum and the use of technology </a:t>
            </a:r>
          </a:p>
          <a:p>
            <a:r>
              <a:rPr lang="en-ZA" sz="1900" dirty="0"/>
              <a:t>suitable for use when solutions for complex educational challenges are sought, finding significance through the generation of new knowledge which is then able to inform the work of others within the educational arena</a:t>
            </a:r>
          </a:p>
          <a:p>
            <a:r>
              <a:rPr lang="en-ZA" sz="1900" dirty="0"/>
              <a:t>deemed significant and timely as social work educators and students grapple with finding a balance between online and classroom learning, effective practices and a decolonised curriculum that prepares students for a practice based profession </a:t>
            </a:r>
          </a:p>
          <a:p>
            <a:r>
              <a:rPr lang="en-ZA" sz="1900" dirty="0"/>
              <a:t>EDR consists of three core phases, 1. analysis of existing situation, 2. design of an intervention, 3. implementation </a:t>
            </a:r>
          </a:p>
          <a:p>
            <a:r>
              <a:rPr lang="en-ZA" sz="1900" dirty="0"/>
              <a:t>This study reports on the outcomes of the first phase of EDR </a:t>
            </a:r>
            <a:r>
              <a:rPr lang="en-ZA" sz="1900"/>
              <a:t>where three social </a:t>
            </a:r>
            <a:r>
              <a:rPr lang="en-ZA" sz="1900" dirty="0"/>
              <a:t>work courses that were already being taught were analysed, to support the redesign of the courses using authentic e-learning strategies</a:t>
            </a:r>
          </a:p>
          <a:p>
            <a:r>
              <a:rPr lang="en-ZA" sz="1900" dirty="0"/>
              <a:t>Participants were interviewed using focus groups, purposive selection of first and second year social work students, data analysed using thematic analysis </a:t>
            </a:r>
          </a:p>
          <a:p>
            <a:endParaRPr lang="en-US" sz="1900" dirty="0"/>
          </a:p>
        </p:txBody>
      </p:sp>
      <p:sp>
        <p:nvSpPr>
          <p:cNvPr id="21" name="Freeform: Shape 20">
            <a:extLst>
              <a:ext uri="{FF2B5EF4-FFF2-40B4-BE49-F238E27FC236}">
                <a16:creationId xmlns:a16="http://schemas.microsoft.com/office/drawing/2014/main" id="{B7D3B4FC-79F4-47D2-9D79-DA876E6AD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0496" y="2022496"/>
            <a:ext cx="3795039" cy="4043934"/>
          </a:xfrm>
          <a:custGeom>
            <a:avLst/>
            <a:gdLst>
              <a:gd name="connsiteX0" fmla="*/ 0 w 2400300"/>
              <a:gd name="connsiteY0" fmla="*/ 0 h 2400300"/>
              <a:gd name="connsiteX1" fmla="*/ 2400300 w 2400300"/>
              <a:gd name="connsiteY1" fmla="*/ 0 h 2400300"/>
              <a:gd name="connsiteX2" fmla="*/ 2400300 w 2400300"/>
              <a:gd name="connsiteY2" fmla="*/ 2400300 h 2400300"/>
              <a:gd name="connsiteX3" fmla="*/ 0 w 2400300"/>
              <a:gd name="connsiteY3" fmla="*/ 2400300 h 2400300"/>
            </a:gdLst>
            <a:ahLst/>
            <a:cxnLst>
              <a:cxn ang="0">
                <a:pos x="connsiteX0" y="connsiteY0"/>
              </a:cxn>
              <a:cxn ang="0">
                <a:pos x="connsiteX1" y="connsiteY1"/>
              </a:cxn>
              <a:cxn ang="0">
                <a:pos x="connsiteX2" y="connsiteY2"/>
              </a:cxn>
              <a:cxn ang="0">
                <a:pos x="connsiteX3" y="connsiteY3"/>
              </a:cxn>
            </a:cxnLst>
            <a:rect l="l" t="t" r="r" b="b"/>
            <a:pathLst>
              <a:path w="2400300" h="2400300">
                <a:moveTo>
                  <a:pt x="0" y="0"/>
                </a:moveTo>
                <a:lnTo>
                  <a:pt x="2400300" y="0"/>
                </a:lnTo>
                <a:lnTo>
                  <a:pt x="2400300" y="2400300"/>
                </a:lnTo>
                <a:lnTo>
                  <a:pt x="0" y="2400300"/>
                </a:lnTo>
                <a:close/>
              </a:path>
            </a:pathLst>
          </a:custGeom>
          <a:solidFill>
            <a:srgbClr val="FFFFFF"/>
          </a:solidFill>
          <a:ln>
            <a:noFill/>
          </a:ln>
          <a:effectLst>
            <a:outerShdw blurRad="38100" dist="12700" dir="3000000" algn="tl" rotWithShape="0">
              <a:prstClr val="black">
                <a:alpha val="27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Content Placeholder 3" descr="A logo for a social work education&#10;&#10;AI-generated content may be incorrect.">
            <a:extLst>
              <a:ext uri="{FF2B5EF4-FFF2-40B4-BE49-F238E27FC236}">
                <a16:creationId xmlns:a16="http://schemas.microsoft.com/office/drawing/2014/main" id="{BBD76DD3-160F-ABFF-055D-A4ED1D8FE57B}"/>
              </a:ext>
            </a:extLst>
          </p:cNvPr>
          <p:cNvPicPr>
            <a:picLocks noChangeAspect="1"/>
          </p:cNvPicPr>
          <p:nvPr/>
        </p:nvPicPr>
        <p:blipFill>
          <a:blip r:embed="rId2"/>
          <a:stretch>
            <a:fillRect/>
          </a:stretch>
        </p:blipFill>
        <p:spPr>
          <a:xfrm>
            <a:off x="7891362" y="2300315"/>
            <a:ext cx="3482910" cy="3499035"/>
          </a:xfrm>
          <a:prstGeom prst="rect">
            <a:avLst/>
          </a:prstGeom>
        </p:spPr>
      </p:pic>
      <p:sp>
        <p:nvSpPr>
          <p:cNvPr id="17" name="Rectangle 6">
            <a:extLst>
              <a:ext uri="{FF2B5EF4-FFF2-40B4-BE49-F238E27FC236}">
                <a16:creationId xmlns:a16="http://schemas.microsoft.com/office/drawing/2014/main" id="{2775D660-3127-4688-9782-F7C4639B16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2788" y="5952857"/>
            <a:ext cx="1367625" cy="428984"/>
          </a:xfrm>
          <a:custGeom>
            <a:avLst/>
            <a:gdLst>
              <a:gd name="connsiteX0" fmla="*/ 0 w 2142503"/>
              <a:gd name="connsiteY0" fmla="*/ 0 h 571500"/>
              <a:gd name="connsiteX1" fmla="*/ 2142503 w 2142503"/>
              <a:gd name="connsiteY1" fmla="*/ 0 h 571500"/>
              <a:gd name="connsiteX2" fmla="*/ 2142503 w 2142503"/>
              <a:gd name="connsiteY2" fmla="*/ 571500 h 571500"/>
              <a:gd name="connsiteX3" fmla="*/ 0 w 2142503"/>
              <a:gd name="connsiteY3" fmla="*/ 571500 h 571500"/>
              <a:gd name="connsiteX4" fmla="*/ 0 w 2142503"/>
              <a:gd name="connsiteY4" fmla="*/ 0 h 571500"/>
              <a:gd name="connsiteX0" fmla="*/ 0 w 2142503"/>
              <a:gd name="connsiteY0" fmla="*/ 0 h 582145"/>
              <a:gd name="connsiteX1" fmla="*/ 2142503 w 2142503"/>
              <a:gd name="connsiteY1" fmla="*/ 0 h 582145"/>
              <a:gd name="connsiteX2" fmla="*/ 2142503 w 2142503"/>
              <a:gd name="connsiteY2" fmla="*/ 571500 h 582145"/>
              <a:gd name="connsiteX3" fmla="*/ 2050917 w 2142503"/>
              <a:gd name="connsiteY3" fmla="*/ 582088 h 582145"/>
              <a:gd name="connsiteX4" fmla="*/ 0 w 2142503"/>
              <a:gd name="connsiteY4" fmla="*/ 571500 h 582145"/>
              <a:gd name="connsiteX5" fmla="*/ 0 w 2142503"/>
              <a:gd name="connsiteY5" fmla="*/ 0 h 582145"/>
              <a:gd name="connsiteX0" fmla="*/ 0 w 2159832"/>
              <a:gd name="connsiteY0" fmla="*/ 0 h 582145"/>
              <a:gd name="connsiteX1" fmla="*/ 2142503 w 2159832"/>
              <a:gd name="connsiteY1" fmla="*/ 0 h 582145"/>
              <a:gd name="connsiteX2" fmla="*/ 2159829 w 2159832"/>
              <a:gd name="connsiteY2" fmla="*/ 96526 h 582145"/>
              <a:gd name="connsiteX3" fmla="*/ 2142503 w 2159832"/>
              <a:gd name="connsiteY3" fmla="*/ 571500 h 582145"/>
              <a:gd name="connsiteX4" fmla="*/ 2050917 w 2159832"/>
              <a:gd name="connsiteY4" fmla="*/ 582088 h 582145"/>
              <a:gd name="connsiteX5" fmla="*/ 0 w 2159832"/>
              <a:gd name="connsiteY5" fmla="*/ 571500 h 582145"/>
              <a:gd name="connsiteX6" fmla="*/ 0 w 2159832"/>
              <a:gd name="connsiteY6" fmla="*/ 0 h 582145"/>
              <a:gd name="connsiteX0" fmla="*/ 0 w 2159832"/>
              <a:gd name="connsiteY0" fmla="*/ 12386 h 594531"/>
              <a:gd name="connsiteX1" fmla="*/ 67826 w 2159832"/>
              <a:gd name="connsiteY1" fmla="*/ 0 h 594531"/>
              <a:gd name="connsiteX2" fmla="*/ 2142503 w 2159832"/>
              <a:gd name="connsiteY2" fmla="*/ 12386 h 594531"/>
              <a:gd name="connsiteX3" fmla="*/ 2159829 w 2159832"/>
              <a:gd name="connsiteY3" fmla="*/ 108912 h 594531"/>
              <a:gd name="connsiteX4" fmla="*/ 2142503 w 2159832"/>
              <a:gd name="connsiteY4" fmla="*/ 583886 h 594531"/>
              <a:gd name="connsiteX5" fmla="*/ 2050917 w 2159832"/>
              <a:gd name="connsiteY5" fmla="*/ 594474 h 594531"/>
              <a:gd name="connsiteX6" fmla="*/ 0 w 2159832"/>
              <a:gd name="connsiteY6" fmla="*/ 583886 h 594531"/>
              <a:gd name="connsiteX7" fmla="*/ 0 w 2159832"/>
              <a:gd name="connsiteY7" fmla="*/ 12386 h 594531"/>
              <a:gd name="connsiteX0" fmla="*/ 0 w 2168908"/>
              <a:gd name="connsiteY0" fmla="*/ 26000 h 594531"/>
              <a:gd name="connsiteX1" fmla="*/ 76902 w 2168908"/>
              <a:gd name="connsiteY1" fmla="*/ 0 h 594531"/>
              <a:gd name="connsiteX2" fmla="*/ 2151579 w 2168908"/>
              <a:gd name="connsiteY2" fmla="*/ 12386 h 594531"/>
              <a:gd name="connsiteX3" fmla="*/ 2168905 w 2168908"/>
              <a:gd name="connsiteY3" fmla="*/ 108912 h 594531"/>
              <a:gd name="connsiteX4" fmla="*/ 2151579 w 2168908"/>
              <a:gd name="connsiteY4" fmla="*/ 583886 h 594531"/>
              <a:gd name="connsiteX5" fmla="*/ 2059993 w 2168908"/>
              <a:gd name="connsiteY5" fmla="*/ 594474 h 594531"/>
              <a:gd name="connsiteX6" fmla="*/ 9076 w 2168908"/>
              <a:gd name="connsiteY6" fmla="*/ 583886 h 594531"/>
              <a:gd name="connsiteX7" fmla="*/ 0 w 2168908"/>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5393 w 2174301"/>
              <a:gd name="connsiteY0" fmla="*/ 26000 h 594531"/>
              <a:gd name="connsiteX1" fmla="*/ 82295 w 2174301"/>
              <a:gd name="connsiteY1" fmla="*/ 0 h 594531"/>
              <a:gd name="connsiteX2" fmla="*/ 2156972 w 2174301"/>
              <a:gd name="connsiteY2" fmla="*/ 12386 h 594531"/>
              <a:gd name="connsiteX3" fmla="*/ 2174298 w 2174301"/>
              <a:gd name="connsiteY3" fmla="*/ 108912 h 594531"/>
              <a:gd name="connsiteX4" fmla="*/ 2156972 w 2174301"/>
              <a:gd name="connsiteY4" fmla="*/ 583886 h 594531"/>
              <a:gd name="connsiteX5" fmla="*/ 2065386 w 2174301"/>
              <a:gd name="connsiteY5" fmla="*/ 594474 h 594531"/>
              <a:gd name="connsiteX6" fmla="*/ 14469 w 2174301"/>
              <a:gd name="connsiteY6" fmla="*/ 583886 h 594531"/>
              <a:gd name="connsiteX7" fmla="*/ 5393 w 2174301"/>
              <a:gd name="connsiteY7" fmla="*/ 26000 h 594531"/>
              <a:gd name="connsiteX0" fmla="*/ 147197 w 2316105"/>
              <a:gd name="connsiteY0" fmla="*/ 26000 h 594531"/>
              <a:gd name="connsiteX1" fmla="*/ 224099 w 2316105"/>
              <a:gd name="connsiteY1" fmla="*/ 0 h 594531"/>
              <a:gd name="connsiteX2" fmla="*/ 2298776 w 2316105"/>
              <a:gd name="connsiteY2" fmla="*/ 12386 h 594531"/>
              <a:gd name="connsiteX3" fmla="*/ 2316102 w 2316105"/>
              <a:gd name="connsiteY3" fmla="*/ 108912 h 594531"/>
              <a:gd name="connsiteX4" fmla="*/ 2298776 w 2316105"/>
              <a:gd name="connsiteY4" fmla="*/ 583886 h 594531"/>
              <a:gd name="connsiteX5" fmla="*/ 2207190 w 2316105"/>
              <a:gd name="connsiteY5" fmla="*/ 594474 h 594531"/>
              <a:gd name="connsiteX6" fmla="*/ 156273 w 2316105"/>
              <a:gd name="connsiteY6" fmla="*/ 583886 h 594531"/>
              <a:gd name="connsiteX7" fmla="*/ 142416 w 2316105"/>
              <a:gd name="connsiteY7" fmla="*/ 235975 h 594531"/>
              <a:gd name="connsiteX8" fmla="*/ 147197 w 2316105"/>
              <a:gd name="connsiteY8" fmla="*/ 26000 h 594531"/>
              <a:gd name="connsiteX0" fmla="*/ 154684 w 2323592"/>
              <a:gd name="connsiteY0" fmla="*/ 26000 h 594531"/>
              <a:gd name="connsiteX1" fmla="*/ 231586 w 2323592"/>
              <a:gd name="connsiteY1" fmla="*/ 0 h 594531"/>
              <a:gd name="connsiteX2" fmla="*/ 2306263 w 2323592"/>
              <a:gd name="connsiteY2" fmla="*/ 12386 h 594531"/>
              <a:gd name="connsiteX3" fmla="*/ 2323589 w 2323592"/>
              <a:gd name="connsiteY3" fmla="*/ 108912 h 594531"/>
              <a:gd name="connsiteX4" fmla="*/ 2306263 w 2323592"/>
              <a:gd name="connsiteY4" fmla="*/ 583886 h 594531"/>
              <a:gd name="connsiteX5" fmla="*/ 2214677 w 2323592"/>
              <a:gd name="connsiteY5" fmla="*/ 594474 h 594531"/>
              <a:gd name="connsiteX6" fmla="*/ 163760 w 2323592"/>
              <a:gd name="connsiteY6" fmla="*/ 583886 h 594531"/>
              <a:gd name="connsiteX7" fmla="*/ 158979 w 2323592"/>
              <a:gd name="connsiteY7" fmla="*/ 403879 h 594531"/>
              <a:gd name="connsiteX8" fmla="*/ 149903 w 2323592"/>
              <a:gd name="connsiteY8" fmla="*/ 235975 h 594531"/>
              <a:gd name="connsiteX9" fmla="*/ 154684 w 2323592"/>
              <a:gd name="connsiteY9" fmla="*/ 26000 h 594531"/>
              <a:gd name="connsiteX0" fmla="*/ 13665 w 2182573"/>
              <a:gd name="connsiteY0" fmla="*/ 26000 h 594531"/>
              <a:gd name="connsiteX1" fmla="*/ 90567 w 2182573"/>
              <a:gd name="connsiteY1" fmla="*/ 0 h 594531"/>
              <a:gd name="connsiteX2" fmla="*/ 2165244 w 2182573"/>
              <a:gd name="connsiteY2" fmla="*/ 12386 h 594531"/>
              <a:gd name="connsiteX3" fmla="*/ 2182570 w 2182573"/>
              <a:gd name="connsiteY3" fmla="*/ 108912 h 594531"/>
              <a:gd name="connsiteX4" fmla="*/ 2165244 w 2182573"/>
              <a:gd name="connsiteY4" fmla="*/ 583886 h 594531"/>
              <a:gd name="connsiteX5" fmla="*/ 2073658 w 2182573"/>
              <a:gd name="connsiteY5" fmla="*/ 594474 h 594531"/>
              <a:gd name="connsiteX6" fmla="*/ 22741 w 2182573"/>
              <a:gd name="connsiteY6" fmla="*/ 583886 h 594531"/>
              <a:gd name="connsiteX7" fmla="*/ 17960 w 2182573"/>
              <a:gd name="connsiteY7" fmla="*/ 403879 h 594531"/>
              <a:gd name="connsiteX8" fmla="*/ 8884 w 2182573"/>
              <a:gd name="connsiteY8" fmla="*/ 235975 h 594531"/>
              <a:gd name="connsiteX9" fmla="*/ 13665 w 2182573"/>
              <a:gd name="connsiteY9" fmla="*/ 26000 h 594531"/>
              <a:gd name="connsiteX0" fmla="*/ 13665 w 2202120"/>
              <a:gd name="connsiteY0" fmla="*/ 26000 h 594531"/>
              <a:gd name="connsiteX1" fmla="*/ 90567 w 2202120"/>
              <a:gd name="connsiteY1" fmla="*/ 0 h 594531"/>
              <a:gd name="connsiteX2" fmla="*/ 2165244 w 2202120"/>
              <a:gd name="connsiteY2" fmla="*/ 12386 h 594531"/>
              <a:gd name="connsiteX3" fmla="*/ 2182570 w 2202120"/>
              <a:gd name="connsiteY3" fmla="*/ 108912 h 594531"/>
              <a:gd name="connsiteX4" fmla="*/ 2192471 w 2202120"/>
              <a:gd name="connsiteY4" fmla="*/ 583886 h 594531"/>
              <a:gd name="connsiteX5" fmla="*/ 2073658 w 2202120"/>
              <a:gd name="connsiteY5" fmla="*/ 594474 h 594531"/>
              <a:gd name="connsiteX6" fmla="*/ 22741 w 2202120"/>
              <a:gd name="connsiteY6" fmla="*/ 583886 h 594531"/>
              <a:gd name="connsiteX7" fmla="*/ 17960 w 2202120"/>
              <a:gd name="connsiteY7" fmla="*/ 403879 h 594531"/>
              <a:gd name="connsiteX8" fmla="*/ 8884 w 2202120"/>
              <a:gd name="connsiteY8" fmla="*/ 235975 h 594531"/>
              <a:gd name="connsiteX9" fmla="*/ 13665 w 2202120"/>
              <a:gd name="connsiteY9" fmla="*/ 26000 h 594531"/>
              <a:gd name="connsiteX0" fmla="*/ 13665 w 2202036"/>
              <a:gd name="connsiteY0" fmla="*/ 26000 h 594531"/>
              <a:gd name="connsiteX1" fmla="*/ 90567 w 2202036"/>
              <a:gd name="connsiteY1" fmla="*/ 0 h 594531"/>
              <a:gd name="connsiteX2" fmla="*/ 2165244 w 2202036"/>
              <a:gd name="connsiteY2" fmla="*/ 12386 h 594531"/>
              <a:gd name="connsiteX3" fmla="*/ 2182570 w 2202036"/>
              <a:gd name="connsiteY3" fmla="*/ 108912 h 594531"/>
              <a:gd name="connsiteX4" fmla="*/ 2191645 w 2202036"/>
              <a:gd name="connsiteY4" fmla="*/ 422031 h 594531"/>
              <a:gd name="connsiteX5" fmla="*/ 2192471 w 2202036"/>
              <a:gd name="connsiteY5" fmla="*/ 583886 h 594531"/>
              <a:gd name="connsiteX6" fmla="*/ 2073658 w 2202036"/>
              <a:gd name="connsiteY6" fmla="*/ 594474 h 594531"/>
              <a:gd name="connsiteX7" fmla="*/ 22741 w 2202036"/>
              <a:gd name="connsiteY7" fmla="*/ 583886 h 594531"/>
              <a:gd name="connsiteX8" fmla="*/ 17960 w 2202036"/>
              <a:gd name="connsiteY8" fmla="*/ 403879 h 594531"/>
              <a:gd name="connsiteX9" fmla="*/ 8884 w 2202036"/>
              <a:gd name="connsiteY9" fmla="*/ 235975 h 594531"/>
              <a:gd name="connsiteX10" fmla="*/ 13665 w 2202036"/>
              <a:gd name="connsiteY10" fmla="*/ 26000 h 594531"/>
              <a:gd name="connsiteX0" fmla="*/ 142254 w 2330625"/>
              <a:gd name="connsiteY0" fmla="*/ 26000 h 594531"/>
              <a:gd name="connsiteX1" fmla="*/ 219156 w 2330625"/>
              <a:gd name="connsiteY1" fmla="*/ 0 h 594531"/>
              <a:gd name="connsiteX2" fmla="*/ 2293833 w 2330625"/>
              <a:gd name="connsiteY2" fmla="*/ 12386 h 594531"/>
              <a:gd name="connsiteX3" fmla="*/ 2311159 w 2330625"/>
              <a:gd name="connsiteY3" fmla="*/ 108912 h 594531"/>
              <a:gd name="connsiteX4" fmla="*/ 2320234 w 2330625"/>
              <a:gd name="connsiteY4" fmla="*/ 422031 h 594531"/>
              <a:gd name="connsiteX5" fmla="*/ 2321060 w 2330625"/>
              <a:gd name="connsiteY5" fmla="*/ 583886 h 594531"/>
              <a:gd name="connsiteX6" fmla="*/ 2202247 w 2330625"/>
              <a:gd name="connsiteY6" fmla="*/ 594474 h 594531"/>
              <a:gd name="connsiteX7" fmla="*/ 151330 w 2330625"/>
              <a:gd name="connsiteY7" fmla="*/ 583886 h 594531"/>
              <a:gd name="connsiteX8" fmla="*/ 155624 w 2330625"/>
              <a:gd name="connsiteY8" fmla="*/ 512790 h 594531"/>
              <a:gd name="connsiteX9" fmla="*/ 146549 w 2330625"/>
              <a:gd name="connsiteY9" fmla="*/ 403879 h 594531"/>
              <a:gd name="connsiteX10" fmla="*/ 137473 w 2330625"/>
              <a:gd name="connsiteY10" fmla="*/ 235975 h 594531"/>
              <a:gd name="connsiteX11" fmla="*/ 142254 w 2330625"/>
              <a:gd name="connsiteY11" fmla="*/ 26000 h 594531"/>
              <a:gd name="connsiteX0" fmla="*/ 13413 w 2201784"/>
              <a:gd name="connsiteY0" fmla="*/ 26000 h 594531"/>
              <a:gd name="connsiteX1" fmla="*/ 90315 w 2201784"/>
              <a:gd name="connsiteY1" fmla="*/ 0 h 594531"/>
              <a:gd name="connsiteX2" fmla="*/ 2164992 w 2201784"/>
              <a:gd name="connsiteY2" fmla="*/ 12386 h 594531"/>
              <a:gd name="connsiteX3" fmla="*/ 2182318 w 2201784"/>
              <a:gd name="connsiteY3" fmla="*/ 108912 h 594531"/>
              <a:gd name="connsiteX4" fmla="*/ 2191393 w 2201784"/>
              <a:gd name="connsiteY4" fmla="*/ 422031 h 594531"/>
              <a:gd name="connsiteX5" fmla="*/ 2192219 w 2201784"/>
              <a:gd name="connsiteY5" fmla="*/ 583886 h 594531"/>
              <a:gd name="connsiteX6" fmla="*/ 2073406 w 2201784"/>
              <a:gd name="connsiteY6" fmla="*/ 594474 h 594531"/>
              <a:gd name="connsiteX7" fmla="*/ 22489 w 2201784"/>
              <a:gd name="connsiteY7" fmla="*/ 583886 h 594531"/>
              <a:gd name="connsiteX8" fmla="*/ 26783 w 2201784"/>
              <a:gd name="connsiteY8" fmla="*/ 512790 h 594531"/>
              <a:gd name="connsiteX9" fmla="*/ 17708 w 2201784"/>
              <a:gd name="connsiteY9" fmla="*/ 403879 h 594531"/>
              <a:gd name="connsiteX10" fmla="*/ 8632 w 2201784"/>
              <a:gd name="connsiteY10" fmla="*/ 235975 h 594531"/>
              <a:gd name="connsiteX11" fmla="*/ 13413 w 2201784"/>
              <a:gd name="connsiteY11" fmla="*/ 26000 h 59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01784" h="594531">
                <a:moveTo>
                  <a:pt x="13413" y="26000"/>
                </a:moveTo>
                <a:cubicBezTo>
                  <a:pt x="37534" y="24897"/>
                  <a:pt x="66194" y="1103"/>
                  <a:pt x="90315" y="0"/>
                </a:cubicBezTo>
                <a:lnTo>
                  <a:pt x="2164992" y="12386"/>
                </a:lnTo>
                <a:cubicBezTo>
                  <a:pt x="2164717" y="43049"/>
                  <a:pt x="2182593" y="78249"/>
                  <a:pt x="2182318" y="108912"/>
                </a:cubicBezTo>
                <a:cubicBezTo>
                  <a:pt x="2188231" y="177186"/>
                  <a:pt x="2189743" y="342869"/>
                  <a:pt x="2191393" y="422031"/>
                </a:cubicBezTo>
                <a:cubicBezTo>
                  <a:pt x="2193043" y="501193"/>
                  <a:pt x="2213396" y="555146"/>
                  <a:pt x="2192219" y="583886"/>
                </a:cubicBezTo>
                <a:cubicBezTo>
                  <a:pt x="2172279" y="582877"/>
                  <a:pt x="2093346" y="595483"/>
                  <a:pt x="2073406" y="594474"/>
                </a:cubicBezTo>
                <a:lnTo>
                  <a:pt x="22489" y="583886"/>
                </a:lnTo>
                <a:cubicBezTo>
                  <a:pt x="5849" y="592962"/>
                  <a:pt x="27580" y="542791"/>
                  <a:pt x="26783" y="512790"/>
                </a:cubicBezTo>
                <a:cubicBezTo>
                  <a:pt x="25986" y="482789"/>
                  <a:pt x="18464" y="450015"/>
                  <a:pt x="17708" y="403879"/>
                </a:cubicBezTo>
                <a:cubicBezTo>
                  <a:pt x="16952" y="357743"/>
                  <a:pt x="-14855" y="308787"/>
                  <a:pt x="8632" y="235975"/>
                </a:cubicBezTo>
                <a:cubicBezTo>
                  <a:pt x="7119" y="142994"/>
                  <a:pt x="-201" y="65329"/>
                  <a:pt x="13413" y="26000"/>
                </a:cubicBezTo>
                <a:close/>
              </a:path>
            </a:pathLst>
          </a:custGeom>
          <a:solidFill>
            <a:srgbClr val="D9D4D0">
              <a:alpha val="50000"/>
            </a:srgbClr>
          </a:solidFill>
          <a:ln>
            <a:noFill/>
          </a:ln>
          <a:effectLst>
            <a:softEdge rad="63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35003825"/>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4F7EBAE4-9945-4473-9E34-B2C66EA0F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D7A28260-3889-4201-C6C9-9CE67E29C536}"/>
              </a:ext>
            </a:extLst>
          </p:cNvPr>
          <p:cNvSpPr>
            <a:spLocks noGrp="1"/>
          </p:cNvSpPr>
          <p:nvPr>
            <p:ph type="title"/>
          </p:nvPr>
        </p:nvSpPr>
        <p:spPr>
          <a:xfrm>
            <a:off x="838200" y="365125"/>
            <a:ext cx="9258000" cy="1149043"/>
          </a:xfrm>
        </p:spPr>
        <p:txBody>
          <a:bodyPr>
            <a:normAutofit/>
          </a:bodyPr>
          <a:lstStyle/>
          <a:p>
            <a:r>
              <a:rPr lang="en-ZA" sz="3400" b="1" dirty="0"/>
              <a:t>PRESENTATION AND DISCUSSION OF FINDINGS </a:t>
            </a:r>
            <a:endParaRPr lang="en-US" sz="3400" dirty="0"/>
          </a:p>
        </p:txBody>
      </p:sp>
      <p:graphicFrame>
        <p:nvGraphicFramePr>
          <p:cNvPr id="3" name="Content Placeholder 2">
            <a:extLst>
              <a:ext uri="{FF2B5EF4-FFF2-40B4-BE49-F238E27FC236}">
                <a16:creationId xmlns:a16="http://schemas.microsoft.com/office/drawing/2014/main" id="{AA669692-5AF6-F23C-0612-AFE3AD1563D0}"/>
              </a:ext>
            </a:extLst>
          </p:cNvPr>
          <p:cNvGraphicFramePr>
            <a:graphicFrameLocks noGrp="1"/>
          </p:cNvGraphicFramePr>
          <p:nvPr>
            <p:ph idx="1"/>
            <p:extLst>
              <p:ext uri="{D42A27DB-BD31-4B8C-83A1-F6EECF244321}">
                <p14:modId xmlns:p14="http://schemas.microsoft.com/office/powerpoint/2010/main" val="2947788222"/>
              </p:ext>
            </p:extLst>
          </p:nvPr>
        </p:nvGraphicFramePr>
        <p:xfrm>
          <a:off x="471946" y="1690687"/>
          <a:ext cx="6756167" cy="4774891"/>
        </p:xfrm>
        <a:graphic>
          <a:graphicData uri="http://schemas.openxmlformats.org/drawingml/2006/table">
            <a:tbl>
              <a:tblPr firstRow="1" bandRow="1">
                <a:tableStyleId>{5C22544A-7EE6-4342-B048-85BDC9FD1C3A}</a:tableStyleId>
              </a:tblPr>
              <a:tblGrid>
                <a:gridCol w="1675175">
                  <a:extLst>
                    <a:ext uri="{9D8B030D-6E8A-4147-A177-3AD203B41FA5}">
                      <a16:colId xmlns:a16="http://schemas.microsoft.com/office/drawing/2014/main" val="3166263969"/>
                    </a:ext>
                  </a:extLst>
                </a:gridCol>
                <a:gridCol w="5080992">
                  <a:extLst>
                    <a:ext uri="{9D8B030D-6E8A-4147-A177-3AD203B41FA5}">
                      <a16:colId xmlns:a16="http://schemas.microsoft.com/office/drawing/2014/main" val="4133041237"/>
                    </a:ext>
                  </a:extLst>
                </a:gridCol>
              </a:tblGrid>
              <a:tr h="559770">
                <a:tc>
                  <a:txBody>
                    <a:bodyPr/>
                    <a:lstStyle/>
                    <a:p>
                      <a:r>
                        <a:rPr lang="en-US" dirty="0"/>
                        <a:t>Theme one: </a:t>
                      </a:r>
                    </a:p>
                  </a:txBody>
                  <a:tcPr/>
                </a:tc>
                <a:tc>
                  <a:txBody>
                    <a:bodyPr/>
                    <a:lstStyle/>
                    <a:p>
                      <a:r>
                        <a:rPr lang="en-ZA" sz="1800" b="1" u="sng" kern="1200" dirty="0">
                          <a:solidFill>
                            <a:schemeClr val="bg1"/>
                          </a:solidFill>
                          <a:effectLst/>
                          <a:latin typeface="+mn-lt"/>
                          <a:ea typeface="+mn-ea"/>
                          <a:cs typeface="+mn-cs"/>
                        </a:rPr>
                        <a:t>SUPPORT FOR EFFECTIVE LEARNING</a:t>
                      </a:r>
                      <a:endParaRPr lang="en-US" u="sng" dirty="0">
                        <a:solidFill>
                          <a:schemeClr val="bg1"/>
                        </a:solidFill>
                      </a:endParaRPr>
                    </a:p>
                  </a:txBody>
                  <a:tcPr/>
                </a:tc>
                <a:extLst>
                  <a:ext uri="{0D108BD9-81ED-4DB2-BD59-A6C34878D82A}">
                    <a16:rowId xmlns:a16="http://schemas.microsoft.com/office/drawing/2014/main" val="3716411815"/>
                  </a:ext>
                </a:extLst>
              </a:tr>
              <a:tr h="4215121">
                <a:tc>
                  <a:txBody>
                    <a:bodyPr/>
                    <a:lstStyle/>
                    <a:p>
                      <a:pPr algn="l"/>
                      <a:r>
                        <a:rPr lang="en-US" sz="1600" b="1" dirty="0"/>
                        <a:t>Subthemes: </a:t>
                      </a:r>
                    </a:p>
                  </a:txBody>
                  <a:tcPr/>
                </a:tc>
                <a:tc>
                  <a:txBody>
                    <a:bodyPr/>
                    <a:lstStyle/>
                    <a:p>
                      <a:pPr marL="285750" indent="-285750">
                        <a:buFont typeface="Arial" panose="020B0604020202020204" pitchFamily="34" charset="0"/>
                        <a:buChar char="•"/>
                      </a:pPr>
                      <a:r>
                        <a:rPr lang="en-US" sz="1600" dirty="0"/>
                        <a:t>classroom teaching – learn from lecturer and peers, engage, role plays and case studies, fun activities</a:t>
                      </a:r>
                    </a:p>
                    <a:p>
                      <a:pPr marL="285750" indent="-285750">
                        <a:buFont typeface="Arial" panose="020B0604020202020204" pitchFamily="34" charset="0"/>
                        <a:buChar char="•"/>
                      </a:pPr>
                      <a:r>
                        <a:rPr lang="en-US" sz="1600" dirty="0"/>
                        <a:t>assessments – appreciate and learn from one another group assessment and peer evaluations, case studies and assignments </a:t>
                      </a:r>
                    </a:p>
                    <a:p>
                      <a:pPr marL="285750" indent="-285750">
                        <a:buFont typeface="Arial" panose="020B0604020202020204" pitchFamily="34" charset="0"/>
                        <a:buChar char="•"/>
                      </a:pPr>
                      <a:r>
                        <a:rPr lang="en-US" sz="1600" dirty="0"/>
                        <a:t>approach of lecturer – fun, affirming, engaging and supportive both in approach and way teaches </a:t>
                      </a:r>
                    </a:p>
                    <a:p>
                      <a:pPr marL="285750" indent="-285750">
                        <a:buFont typeface="Arial" panose="020B0604020202020204" pitchFamily="34" charset="0"/>
                        <a:buChar char="•"/>
                      </a:pPr>
                      <a:r>
                        <a:rPr lang="en-US" sz="1600" dirty="0"/>
                        <a:t>practical components of the lecture – well prepared, slides simple but interactive, revision, sharing past papers, activities </a:t>
                      </a:r>
                    </a:p>
                    <a:p>
                      <a:pPr marL="285750" indent="-285750">
                        <a:buFont typeface="Arial" panose="020B0604020202020204" pitchFamily="34" charset="0"/>
                        <a:buChar char="•"/>
                      </a:pPr>
                      <a:r>
                        <a:rPr lang="en-US" sz="1600" dirty="0"/>
                        <a:t>English as language of instruction – preferred but kept simple and understandable </a:t>
                      </a:r>
                    </a:p>
                    <a:p>
                      <a:pPr marL="285750" indent="-285750">
                        <a:buFont typeface="Arial" panose="020B0604020202020204" pitchFamily="34" charset="0"/>
                        <a:buChar char="•"/>
                      </a:pPr>
                      <a:r>
                        <a:rPr lang="en-US" sz="1600" dirty="0"/>
                        <a:t>interactive visits and workshops – understand profession and where they will be working one day, perspective of the client, spending the day in the field </a:t>
                      </a:r>
                    </a:p>
                  </a:txBody>
                  <a:tcPr/>
                </a:tc>
                <a:extLst>
                  <a:ext uri="{0D108BD9-81ED-4DB2-BD59-A6C34878D82A}">
                    <a16:rowId xmlns:a16="http://schemas.microsoft.com/office/drawing/2014/main" val="2920911781"/>
                  </a:ext>
                </a:extLst>
              </a:tr>
            </a:tbl>
          </a:graphicData>
        </a:graphic>
      </p:graphicFrame>
      <p:pic>
        <p:nvPicPr>
          <p:cNvPr id="4" name="Content Placeholder 3" descr="A logo for a social work education&#10;&#10;AI-generated content may be incorrect.">
            <a:extLst>
              <a:ext uri="{FF2B5EF4-FFF2-40B4-BE49-F238E27FC236}">
                <a16:creationId xmlns:a16="http://schemas.microsoft.com/office/drawing/2014/main" id="{62D37AFC-8475-D4FF-EBD4-7480A10D4A23}"/>
              </a:ext>
            </a:extLst>
          </p:cNvPr>
          <p:cNvPicPr>
            <a:picLocks noChangeAspect="1"/>
          </p:cNvPicPr>
          <p:nvPr/>
        </p:nvPicPr>
        <p:blipFill>
          <a:blip r:embed="rId2"/>
          <a:srcRect t="461"/>
          <a:stretch>
            <a:fillRect/>
          </a:stretch>
        </p:blipFill>
        <p:spPr>
          <a:xfrm>
            <a:off x="7413523" y="1433726"/>
            <a:ext cx="4106592" cy="4180494"/>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32"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4"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9181450"/>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2F41643-2224-3058-4463-FB23BDE3F9B7}"/>
            </a:ext>
          </a:extLst>
        </p:cNvPr>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8761DDFE-071F-4200-B0AA-394476C2D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3AD0EE-F290-B9BA-2428-5B783F416848}"/>
              </a:ext>
            </a:extLst>
          </p:cNvPr>
          <p:cNvSpPr>
            <a:spLocks noGrp="1"/>
          </p:cNvSpPr>
          <p:nvPr>
            <p:ph type="title"/>
          </p:nvPr>
        </p:nvSpPr>
        <p:spPr>
          <a:xfrm>
            <a:off x="838198" y="547815"/>
            <a:ext cx="10281136" cy="828809"/>
          </a:xfrm>
        </p:spPr>
        <p:txBody>
          <a:bodyPr>
            <a:normAutofit/>
          </a:bodyPr>
          <a:lstStyle/>
          <a:p>
            <a:r>
              <a:rPr lang="en-ZA" sz="3700" b="1" dirty="0"/>
              <a:t>PRESENTATION AND DISCUSSION OF FINDINGS </a:t>
            </a:r>
            <a:endParaRPr lang="en-US" sz="3700" dirty="0"/>
          </a:p>
        </p:txBody>
      </p:sp>
      <p:graphicFrame>
        <p:nvGraphicFramePr>
          <p:cNvPr id="5" name="Content Placeholder 2">
            <a:extLst>
              <a:ext uri="{FF2B5EF4-FFF2-40B4-BE49-F238E27FC236}">
                <a16:creationId xmlns:a16="http://schemas.microsoft.com/office/drawing/2014/main" id="{A9CFAEDA-8F77-C598-5008-6855E69EAC7B}"/>
              </a:ext>
            </a:extLst>
          </p:cNvPr>
          <p:cNvGraphicFramePr>
            <a:graphicFrameLocks/>
          </p:cNvGraphicFramePr>
          <p:nvPr>
            <p:extLst>
              <p:ext uri="{D42A27DB-BD31-4B8C-83A1-F6EECF244321}">
                <p14:modId xmlns:p14="http://schemas.microsoft.com/office/powerpoint/2010/main" val="2299531942"/>
              </p:ext>
            </p:extLst>
          </p:nvPr>
        </p:nvGraphicFramePr>
        <p:xfrm>
          <a:off x="287944" y="1579244"/>
          <a:ext cx="5196754" cy="4257790"/>
        </p:xfrm>
        <a:graphic>
          <a:graphicData uri="http://schemas.openxmlformats.org/drawingml/2006/table">
            <a:tbl>
              <a:tblPr firstRow="1" bandRow="1">
                <a:tableStyleId>{5C22544A-7EE6-4342-B048-85BDC9FD1C3A}</a:tableStyleId>
              </a:tblPr>
              <a:tblGrid>
                <a:gridCol w="1724484">
                  <a:extLst>
                    <a:ext uri="{9D8B030D-6E8A-4147-A177-3AD203B41FA5}">
                      <a16:colId xmlns:a16="http://schemas.microsoft.com/office/drawing/2014/main" val="3166263969"/>
                    </a:ext>
                  </a:extLst>
                </a:gridCol>
                <a:gridCol w="3472270">
                  <a:extLst>
                    <a:ext uri="{9D8B030D-6E8A-4147-A177-3AD203B41FA5}">
                      <a16:colId xmlns:a16="http://schemas.microsoft.com/office/drawing/2014/main" val="4133041237"/>
                    </a:ext>
                  </a:extLst>
                </a:gridCol>
              </a:tblGrid>
              <a:tr h="753772">
                <a:tc>
                  <a:txBody>
                    <a:bodyPr/>
                    <a:lstStyle/>
                    <a:p>
                      <a:r>
                        <a:rPr lang="en-US" sz="1700" dirty="0"/>
                        <a:t>Theme two: </a:t>
                      </a:r>
                    </a:p>
                  </a:txBody>
                  <a:tcPr marL="88783" marR="88783" marT="44392" marB="44392"/>
                </a:tc>
                <a:tc>
                  <a:txBody>
                    <a:bodyPr/>
                    <a:lstStyle/>
                    <a:p>
                      <a:r>
                        <a:rPr lang="en-US" sz="1700" u="sng">
                          <a:solidFill>
                            <a:schemeClr val="bg1"/>
                          </a:solidFill>
                        </a:rPr>
                        <a:t>GAPS IN THE BSW PROGRAMME </a:t>
                      </a:r>
                    </a:p>
                  </a:txBody>
                  <a:tcPr marL="88783" marR="88783" marT="44392" marB="44392"/>
                </a:tc>
                <a:extLst>
                  <a:ext uri="{0D108BD9-81ED-4DB2-BD59-A6C34878D82A}">
                    <a16:rowId xmlns:a16="http://schemas.microsoft.com/office/drawing/2014/main" val="3716411815"/>
                  </a:ext>
                </a:extLst>
              </a:tr>
              <a:tr h="3504018">
                <a:tc>
                  <a:txBody>
                    <a:bodyPr/>
                    <a:lstStyle/>
                    <a:p>
                      <a:pPr algn="l"/>
                      <a:r>
                        <a:rPr lang="en-US" sz="1700" b="1" dirty="0"/>
                        <a:t>Subthemes: </a:t>
                      </a:r>
                    </a:p>
                  </a:txBody>
                  <a:tcPr marL="88783" marR="88783" marT="44392" marB="44392"/>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700" dirty="0"/>
                        <a:t>support </a:t>
                      </a:r>
                      <a:r>
                        <a:rPr lang="en-US" sz="1700" dirty="0" err="1"/>
                        <a:t>programmes</a:t>
                      </a:r>
                      <a:r>
                        <a:rPr lang="en-US" sz="1700" dirty="0"/>
                        <a:t> for social work students – orientation; tutoring; mentoring; sporting activities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700" kern="1200" dirty="0">
                          <a:solidFill>
                            <a:schemeClr val="dk1"/>
                          </a:solidFill>
                          <a:effectLst/>
                          <a:latin typeface="+mn-lt"/>
                          <a:ea typeface="+mn-ea"/>
                          <a:cs typeface="+mn-cs"/>
                        </a:rPr>
                        <a:t>lack of financial assistance – fieldwork and transport costs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ZA" sz="1700" kern="1200" dirty="0">
                          <a:solidFill>
                            <a:schemeClr val="dk1"/>
                          </a:solidFill>
                          <a:effectLst/>
                          <a:latin typeface="+mn-lt"/>
                          <a:ea typeface="+mn-ea"/>
                          <a:cs typeface="+mn-cs"/>
                        </a:rPr>
                        <a:t>disregarded by other students – profession and future opportunities</a:t>
                      </a:r>
                      <a:endParaRPr lang="en-US" sz="1700" dirty="0"/>
                    </a:p>
                  </a:txBody>
                  <a:tcPr marL="88783" marR="88783" marT="44392" marB="44392"/>
                </a:tc>
                <a:extLst>
                  <a:ext uri="{0D108BD9-81ED-4DB2-BD59-A6C34878D82A}">
                    <a16:rowId xmlns:a16="http://schemas.microsoft.com/office/drawing/2014/main" val="2920911781"/>
                  </a:ext>
                </a:extLst>
              </a:tr>
            </a:tbl>
          </a:graphicData>
        </a:graphic>
      </p:graphicFrame>
      <p:graphicFrame>
        <p:nvGraphicFramePr>
          <p:cNvPr id="3" name="Content Placeholder 2">
            <a:extLst>
              <a:ext uri="{FF2B5EF4-FFF2-40B4-BE49-F238E27FC236}">
                <a16:creationId xmlns:a16="http://schemas.microsoft.com/office/drawing/2014/main" id="{3F6200FC-5C8E-D0D1-F3CF-F3AEE6C3E27E}"/>
              </a:ext>
            </a:extLst>
          </p:cNvPr>
          <p:cNvGraphicFramePr>
            <a:graphicFrameLocks/>
          </p:cNvGraphicFramePr>
          <p:nvPr>
            <p:extLst>
              <p:ext uri="{D42A27DB-BD31-4B8C-83A1-F6EECF244321}">
                <p14:modId xmlns:p14="http://schemas.microsoft.com/office/powerpoint/2010/main" val="3737096881"/>
              </p:ext>
            </p:extLst>
          </p:nvPr>
        </p:nvGraphicFramePr>
        <p:xfrm>
          <a:off x="5772643" y="2332869"/>
          <a:ext cx="5784985" cy="4257790"/>
        </p:xfrm>
        <a:graphic>
          <a:graphicData uri="http://schemas.openxmlformats.org/drawingml/2006/table">
            <a:tbl>
              <a:tblPr firstRow="1" bandRow="1">
                <a:tableStyleId>{5C22544A-7EE6-4342-B048-85BDC9FD1C3A}</a:tableStyleId>
              </a:tblPr>
              <a:tblGrid>
                <a:gridCol w="1572702">
                  <a:extLst>
                    <a:ext uri="{9D8B030D-6E8A-4147-A177-3AD203B41FA5}">
                      <a16:colId xmlns:a16="http://schemas.microsoft.com/office/drawing/2014/main" val="3166263969"/>
                    </a:ext>
                  </a:extLst>
                </a:gridCol>
                <a:gridCol w="4212283">
                  <a:extLst>
                    <a:ext uri="{9D8B030D-6E8A-4147-A177-3AD203B41FA5}">
                      <a16:colId xmlns:a16="http://schemas.microsoft.com/office/drawing/2014/main" val="4133041237"/>
                    </a:ext>
                  </a:extLst>
                </a:gridCol>
              </a:tblGrid>
              <a:tr h="600190">
                <a:tc>
                  <a:txBody>
                    <a:bodyPr/>
                    <a:lstStyle/>
                    <a:p>
                      <a:r>
                        <a:rPr lang="en-US" dirty="0"/>
                        <a:t>Theme three: </a:t>
                      </a:r>
                    </a:p>
                  </a:txBody>
                  <a:tcPr/>
                </a:tc>
                <a:tc>
                  <a:txBody>
                    <a:bodyPr/>
                    <a:lstStyle/>
                    <a:p>
                      <a:r>
                        <a:rPr lang="en-US" u="sng" dirty="0"/>
                        <a:t>BARRIERS TO LEARNING </a:t>
                      </a:r>
                    </a:p>
                  </a:txBody>
                  <a:tcPr/>
                </a:tc>
                <a:extLst>
                  <a:ext uri="{0D108BD9-81ED-4DB2-BD59-A6C34878D82A}">
                    <a16:rowId xmlns:a16="http://schemas.microsoft.com/office/drawing/2014/main" val="3716411815"/>
                  </a:ext>
                </a:extLst>
              </a:tr>
              <a:tr h="9721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800" b="1" kern="1200" dirty="0">
                          <a:solidFill>
                            <a:schemeClr val="dk1"/>
                          </a:solidFill>
                          <a:effectLst/>
                          <a:latin typeface="+mn-lt"/>
                          <a:ea typeface="+mn-ea"/>
                          <a:cs typeface="+mn-cs"/>
                        </a:rPr>
                        <a:t>Subthemes </a:t>
                      </a:r>
                      <a:endParaRPr lang="en-US" sz="1800" kern="1200" dirty="0">
                        <a:solidFill>
                          <a:schemeClr val="dk1"/>
                        </a:solidFill>
                        <a:effectLst/>
                        <a:latin typeface="+mn-lt"/>
                        <a:ea typeface="+mn-ea"/>
                        <a:cs typeface="+mn-cs"/>
                      </a:endParaRPr>
                    </a:p>
                  </a:txBody>
                  <a:tcPr/>
                </a:tc>
                <a:tc>
                  <a:txBody>
                    <a:bodyPr/>
                    <a:lstStyle/>
                    <a:p>
                      <a:pPr marL="285750" indent="-285750">
                        <a:buFont typeface="Arial" panose="020B0604020202020204" pitchFamily="34" charset="0"/>
                        <a:buChar char="•"/>
                      </a:pPr>
                      <a:r>
                        <a:rPr lang="en-ZA" sz="1800" kern="1200" dirty="0">
                          <a:solidFill>
                            <a:schemeClr val="dk1"/>
                          </a:solidFill>
                          <a:effectLst/>
                          <a:latin typeface="+mn-lt"/>
                          <a:ea typeface="+mn-ea"/>
                          <a:cs typeface="+mn-cs"/>
                        </a:rPr>
                        <a:t>online classes – not good for engagement or understanding or remembering knowledge </a:t>
                      </a:r>
                    </a:p>
                    <a:p>
                      <a:pPr marL="285750" indent="-285750">
                        <a:buFont typeface="Arial" panose="020B0604020202020204" pitchFamily="34" charset="0"/>
                        <a:buChar char="•"/>
                      </a:pPr>
                      <a:r>
                        <a:rPr lang="en-ZA" sz="1800" kern="1200" dirty="0">
                          <a:solidFill>
                            <a:schemeClr val="dk1"/>
                          </a:solidFill>
                          <a:effectLst/>
                          <a:latin typeface="+mn-lt"/>
                          <a:ea typeface="+mn-ea"/>
                          <a:cs typeface="+mn-cs"/>
                        </a:rPr>
                        <a:t>online assessments – learn to pass not to understand or apply knowledge; dishonestly </a:t>
                      </a:r>
                    </a:p>
                    <a:p>
                      <a:pPr marL="285750" indent="-285750">
                        <a:buFont typeface="Arial" panose="020B0604020202020204" pitchFamily="34" charset="0"/>
                        <a:buChar char="•"/>
                      </a:pPr>
                      <a:r>
                        <a:rPr lang="en-ZA" sz="1800" kern="1200" dirty="0">
                          <a:solidFill>
                            <a:schemeClr val="dk1"/>
                          </a:solidFill>
                          <a:effectLst/>
                          <a:latin typeface="+mn-lt"/>
                          <a:ea typeface="+mn-ea"/>
                          <a:cs typeface="+mn-cs"/>
                        </a:rPr>
                        <a:t>a punitive style of teaching and assessing – prevents engagement by students, students feel demotivated, results in them not coming to class, leaves them questioning their choice of studies, fearful of participating in the classroom </a:t>
                      </a:r>
                    </a:p>
                  </a:txBody>
                  <a:tcPr/>
                </a:tc>
                <a:extLst>
                  <a:ext uri="{0D108BD9-81ED-4DB2-BD59-A6C34878D82A}">
                    <a16:rowId xmlns:a16="http://schemas.microsoft.com/office/drawing/2014/main" val="4034238424"/>
                  </a:ext>
                </a:extLst>
              </a:tr>
            </a:tbl>
          </a:graphicData>
        </a:graphic>
      </p:graphicFrame>
      <p:pic>
        <p:nvPicPr>
          <p:cNvPr id="6" name="Content Placeholder 3">
            <a:extLst>
              <a:ext uri="{FF2B5EF4-FFF2-40B4-BE49-F238E27FC236}">
                <a16:creationId xmlns:a16="http://schemas.microsoft.com/office/drawing/2014/main" id="{810A1926-34C9-8410-DBD2-E1EFEC9E69E9}"/>
              </a:ext>
            </a:extLst>
          </p:cNvPr>
          <p:cNvPicPr>
            <a:picLocks noGrp="1" noChangeAspect="1"/>
          </p:cNvPicPr>
          <p:nvPr>
            <p:ph idx="1"/>
          </p:nvPr>
        </p:nvPicPr>
        <p:blipFill>
          <a:blip r:embed="rId3"/>
          <a:stretch>
            <a:fillRect/>
          </a:stretch>
        </p:blipFill>
        <p:spPr>
          <a:xfrm>
            <a:off x="10872101" y="256297"/>
            <a:ext cx="1316850" cy="1322947"/>
          </a:xfrm>
          <a:prstGeom prst="rect">
            <a:avLst/>
          </a:prstGeom>
        </p:spPr>
      </p:pic>
    </p:spTree>
    <p:extLst>
      <p:ext uri="{BB962C8B-B14F-4D97-AF65-F5344CB8AC3E}">
        <p14:creationId xmlns:p14="http://schemas.microsoft.com/office/powerpoint/2010/main" val="2868690389"/>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0BBCB484-1E85-3C2D-1D4E-FA4304A161B2}"/>
              </a:ext>
            </a:extLst>
          </p:cNvPr>
          <p:cNvSpPr>
            <a:spLocks noGrp="1"/>
          </p:cNvSpPr>
          <p:nvPr>
            <p:ph type="title"/>
          </p:nvPr>
        </p:nvSpPr>
        <p:spPr>
          <a:xfrm>
            <a:off x="838200" y="365125"/>
            <a:ext cx="10515600" cy="1325563"/>
          </a:xfrm>
        </p:spPr>
        <p:txBody>
          <a:bodyPr>
            <a:normAutofit/>
          </a:bodyPr>
          <a:lstStyle/>
          <a:p>
            <a:r>
              <a:rPr lang="en-US" sz="5400"/>
              <a:t>CONCLUSIONS</a:t>
            </a:r>
          </a:p>
        </p:txBody>
      </p:sp>
      <p:sp>
        <p:nvSpPr>
          <p:cNvPr id="1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6">
            <a:extLst>
              <a:ext uri="{FF2B5EF4-FFF2-40B4-BE49-F238E27FC236}">
                <a16:creationId xmlns:a16="http://schemas.microsoft.com/office/drawing/2014/main" id="{553FB855-F207-012F-9264-CE636C126E76}"/>
              </a:ext>
            </a:extLst>
          </p:cNvPr>
          <p:cNvSpPr>
            <a:spLocks noGrp="1"/>
          </p:cNvSpPr>
          <p:nvPr>
            <p:ph idx="1"/>
          </p:nvPr>
        </p:nvSpPr>
        <p:spPr>
          <a:xfrm>
            <a:off x="838200" y="1929384"/>
            <a:ext cx="10515600" cy="4251960"/>
          </a:xfrm>
        </p:spPr>
        <p:txBody>
          <a:bodyPr>
            <a:normAutofit/>
          </a:bodyPr>
          <a:lstStyle/>
          <a:p>
            <a:pPr lvl="0"/>
            <a:r>
              <a:rPr lang="en-ZA" sz="1900"/>
              <a:t>The principles of authentic learning were found to be supportive and relevant for teaching and learning and in the transformation and decolonisation of curriculum.</a:t>
            </a:r>
          </a:p>
          <a:p>
            <a:pPr lvl="0"/>
            <a:r>
              <a:rPr lang="en-ZA" sz="1900"/>
              <a:t>The humanising pedagogy and a humanising approach work well alongside the principles of authentic learning and both provide support for effective learning within the BSW programme.  </a:t>
            </a:r>
          </a:p>
          <a:p>
            <a:pPr lvl="0"/>
            <a:r>
              <a:rPr lang="en-ZA" sz="1900"/>
              <a:t>The findings in the study revealed that online learning was seen as less effective for learning and teaching in the BSW degree. This is because the principles of authentic learning and a humanising pedagogy and approach  may be more challenging to integrate into an online classroom.  </a:t>
            </a:r>
          </a:p>
          <a:p>
            <a:pPr lvl="0"/>
            <a:r>
              <a:rPr lang="en-ZA" sz="1900"/>
              <a:t>It also emerged that students desire a stronger connection between the BSW programme, other departments, the faculty and university. Programmes and activities that uplift the social work profession and that extend beyond the classroom are seen as important by the students and should exist alongside the teaching and learning that occurs within the programme</a:t>
            </a:r>
            <a:endParaRPr lang="en-US" sz="1900"/>
          </a:p>
          <a:p>
            <a:pPr lvl="0"/>
            <a:endParaRPr lang="en-US" sz="1900"/>
          </a:p>
          <a:p>
            <a:endParaRPr lang="en-US" sz="1900"/>
          </a:p>
        </p:txBody>
      </p:sp>
      <p:pic>
        <p:nvPicPr>
          <p:cNvPr id="8" name="Content Placeholder 3">
            <a:extLst>
              <a:ext uri="{FF2B5EF4-FFF2-40B4-BE49-F238E27FC236}">
                <a16:creationId xmlns:a16="http://schemas.microsoft.com/office/drawing/2014/main" id="{0382D872-B097-39F3-25CC-568FAD91376F}"/>
              </a:ext>
            </a:extLst>
          </p:cNvPr>
          <p:cNvPicPr>
            <a:picLocks noChangeAspect="1"/>
          </p:cNvPicPr>
          <p:nvPr/>
        </p:nvPicPr>
        <p:blipFill>
          <a:blip r:embed="rId2"/>
          <a:stretch>
            <a:fillRect/>
          </a:stretch>
        </p:blipFill>
        <p:spPr>
          <a:xfrm>
            <a:off x="10279082" y="5053117"/>
            <a:ext cx="1316850" cy="1322947"/>
          </a:xfrm>
          <a:prstGeom prst="rect">
            <a:avLst/>
          </a:prstGeom>
        </p:spPr>
      </p:pic>
    </p:spTree>
    <p:extLst>
      <p:ext uri="{BB962C8B-B14F-4D97-AF65-F5344CB8AC3E}">
        <p14:creationId xmlns:p14="http://schemas.microsoft.com/office/powerpoint/2010/main" val="4235670583"/>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113EE2-0DFE-0DF5-5B46-DF84F0415BED}"/>
              </a:ext>
            </a:extLst>
          </p:cNvPr>
          <p:cNvSpPr>
            <a:spLocks noGrp="1"/>
          </p:cNvSpPr>
          <p:nvPr>
            <p:ph type="title"/>
          </p:nvPr>
        </p:nvSpPr>
        <p:spPr>
          <a:xfrm>
            <a:off x="572493" y="238539"/>
            <a:ext cx="11018520" cy="1434415"/>
          </a:xfrm>
        </p:spPr>
        <p:txBody>
          <a:bodyPr anchor="b">
            <a:normAutofit/>
          </a:bodyPr>
          <a:lstStyle/>
          <a:p>
            <a:r>
              <a:rPr lang="en-ZA" sz="5400"/>
              <a:t>RECOMMENDATIONS</a:t>
            </a:r>
          </a:p>
        </p:txBody>
      </p:sp>
      <p:sp>
        <p:nvSpPr>
          <p:cNvPr id="12"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8BAC929-22E8-95E5-A53A-CB2B21AFAD1D}"/>
              </a:ext>
            </a:extLst>
          </p:cNvPr>
          <p:cNvGraphicFramePr>
            <a:graphicFrameLocks noGrp="1"/>
          </p:cNvGraphicFramePr>
          <p:nvPr>
            <p:ph idx="1"/>
            <p:extLst>
              <p:ext uri="{D42A27DB-BD31-4B8C-83A1-F6EECF244321}">
                <p14:modId xmlns:p14="http://schemas.microsoft.com/office/powerpoint/2010/main" val="3415662477"/>
              </p:ext>
            </p:extLst>
          </p:nvPr>
        </p:nvGraphicFramePr>
        <p:xfrm>
          <a:off x="572493" y="2071316"/>
          <a:ext cx="9445714" cy="4119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Content Placeholder 3">
            <a:extLst>
              <a:ext uri="{FF2B5EF4-FFF2-40B4-BE49-F238E27FC236}">
                <a16:creationId xmlns:a16="http://schemas.microsoft.com/office/drawing/2014/main" id="{85C6B84D-7A7F-EE04-B56C-EF7EB5586894}"/>
              </a:ext>
            </a:extLst>
          </p:cNvPr>
          <p:cNvPicPr>
            <a:picLocks noChangeAspect="1"/>
          </p:cNvPicPr>
          <p:nvPr/>
        </p:nvPicPr>
        <p:blipFill>
          <a:blip r:embed="rId7"/>
          <a:stretch>
            <a:fillRect/>
          </a:stretch>
        </p:blipFill>
        <p:spPr>
          <a:xfrm>
            <a:off x="10279082" y="5053117"/>
            <a:ext cx="1316850" cy="1322947"/>
          </a:xfrm>
          <a:prstGeom prst="rect">
            <a:avLst/>
          </a:prstGeom>
        </p:spPr>
      </p:pic>
    </p:spTree>
    <p:extLst>
      <p:ext uri="{BB962C8B-B14F-4D97-AF65-F5344CB8AC3E}">
        <p14:creationId xmlns:p14="http://schemas.microsoft.com/office/powerpoint/2010/main" val="3174625531"/>
      </p:ext>
    </p:extLst>
  </p:cSld>
  <p:clrMapOvr>
    <a:masterClrMapping/>
  </p:clrMapOvr>
  <mc:AlternateContent xmlns:mc="http://schemas.openxmlformats.org/markup-compatibility/2006" xmlns:p14="http://schemas.microsoft.com/office/powerpoint/2010/main">
    <mc:Choice Requires="p14">
      <p:transition spd="slow" p14:dur="3000">
        <p:push dir="u"/>
      </p:transition>
    </mc:Choice>
    <mc:Fallback xmlns="">
      <p:transition spd="slow">
        <p:push dir="u"/>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1548</Words>
  <Application>Microsoft Office PowerPoint</Application>
  <PresentationFormat>Widescreen</PresentationFormat>
  <Paragraphs>88</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Calibri</vt:lpstr>
      <vt:lpstr>Wingdings</vt:lpstr>
      <vt:lpstr>Office Theme</vt:lpstr>
      <vt:lpstr> AUTHENTIC LEARNING STRATEGIES FOR COURSE REDESIGN </vt:lpstr>
      <vt:lpstr>INTRODUCTION AND CONTEXT  </vt:lpstr>
      <vt:lpstr>OUR MOTIVATIONS AND THE MODULES FOR REDESIGN </vt:lpstr>
      <vt:lpstr>PRINCIPLES AND APPROACHES UNDERPINNING THE STUDY  </vt:lpstr>
      <vt:lpstr>Education Design Research </vt:lpstr>
      <vt:lpstr>PRESENTATION AND DISCUSSION OF FINDINGS </vt:lpstr>
      <vt:lpstr>PRESENTATION AND DISCUSSION OF FINDINGS </vt:lpstr>
      <vt:lpstr>CONCLUSIONS</vt:lpstr>
      <vt:lpstr>RECOMMENDATIONS</vt:lpstr>
      <vt:lpstr>REFERENCES </vt:lpstr>
    </vt:vector>
  </TitlesOfParts>
  <Company>University of Fort Hare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AUTHENTIC LEARNING STRATEGIES FOR COURSE REDESIGN</dc:title>
  <dc:creator>Schmidt, Kim</dc:creator>
  <cp:lastModifiedBy>Schmidt, Kim</cp:lastModifiedBy>
  <cp:revision>6</cp:revision>
  <dcterms:created xsi:type="dcterms:W3CDTF">2025-08-20T10:06:51Z</dcterms:created>
  <dcterms:modified xsi:type="dcterms:W3CDTF">2025-09-10T08:40:45Z</dcterms:modified>
</cp:coreProperties>
</file>