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372" r:id="rId3"/>
    <p:sldId id="362" r:id="rId4"/>
    <p:sldId id="359" r:id="rId5"/>
    <p:sldId id="361" r:id="rId6"/>
    <p:sldId id="353" r:id="rId7"/>
    <p:sldId id="369" r:id="rId8"/>
    <p:sldId id="357" r:id="rId9"/>
    <p:sldId id="370" r:id="rId10"/>
    <p:sldId id="356" r:id="rId11"/>
    <p:sldId id="3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2"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EB7B8B-E572-4F8A-83F5-FF168B632983}" type="datetimeFigureOut">
              <a:rPr lang="en-ZA" smtClean="0"/>
              <a:t>2025/09/09</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0F7E3-EEBB-453D-9D47-BDD62C64B671}" type="slidenum">
              <a:rPr lang="en-ZA" smtClean="0"/>
              <a:t>‹#›</a:t>
            </a:fld>
            <a:endParaRPr lang="en-ZA"/>
          </a:p>
        </p:txBody>
      </p:sp>
    </p:spTree>
    <p:extLst>
      <p:ext uri="{BB962C8B-B14F-4D97-AF65-F5344CB8AC3E}">
        <p14:creationId xmlns:p14="http://schemas.microsoft.com/office/powerpoint/2010/main" val="3420874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A87EE-051F-71A9-C52C-6C687EFEBA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64B317-1135-FEA8-9B16-5BB2578513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131217-30F9-D39C-B509-6AFCCFD742E2}"/>
              </a:ext>
            </a:extLst>
          </p:cNvPr>
          <p:cNvSpPr>
            <a:spLocks noGrp="1"/>
          </p:cNvSpPr>
          <p:nvPr>
            <p:ph type="body" idx="1"/>
          </p:nvPr>
        </p:nvSpPr>
        <p:spPr/>
        <p:txBody>
          <a:bodyPr/>
          <a:lstStyle/>
          <a:p>
            <a:pPr marL="0" indent="0" algn="just">
              <a:buNone/>
            </a:pPr>
            <a:r>
              <a:rPr lang="en-GB" sz="1200" dirty="0">
                <a:latin typeface="ADLaM Display" panose="02010000000000000000" pitchFamily="2" charset="0"/>
                <a:ea typeface="ADLaM Display" panose="02010000000000000000" pitchFamily="2" charset="0"/>
                <a:cs typeface="ADLaM Display" panose="02010000000000000000" pitchFamily="2" charset="0"/>
              </a:rPr>
              <a:t>Abstract </a:t>
            </a:r>
          </a:p>
          <a:p>
            <a:pPr marL="0" indent="0" algn="just">
              <a:buNone/>
            </a:pPr>
            <a:r>
              <a:rPr lang="en-GB" sz="1200" dirty="0">
                <a:latin typeface="ADLaM Display" panose="02010000000000000000" pitchFamily="2" charset="0"/>
                <a:ea typeface="ADLaM Display" panose="02010000000000000000" pitchFamily="2" charset="0"/>
                <a:cs typeface="ADLaM Display" panose="02010000000000000000" pitchFamily="2" charset="0"/>
              </a:rPr>
              <a:t>The following three questions were asked</a:t>
            </a:r>
          </a:p>
          <a:p>
            <a:pPr algn="just"/>
            <a:r>
              <a:rPr lang="en-GB" sz="1200" dirty="0">
                <a:latin typeface="ADLaM Display" panose="02010000000000000000" pitchFamily="2" charset="0"/>
                <a:ea typeface="ADLaM Display" panose="02010000000000000000" pitchFamily="2" charset="0"/>
                <a:cs typeface="ADLaM Display" panose="02010000000000000000" pitchFamily="2" charset="0"/>
              </a:rPr>
              <a:t>How has it been living with a youth/child who is using substances? </a:t>
            </a:r>
          </a:p>
          <a:p>
            <a:pPr algn="just"/>
            <a:r>
              <a:rPr lang="en-GB" sz="1200" dirty="0">
                <a:latin typeface="ADLaM Display" panose="02010000000000000000" pitchFamily="2" charset="0"/>
                <a:ea typeface="ADLaM Display" panose="02010000000000000000" pitchFamily="2" charset="0"/>
                <a:cs typeface="ADLaM Display" panose="02010000000000000000" pitchFamily="2" charset="0"/>
              </a:rPr>
              <a:t>How has living with a child/youth misusing substances affected your role as a mother? </a:t>
            </a:r>
          </a:p>
          <a:p>
            <a:pPr marL="0" indent="0" algn="just">
              <a:buNone/>
            </a:pPr>
            <a:endParaRPr lang="en-GB" dirty="0">
              <a:latin typeface="ADLaM Display" panose="02010000000000000000" pitchFamily="2" charset="0"/>
              <a:ea typeface="ADLaM Display" panose="02010000000000000000" pitchFamily="2" charset="0"/>
              <a:cs typeface="ADLaM Display" panose="02010000000000000000" pitchFamily="2" charset="0"/>
            </a:endParaRPr>
          </a:p>
          <a:p>
            <a:endParaRPr lang="en-ZA" dirty="0"/>
          </a:p>
        </p:txBody>
      </p:sp>
      <p:sp>
        <p:nvSpPr>
          <p:cNvPr id="4" name="Slide Number Placeholder 3">
            <a:extLst>
              <a:ext uri="{FF2B5EF4-FFF2-40B4-BE49-F238E27FC236}">
                <a16:creationId xmlns:a16="http://schemas.microsoft.com/office/drawing/2014/main" id="{9CAD8AE4-B331-F9FC-7D1B-EE4692BB4E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0F7E3-EEBB-453D-9D47-BDD62C64B671}" type="slidenum">
              <a:rPr kumimoji="0" lang="en-Z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28790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n-GB" sz="1200" dirty="0">
                <a:latin typeface="ADLaM Display" panose="02010000000000000000" pitchFamily="2" charset="0"/>
                <a:ea typeface="ADLaM Display" panose="02010000000000000000" pitchFamily="2" charset="0"/>
                <a:cs typeface="ADLaM Display" panose="02010000000000000000" pitchFamily="2" charset="0"/>
              </a:rPr>
              <a:t>The following three questions were asked</a:t>
            </a:r>
          </a:p>
          <a:p>
            <a:pPr algn="just"/>
            <a:r>
              <a:rPr lang="en-GB" sz="1200" dirty="0">
                <a:latin typeface="ADLaM Display" panose="02010000000000000000" pitchFamily="2" charset="0"/>
                <a:ea typeface="ADLaM Display" panose="02010000000000000000" pitchFamily="2" charset="0"/>
                <a:cs typeface="ADLaM Display" panose="02010000000000000000" pitchFamily="2" charset="0"/>
              </a:rPr>
              <a:t>How has it been living with a youth/child who is using substances? </a:t>
            </a:r>
          </a:p>
          <a:p>
            <a:pPr algn="just"/>
            <a:r>
              <a:rPr lang="en-GB" sz="1200" dirty="0">
                <a:latin typeface="ADLaM Display" panose="02010000000000000000" pitchFamily="2" charset="0"/>
                <a:ea typeface="ADLaM Display" panose="02010000000000000000" pitchFamily="2" charset="0"/>
                <a:cs typeface="ADLaM Display" panose="02010000000000000000" pitchFamily="2" charset="0"/>
              </a:rPr>
              <a:t>How has living with a child/youth misusing substances affected your role as a mother? </a:t>
            </a:r>
          </a:p>
          <a:p>
            <a:pPr marL="0" indent="0" algn="just">
              <a:buNone/>
            </a:pPr>
            <a:endParaRPr lang="en-GB" dirty="0">
              <a:latin typeface="ADLaM Display" panose="02010000000000000000" pitchFamily="2" charset="0"/>
              <a:ea typeface="ADLaM Display" panose="02010000000000000000" pitchFamily="2" charset="0"/>
              <a:cs typeface="ADLaM Display" panose="02010000000000000000" pitchFamily="2" charset="0"/>
            </a:endParaRPr>
          </a:p>
          <a:p>
            <a:endParaRPr lang="en-ZA" dirty="0"/>
          </a:p>
        </p:txBody>
      </p:sp>
      <p:sp>
        <p:nvSpPr>
          <p:cNvPr id="4" name="Slide Number Placeholder 3"/>
          <p:cNvSpPr>
            <a:spLocks noGrp="1"/>
          </p:cNvSpPr>
          <p:nvPr>
            <p:ph type="sldNum" sz="quarter" idx="5"/>
          </p:nvPr>
        </p:nvSpPr>
        <p:spPr/>
        <p:txBody>
          <a:bodyPr/>
          <a:lstStyle/>
          <a:p>
            <a:fld id="{2C90F7E3-EEBB-453D-9D47-BDD62C64B671}" type="slidenum">
              <a:rPr lang="en-ZA" smtClean="0"/>
              <a:t>4</a:t>
            </a:fld>
            <a:endParaRPr lang="en-ZA"/>
          </a:p>
        </p:txBody>
      </p:sp>
    </p:spTree>
    <p:extLst>
      <p:ext uri="{BB962C8B-B14F-4D97-AF65-F5344CB8AC3E}">
        <p14:creationId xmlns:p14="http://schemas.microsoft.com/office/powerpoint/2010/main" val="3568888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Sub-themes 1.1 Family conflict</a:t>
            </a:r>
          </a:p>
          <a:p>
            <a:r>
              <a:rPr lang="en-GB" dirty="0"/>
              <a:t>Mothers shared how their lives were turned upside down due to the youth misusing substances. Some mothers even shared that they are being looked at differently by family members and relatives, as they are perceived as failures in raising their children. </a:t>
            </a:r>
          </a:p>
          <a:p>
            <a:r>
              <a:rPr lang="en-GB" dirty="0"/>
              <a:t>Sub-theme 1.2: Stigma and isolation</a:t>
            </a:r>
          </a:p>
          <a:p>
            <a:r>
              <a:rPr lang="en-GB" dirty="0"/>
              <a:t>Mothers shared that stigma surrounding maternal struggles has prevented them from seeking the help they need. Moreover, they shared that the demands of caring for a youth misusing substances have limited their social interactions, as they also feel ashamed to be around friends and relatives. </a:t>
            </a:r>
          </a:p>
          <a:p>
            <a:r>
              <a:rPr lang="en-GB" dirty="0"/>
              <a:t>Sub-theme 1.3: Societies’ expectations and pressures</a:t>
            </a:r>
          </a:p>
          <a:p>
            <a:r>
              <a:rPr lang="en-GB" dirty="0"/>
              <a:t> Mothers shared that they are expected to forever be available for their children while also continuing to be fully functional at their workplaces, and also be available as caregivers for other siblings, be a wife, and also be available for other family matters. They shared their frustrations as all these expectations are directed at them, other than their partners.  </a:t>
            </a:r>
          </a:p>
          <a:p>
            <a:r>
              <a:rPr lang="en-GB" dirty="0"/>
              <a:t>Sub-theme 1.4 Health issues </a:t>
            </a:r>
          </a:p>
          <a:p>
            <a:r>
              <a:rPr lang="en-GB" dirty="0"/>
              <a:t>Mother feel depressed and anxious because of their child’s substance abuse. They compromise their activities, including their families, to accommodate the affected child. They may also put their careers on hold. Parenting at this stage becomes more complex; the life of compromising even their happiness becomes a regular part of their lives (Tollefson et al. 2017). </a:t>
            </a:r>
          </a:p>
          <a:p>
            <a:r>
              <a:rPr lang="en-GB" dirty="0"/>
              <a:t>Sub-theme 2.1 The role of the mother as a caregiver</a:t>
            </a:r>
          </a:p>
          <a:p>
            <a:r>
              <a:rPr lang="en-GB" dirty="0"/>
              <a:t>Mothers shared that due to youth substance misuse, they are mostly experiencing emotional distress, grieving the loss of the child they had, etc.</a:t>
            </a:r>
          </a:p>
          <a:p>
            <a:r>
              <a:rPr lang="en-GB" dirty="0"/>
              <a:t>Sub-theme 2.2 The role of the mother as a caregiver to other siblings </a:t>
            </a:r>
          </a:p>
          <a:p>
            <a:r>
              <a:rPr lang="en-GB" dirty="0"/>
              <a:t>Mothers shared that they struggle to focus on caring for other siblings </a:t>
            </a:r>
          </a:p>
          <a:p>
            <a:r>
              <a:rPr lang="en-GB" dirty="0"/>
              <a:t>Sub-theme 2.3 Family disruptions </a:t>
            </a:r>
          </a:p>
          <a:p>
            <a:r>
              <a:rPr lang="en-GB" dirty="0"/>
              <a:t>Mothers shared that their family routines are disrupted due to not knowing when the child who misuses substances will relapse or start having behavioural problems. Sitting on a ticking boom</a:t>
            </a:r>
          </a:p>
          <a:p>
            <a:endParaRPr lang="en-GB" dirty="0"/>
          </a:p>
          <a:p>
            <a:endParaRPr lang="en-GB" dirty="0"/>
          </a:p>
          <a:p>
            <a:endParaRPr lang="en-ZA" dirty="0"/>
          </a:p>
        </p:txBody>
      </p:sp>
      <p:sp>
        <p:nvSpPr>
          <p:cNvPr id="4" name="Slide Number Placeholder 3"/>
          <p:cNvSpPr>
            <a:spLocks noGrp="1"/>
          </p:cNvSpPr>
          <p:nvPr>
            <p:ph type="sldNum" sz="quarter" idx="5"/>
          </p:nvPr>
        </p:nvSpPr>
        <p:spPr/>
        <p:txBody>
          <a:bodyPr/>
          <a:lstStyle/>
          <a:p>
            <a:fld id="{2C90F7E3-EEBB-453D-9D47-BDD62C64B671}" type="slidenum">
              <a:rPr lang="en-ZA" smtClean="0"/>
              <a:t>5</a:t>
            </a:fld>
            <a:endParaRPr lang="en-ZA"/>
          </a:p>
        </p:txBody>
      </p:sp>
    </p:spTree>
    <p:extLst>
      <p:ext uri="{BB962C8B-B14F-4D97-AF65-F5344CB8AC3E}">
        <p14:creationId xmlns:p14="http://schemas.microsoft.com/office/powerpoint/2010/main" val="3415770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solidFill>
                  <a:prstClr val="black"/>
                </a:solidFill>
                <a:latin typeface="ADLaM Display" panose="02010000000000000000" pitchFamily="2" charset="0"/>
                <a:ea typeface="ADLaM Display" panose="02010000000000000000" pitchFamily="2" charset="0"/>
                <a:cs typeface="ADLaM Display" panose="02010000000000000000" pitchFamily="2" charset="0"/>
              </a:rPr>
              <a:t>The study aimed to engage with mothers of youth misusing substances and to gain an in-depth understanding of the effects of youth substance misuse on the mother’s role. and the mother’s adaptation to the new role of having a child misusing substances. The issue of substance misuse among youth continues to be a serious challenge, affecting all family members. However, mothers bear an additional burden in the support of youth misusing substances.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dirty="0">
              <a:solidFill>
                <a:prstClr val="black"/>
              </a:solidFill>
              <a:latin typeface="ADLaM Display" panose="02010000000000000000" pitchFamily="2" charset="0"/>
              <a:ea typeface="ADLaM Display" panose="02010000000000000000" pitchFamily="2" charset="0"/>
              <a:cs typeface="ADLaM Display" panose="02010000000000000000" pitchFamily="2"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solidFill>
                  <a:prstClr val="black"/>
                </a:solidFill>
                <a:latin typeface="ADLaM Display" panose="02010000000000000000" pitchFamily="2" charset="0"/>
                <a:ea typeface="ADLaM Display" panose="02010000000000000000" pitchFamily="2" charset="0"/>
                <a:cs typeface="ADLaM Display" panose="02010000000000000000" pitchFamily="2" charset="0"/>
              </a:rPr>
              <a:t>The study confirmed that mothers face numerous challenges regarding youth substance misuse.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solidFill>
                  <a:prstClr val="black"/>
                </a:solidFill>
                <a:latin typeface="ADLaM Display" panose="02010000000000000000" pitchFamily="2" charset="0"/>
                <a:ea typeface="ADLaM Display" panose="02010000000000000000" pitchFamily="2" charset="0"/>
                <a:cs typeface="ADLaM Display" panose="02010000000000000000" pitchFamily="2" charset="0"/>
              </a:rPr>
              <a:t>also highlighting that mothers are mostly exhausted and burned out due to the constant demands of managing a household, while caring for an addicted child’s overall well-being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dirty="0">
              <a:solidFill>
                <a:prstClr val="black"/>
              </a:solidFill>
              <a:latin typeface="ADLaM Display" panose="02010000000000000000" pitchFamily="2" charset="0"/>
              <a:ea typeface="ADLaM Display" panose="02010000000000000000" pitchFamily="2" charset="0"/>
              <a:cs typeface="ADLaM Display" panose="02010000000000000000" pitchFamily="2" charset="0"/>
            </a:endParaRPr>
          </a:p>
          <a:p>
            <a:endParaRPr lang="en-ZA" dirty="0"/>
          </a:p>
        </p:txBody>
      </p:sp>
      <p:sp>
        <p:nvSpPr>
          <p:cNvPr id="4" name="Slide Number Placeholder 3"/>
          <p:cNvSpPr>
            <a:spLocks noGrp="1"/>
          </p:cNvSpPr>
          <p:nvPr>
            <p:ph type="sldNum" sz="quarter" idx="5"/>
          </p:nvPr>
        </p:nvSpPr>
        <p:spPr/>
        <p:txBody>
          <a:bodyPr/>
          <a:lstStyle/>
          <a:p>
            <a:fld id="{2C90F7E3-EEBB-453D-9D47-BDD62C64B671}" type="slidenum">
              <a:rPr lang="en-ZA" smtClean="0"/>
              <a:t>7</a:t>
            </a:fld>
            <a:endParaRPr lang="en-ZA"/>
          </a:p>
        </p:txBody>
      </p:sp>
    </p:spTree>
    <p:extLst>
      <p:ext uri="{BB962C8B-B14F-4D97-AF65-F5344CB8AC3E}">
        <p14:creationId xmlns:p14="http://schemas.microsoft.com/office/powerpoint/2010/main" val="2319008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DLaM Display" panose="02010000000000000000" pitchFamily="2" charset="0"/>
                <a:ea typeface="ADLaM Display" panose="02010000000000000000" pitchFamily="2" charset="0"/>
                <a:cs typeface="ADLaM Display" panose="02010000000000000000" pitchFamily="2" charset="0"/>
              </a:rPr>
              <a:t>Despite clear evidence that youth substance misuse may impair the mother–child relationship, there is a lack of systematic structures on the effects on the mother’s role and how mothers can be assisted to cope. Overall, the mother–youth/child relationship and mother’s role should be the focus of interventions for families especially from high-risk backgrounds. The researchers are of the view that family-based prevention programmes may form a cost-effective and practical way of dealing not only with the prevention of single behaviours but a range of problems leading to youth substance misuse, also looking taking into consideration other issues such as peer pressures, communities, schools, government policies and services, and the broader economic and social environment which all affect family well-being in an “ecological” manner.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DLaM Display" panose="02010000000000000000" pitchFamily="2" charset="0"/>
              <a:ea typeface="ADLaM Display" panose="02010000000000000000" pitchFamily="2" charset="0"/>
              <a:cs typeface="ADLaM Display" panose="0201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DLaM Display" panose="02010000000000000000" pitchFamily="2" charset="0"/>
              <a:ea typeface="ADLaM Display" panose="02010000000000000000" pitchFamily="2" charset="0"/>
              <a:cs typeface="ADLaM Display" panose="02010000000000000000" pitchFamily="2" charset="0"/>
            </a:endParaRPr>
          </a:p>
          <a:p>
            <a:endParaRPr lang="en-ZA" dirty="0"/>
          </a:p>
        </p:txBody>
      </p:sp>
      <p:sp>
        <p:nvSpPr>
          <p:cNvPr id="4" name="Slide Number Placeholder 3"/>
          <p:cNvSpPr>
            <a:spLocks noGrp="1"/>
          </p:cNvSpPr>
          <p:nvPr>
            <p:ph type="sldNum" sz="quarter" idx="5"/>
          </p:nvPr>
        </p:nvSpPr>
        <p:spPr/>
        <p:txBody>
          <a:bodyPr/>
          <a:lstStyle/>
          <a:p>
            <a:fld id="{2C90F7E3-EEBB-453D-9D47-BDD62C64B671}" type="slidenum">
              <a:rPr lang="en-ZA" smtClean="0"/>
              <a:t>8</a:t>
            </a:fld>
            <a:endParaRPr lang="en-ZA"/>
          </a:p>
        </p:txBody>
      </p:sp>
    </p:spTree>
    <p:extLst>
      <p:ext uri="{BB962C8B-B14F-4D97-AF65-F5344CB8AC3E}">
        <p14:creationId xmlns:p14="http://schemas.microsoft.com/office/powerpoint/2010/main" val="2956281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B9658E3B-4376-4D5F-A28D-A5FDB0E9D89D}" type="datetimeFigureOut">
              <a:rPr lang="en-ZA" smtClean="0"/>
              <a:t>2025/09/09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8A627F-9F7D-4D14-8F59-98CC4BA8032E}" type="slidenum">
              <a:rPr lang="en-ZA" smtClean="0"/>
              <a:t>‹#›</a:t>
            </a:fld>
            <a:endParaRPr lang="en-ZA"/>
          </a:p>
        </p:txBody>
      </p:sp>
    </p:spTree>
    <p:extLst>
      <p:ext uri="{BB962C8B-B14F-4D97-AF65-F5344CB8AC3E}">
        <p14:creationId xmlns:p14="http://schemas.microsoft.com/office/powerpoint/2010/main" val="764293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9658E3B-4376-4D5F-A28D-A5FDB0E9D89D}" type="datetimeFigureOut">
              <a:rPr lang="en-ZA" smtClean="0"/>
              <a:t>2025/09/09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8A627F-9F7D-4D14-8F59-98CC4BA8032E}" type="slidenum">
              <a:rPr lang="en-ZA" smtClean="0"/>
              <a:t>‹#›</a:t>
            </a:fld>
            <a:endParaRPr lang="en-ZA"/>
          </a:p>
        </p:txBody>
      </p:sp>
    </p:spTree>
    <p:extLst>
      <p:ext uri="{BB962C8B-B14F-4D97-AF65-F5344CB8AC3E}">
        <p14:creationId xmlns:p14="http://schemas.microsoft.com/office/powerpoint/2010/main" val="1520337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9658E3B-4376-4D5F-A28D-A5FDB0E9D89D}" type="datetimeFigureOut">
              <a:rPr lang="en-ZA" smtClean="0"/>
              <a:t>2025/09/09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8A627F-9F7D-4D14-8F59-98CC4BA8032E}" type="slidenum">
              <a:rPr lang="en-ZA" smtClean="0"/>
              <a:t>‹#›</a:t>
            </a:fld>
            <a:endParaRPr lang="en-ZA"/>
          </a:p>
        </p:txBody>
      </p:sp>
    </p:spTree>
    <p:extLst>
      <p:ext uri="{BB962C8B-B14F-4D97-AF65-F5344CB8AC3E}">
        <p14:creationId xmlns:p14="http://schemas.microsoft.com/office/powerpoint/2010/main" val="1452776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9658E3B-4376-4D5F-A28D-A5FDB0E9D89D}" type="datetimeFigureOut">
              <a:rPr lang="en-ZA" smtClean="0"/>
              <a:t>2025/09/09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8A627F-9F7D-4D14-8F59-98CC4BA8032E}" type="slidenum">
              <a:rPr lang="en-ZA" smtClean="0"/>
              <a:t>‹#›</a:t>
            </a:fld>
            <a:endParaRPr lang="en-ZA"/>
          </a:p>
        </p:txBody>
      </p:sp>
    </p:spTree>
    <p:extLst>
      <p:ext uri="{BB962C8B-B14F-4D97-AF65-F5344CB8AC3E}">
        <p14:creationId xmlns:p14="http://schemas.microsoft.com/office/powerpoint/2010/main" val="3532181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658E3B-4376-4D5F-A28D-A5FDB0E9D89D}" type="datetimeFigureOut">
              <a:rPr lang="en-ZA" smtClean="0"/>
              <a:t>2025/09/09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8A627F-9F7D-4D14-8F59-98CC4BA8032E}" type="slidenum">
              <a:rPr lang="en-ZA" smtClean="0"/>
              <a:t>‹#›</a:t>
            </a:fld>
            <a:endParaRPr lang="en-ZA"/>
          </a:p>
        </p:txBody>
      </p:sp>
    </p:spTree>
    <p:extLst>
      <p:ext uri="{BB962C8B-B14F-4D97-AF65-F5344CB8AC3E}">
        <p14:creationId xmlns:p14="http://schemas.microsoft.com/office/powerpoint/2010/main" val="2592431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B9658E3B-4376-4D5F-A28D-A5FDB0E9D89D}" type="datetimeFigureOut">
              <a:rPr lang="en-ZA" smtClean="0"/>
              <a:t>2025/09/09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98A627F-9F7D-4D14-8F59-98CC4BA8032E}" type="slidenum">
              <a:rPr lang="en-ZA" smtClean="0"/>
              <a:t>‹#›</a:t>
            </a:fld>
            <a:endParaRPr lang="en-ZA"/>
          </a:p>
        </p:txBody>
      </p:sp>
    </p:spTree>
    <p:extLst>
      <p:ext uri="{BB962C8B-B14F-4D97-AF65-F5344CB8AC3E}">
        <p14:creationId xmlns:p14="http://schemas.microsoft.com/office/powerpoint/2010/main" val="372865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B9658E3B-4376-4D5F-A28D-A5FDB0E9D89D}" type="datetimeFigureOut">
              <a:rPr lang="en-ZA" smtClean="0"/>
              <a:t>2025/09/09</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398A627F-9F7D-4D14-8F59-98CC4BA8032E}" type="slidenum">
              <a:rPr lang="en-ZA" smtClean="0"/>
              <a:t>‹#›</a:t>
            </a:fld>
            <a:endParaRPr lang="en-ZA"/>
          </a:p>
        </p:txBody>
      </p:sp>
    </p:spTree>
    <p:extLst>
      <p:ext uri="{BB962C8B-B14F-4D97-AF65-F5344CB8AC3E}">
        <p14:creationId xmlns:p14="http://schemas.microsoft.com/office/powerpoint/2010/main" val="3107265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B9658E3B-4376-4D5F-A28D-A5FDB0E9D89D}" type="datetimeFigureOut">
              <a:rPr lang="en-ZA" smtClean="0"/>
              <a:t>2025/09/09</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398A627F-9F7D-4D14-8F59-98CC4BA8032E}" type="slidenum">
              <a:rPr lang="en-ZA" smtClean="0"/>
              <a:t>‹#›</a:t>
            </a:fld>
            <a:endParaRPr lang="en-ZA"/>
          </a:p>
        </p:txBody>
      </p:sp>
    </p:spTree>
    <p:extLst>
      <p:ext uri="{BB962C8B-B14F-4D97-AF65-F5344CB8AC3E}">
        <p14:creationId xmlns:p14="http://schemas.microsoft.com/office/powerpoint/2010/main" val="2873572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658E3B-4376-4D5F-A28D-A5FDB0E9D89D}" type="datetimeFigureOut">
              <a:rPr lang="en-ZA" smtClean="0"/>
              <a:t>2025/09/09</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398A627F-9F7D-4D14-8F59-98CC4BA8032E}" type="slidenum">
              <a:rPr lang="en-ZA" smtClean="0"/>
              <a:t>‹#›</a:t>
            </a:fld>
            <a:endParaRPr lang="en-ZA"/>
          </a:p>
        </p:txBody>
      </p:sp>
    </p:spTree>
    <p:extLst>
      <p:ext uri="{BB962C8B-B14F-4D97-AF65-F5344CB8AC3E}">
        <p14:creationId xmlns:p14="http://schemas.microsoft.com/office/powerpoint/2010/main" val="2005053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658E3B-4376-4D5F-A28D-A5FDB0E9D89D}" type="datetimeFigureOut">
              <a:rPr lang="en-ZA" smtClean="0"/>
              <a:t>2025/09/09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98A627F-9F7D-4D14-8F59-98CC4BA8032E}" type="slidenum">
              <a:rPr lang="en-ZA" smtClean="0"/>
              <a:t>‹#›</a:t>
            </a:fld>
            <a:endParaRPr lang="en-ZA"/>
          </a:p>
        </p:txBody>
      </p:sp>
    </p:spTree>
    <p:extLst>
      <p:ext uri="{BB962C8B-B14F-4D97-AF65-F5344CB8AC3E}">
        <p14:creationId xmlns:p14="http://schemas.microsoft.com/office/powerpoint/2010/main" val="1268042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658E3B-4376-4D5F-A28D-A5FDB0E9D89D}" type="datetimeFigureOut">
              <a:rPr lang="en-ZA" smtClean="0"/>
              <a:t>2025/09/09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98A627F-9F7D-4D14-8F59-98CC4BA8032E}" type="slidenum">
              <a:rPr lang="en-ZA" smtClean="0"/>
              <a:t>‹#›</a:t>
            </a:fld>
            <a:endParaRPr lang="en-ZA"/>
          </a:p>
        </p:txBody>
      </p:sp>
    </p:spTree>
    <p:extLst>
      <p:ext uri="{BB962C8B-B14F-4D97-AF65-F5344CB8AC3E}">
        <p14:creationId xmlns:p14="http://schemas.microsoft.com/office/powerpoint/2010/main" val="1114837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58E3B-4376-4D5F-A28D-A5FDB0E9D89D}" type="datetimeFigureOut">
              <a:rPr lang="en-ZA" smtClean="0"/>
              <a:t>2025/09/09</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A627F-9F7D-4D14-8F59-98CC4BA8032E}" type="slidenum">
              <a:rPr lang="en-ZA" smtClean="0"/>
              <a:t>‹#›</a:t>
            </a:fld>
            <a:endParaRPr lang="en-ZA"/>
          </a:p>
        </p:txBody>
      </p:sp>
    </p:spTree>
    <p:extLst>
      <p:ext uri="{BB962C8B-B14F-4D97-AF65-F5344CB8AC3E}">
        <p14:creationId xmlns:p14="http://schemas.microsoft.com/office/powerpoint/2010/main" val="3174932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oi/"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doi.org/10.15270/52-1-481" TargetMode="External"/><Relationship Id="rId5" Type="http://schemas.openxmlformats.org/officeDocument/2006/relationships/hyperlink" Target="https://monitoringthefuture.org/wpcontent/uploads/2024/07/mtfpanel2024" TargetMode="External"/><Relationship Id="rId4" Type="http://schemas.openxmlformats.org/officeDocument/2006/relationships/hyperlink" Target="https://doi.org/10.1186/s13011-018-0163-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16CF7F-DD7D-8CD8-CC76-6EC35F5568C3}"/>
              </a:ext>
            </a:extLst>
          </p:cNvPr>
          <p:cNvSpPr txBox="1"/>
          <p:nvPr/>
        </p:nvSpPr>
        <p:spPr>
          <a:xfrm>
            <a:off x="5595562" y="1257241"/>
            <a:ext cx="6097554" cy="4177554"/>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800" dirty="0">
                <a:latin typeface="ADLaM Display" panose="02010000000000000000" pitchFamily="2" charset="0"/>
                <a:ea typeface="ADLaM Display" panose="02010000000000000000" pitchFamily="2" charset="0"/>
                <a:cs typeface="ADLaM Display" panose="02010000000000000000" pitchFamily="2" charset="0"/>
              </a:rPr>
              <a:t>Title: EFFECTS OF YOUTH SUBSTANCE MISUSE ON THE MOTHER'S ROLE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400" b="1" dirty="0">
              <a:latin typeface="ADLaM Display" panose="02010000000000000000" pitchFamily="2" charset="0"/>
              <a:ea typeface="ADLaM Display" panose="02010000000000000000" pitchFamily="2" charset="0"/>
              <a:cs typeface="ADLaM Display" panose="02010000000000000000"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400" b="1" dirty="0">
                <a:latin typeface="ADLaM Display" panose="02010000000000000000" pitchFamily="2" charset="0"/>
                <a:ea typeface="ADLaM Display" panose="02010000000000000000" pitchFamily="2" charset="0"/>
                <a:cs typeface="ADLaM Display" panose="02010000000000000000" pitchFamily="2" charset="0"/>
              </a:rPr>
              <a:t>SEPTEMBER 2025</a:t>
            </a:r>
          </a:p>
          <a:p>
            <a:endParaRPr lang="en-GB" b="1" dirty="0"/>
          </a:p>
          <a:p>
            <a:r>
              <a:rPr lang="en-GB" sz="2800" u="sng" dirty="0">
                <a:latin typeface="ADLaM Display" panose="02010000000000000000" pitchFamily="2" charset="0"/>
                <a:ea typeface="ADLaM Display" panose="02010000000000000000" pitchFamily="2" charset="0"/>
                <a:cs typeface="ADLaM Display" panose="02010000000000000000" pitchFamily="2" charset="0"/>
              </a:rPr>
              <a:t>Dr F Mathibela </a:t>
            </a:r>
            <a:endParaRPr lang="en-GB" sz="2800" dirty="0">
              <a:latin typeface="ADLaM Display" panose="02010000000000000000" pitchFamily="2" charset="0"/>
              <a:ea typeface="ADLaM Display" panose="02010000000000000000" pitchFamily="2" charset="0"/>
              <a:cs typeface="ADLaM Display" panose="02010000000000000000" pitchFamily="2" charset="0"/>
            </a:endParaRPr>
          </a:p>
          <a:p>
            <a:r>
              <a:rPr lang="en-GB" sz="2800" u="sng" dirty="0">
                <a:latin typeface="ADLaM Display" panose="02010000000000000000" pitchFamily="2" charset="0"/>
                <a:ea typeface="ADLaM Display" panose="02010000000000000000" pitchFamily="2" charset="0"/>
                <a:cs typeface="ADLaM Display" panose="02010000000000000000" pitchFamily="2" charset="0"/>
              </a:rPr>
              <a:t>Dr J Masombuka </a:t>
            </a:r>
          </a:p>
          <a:p>
            <a:endParaRPr lang="en-GB" sz="2800" u="sng" dirty="0">
              <a:latin typeface="ADLaM Display" panose="02010000000000000000" pitchFamily="2" charset="0"/>
              <a:ea typeface="ADLaM Display" panose="02010000000000000000" pitchFamily="2" charset="0"/>
              <a:cs typeface="ADLaM Display" panose="02010000000000000000" pitchFamily="2" charset="0"/>
            </a:endParaRPr>
          </a:p>
          <a:p>
            <a:r>
              <a:rPr lang="en-GB" sz="2800" dirty="0">
                <a:latin typeface="ADLaM Display" panose="02010000000000000000" pitchFamily="2" charset="0"/>
                <a:ea typeface="ADLaM Display" panose="02010000000000000000" pitchFamily="2" charset="0"/>
                <a:cs typeface="ADLaM Display" panose="02010000000000000000" pitchFamily="2" charset="0"/>
              </a:rPr>
              <a:t>ASASWEI </a:t>
            </a:r>
          </a:p>
        </p:txBody>
      </p:sp>
    </p:spTree>
    <p:extLst>
      <p:ext uri="{BB962C8B-B14F-4D97-AF65-F5344CB8AC3E}">
        <p14:creationId xmlns:p14="http://schemas.microsoft.com/office/powerpoint/2010/main" val="3245722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466A031-419D-1FEA-12D5-E6B3565D37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F6F405-661E-0957-D07F-C52D678066CE}"/>
              </a:ext>
            </a:extLst>
          </p:cNvPr>
          <p:cNvSpPr>
            <a:spLocks noGrp="1"/>
          </p:cNvSpPr>
          <p:nvPr>
            <p:ph type="title"/>
          </p:nvPr>
        </p:nvSpPr>
        <p:spPr>
          <a:xfrm>
            <a:off x="838200" y="365126"/>
            <a:ext cx="10515600" cy="623920"/>
          </a:xfrm>
        </p:spPr>
        <p:txBody>
          <a:bodyPr>
            <a:normAutofit fontScale="90000"/>
          </a:bodyPr>
          <a:lstStyle/>
          <a:p>
            <a:br>
              <a:rPr lang="en-GB" dirty="0">
                <a:latin typeface="ADLaM Display" panose="02010000000000000000" pitchFamily="2" charset="0"/>
                <a:ea typeface="ADLaM Display" panose="02010000000000000000" pitchFamily="2" charset="0"/>
                <a:cs typeface="ADLaM Display" panose="02010000000000000000" pitchFamily="2" charset="0"/>
              </a:rPr>
            </a:br>
            <a:r>
              <a:rPr lang="en-GB" dirty="0">
                <a:latin typeface="ADLaM Display" panose="02010000000000000000" pitchFamily="2" charset="0"/>
                <a:ea typeface="ADLaM Display" panose="02010000000000000000" pitchFamily="2" charset="0"/>
                <a:cs typeface="ADLaM Display" panose="02010000000000000000" pitchFamily="2" charset="0"/>
              </a:rPr>
              <a:t>Lessons leaned </a:t>
            </a:r>
            <a:br>
              <a:rPr lang="en-GB" dirty="0">
                <a:latin typeface="ADLaM Display" panose="02010000000000000000" pitchFamily="2" charset="0"/>
                <a:ea typeface="ADLaM Display" panose="02010000000000000000" pitchFamily="2" charset="0"/>
                <a:cs typeface="ADLaM Display" panose="02010000000000000000" pitchFamily="2" charset="0"/>
              </a:rPr>
            </a:br>
            <a:endParaRPr lang="en-ZA" dirty="0">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Content Placeholder 2">
            <a:extLst>
              <a:ext uri="{FF2B5EF4-FFF2-40B4-BE49-F238E27FC236}">
                <a16:creationId xmlns:a16="http://schemas.microsoft.com/office/drawing/2014/main" id="{3E58D646-C79A-FC87-4CBE-FCE903F66051}"/>
              </a:ext>
            </a:extLst>
          </p:cNvPr>
          <p:cNvSpPr>
            <a:spLocks noGrp="1"/>
          </p:cNvSpPr>
          <p:nvPr>
            <p:ph idx="1"/>
          </p:nvPr>
        </p:nvSpPr>
        <p:spPr>
          <a:xfrm>
            <a:off x="838199" y="1074656"/>
            <a:ext cx="10587087" cy="4958499"/>
          </a:xfrm>
        </p:spPr>
        <p:txBody>
          <a:bodyPr>
            <a:normAutofit/>
          </a:bodyPr>
          <a:lstStyle/>
          <a:p>
            <a:pPr algn="just"/>
            <a:endParaRPr lang="en-GB" dirty="0">
              <a:latin typeface="ADLaM Display" panose="02010000000000000000" pitchFamily="2" charset="0"/>
              <a:ea typeface="ADLaM Display" panose="02010000000000000000" pitchFamily="2" charset="0"/>
              <a:cs typeface="ADLaM Display" panose="02010000000000000000" pitchFamily="2" charset="0"/>
            </a:endParaRPr>
          </a:p>
          <a:p>
            <a:pPr algn="just"/>
            <a:r>
              <a:rPr lang="en-GB" dirty="0">
                <a:latin typeface="ADLaM Display" panose="02010000000000000000" pitchFamily="2" charset="0"/>
                <a:ea typeface="ADLaM Display" panose="02010000000000000000" pitchFamily="2" charset="0"/>
                <a:cs typeface="ADLaM Display" panose="02010000000000000000" pitchFamily="2" charset="0"/>
              </a:rPr>
              <a:t>Focus groups could have been used instead of individual interviews.</a:t>
            </a:r>
          </a:p>
          <a:p>
            <a:pPr algn="just"/>
            <a:r>
              <a:rPr lang="en-ZA" dirty="0">
                <a:latin typeface="ADLaM Display" panose="02010000000000000000" pitchFamily="2" charset="0"/>
                <a:ea typeface="ADLaM Display" panose="02010000000000000000" pitchFamily="2" charset="0"/>
                <a:cs typeface="ADLaM Display" panose="02010000000000000000" pitchFamily="2" charset="0"/>
              </a:rPr>
              <a:t>Support systems are critical, including </a:t>
            </a:r>
            <a:r>
              <a:rPr lang="en-GB" dirty="0">
                <a:latin typeface="ADLaM Display" panose="02010000000000000000" pitchFamily="2" charset="0"/>
                <a:ea typeface="ADLaM Display" panose="02010000000000000000" pitchFamily="2" charset="0"/>
                <a:cs typeface="ADLaM Display" panose="02010000000000000000" pitchFamily="2" charset="0"/>
              </a:rPr>
              <a:t>mental health interventions for mothers</a:t>
            </a:r>
          </a:p>
          <a:p>
            <a:pPr algn="just"/>
            <a:r>
              <a:rPr lang="en-GB" dirty="0">
                <a:latin typeface="ADLaM Display" panose="02010000000000000000" pitchFamily="2" charset="0"/>
                <a:ea typeface="ADLaM Display" panose="02010000000000000000" pitchFamily="2" charset="0"/>
                <a:cs typeface="ADLaM Display" panose="02010000000000000000" pitchFamily="2" charset="0"/>
              </a:rPr>
              <a:t>Parenting programs and community collaborations can foster resilience and hope.</a:t>
            </a:r>
          </a:p>
          <a:p>
            <a:pPr algn="just"/>
            <a:r>
              <a:rPr lang="en-GB" dirty="0">
                <a:latin typeface="ADLaM Display" panose="02010000000000000000" pitchFamily="2" charset="0"/>
                <a:ea typeface="ADLaM Display" panose="02010000000000000000" pitchFamily="2" charset="0"/>
                <a:cs typeface="ADLaM Display" panose="02010000000000000000" pitchFamily="2" charset="0"/>
              </a:rPr>
              <a:t>Empowering mothers through education, advocacy, and systemic support is essential for family healing</a:t>
            </a:r>
          </a:p>
          <a:p>
            <a:pPr marL="0" indent="0">
              <a:buNone/>
            </a:pPr>
            <a:endParaRPr lang="en-ZA" dirty="0">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2720625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466A031-419D-1FEA-12D5-E6B3565D37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F6F405-661E-0957-D07F-C52D678066CE}"/>
              </a:ext>
            </a:extLst>
          </p:cNvPr>
          <p:cNvSpPr>
            <a:spLocks noGrp="1"/>
          </p:cNvSpPr>
          <p:nvPr>
            <p:ph type="title"/>
          </p:nvPr>
        </p:nvSpPr>
        <p:spPr>
          <a:xfrm>
            <a:off x="838200" y="365125"/>
            <a:ext cx="10515600" cy="457835"/>
          </a:xfrm>
        </p:spPr>
        <p:txBody>
          <a:bodyPr>
            <a:normAutofit fontScale="90000"/>
          </a:bodyPr>
          <a:lstStyle/>
          <a:p>
            <a:br>
              <a:rPr lang="en-GB" dirty="0">
                <a:latin typeface="ADLaM Display" panose="02010000000000000000" pitchFamily="2" charset="0"/>
                <a:ea typeface="ADLaM Display" panose="02010000000000000000" pitchFamily="2" charset="0"/>
                <a:cs typeface="ADLaM Display" panose="02010000000000000000" pitchFamily="2" charset="0"/>
              </a:rPr>
            </a:br>
            <a:br>
              <a:rPr lang="en-GB" dirty="0">
                <a:latin typeface="ADLaM Display" panose="02010000000000000000" pitchFamily="2" charset="0"/>
                <a:ea typeface="ADLaM Display" panose="02010000000000000000" pitchFamily="2" charset="0"/>
                <a:cs typeface="ADLaM Display" panose="02010000000000000000" pitchFamily="2" charset="0"/>
              </a:rPr>
            </a:br>
            <a:r>
              <a:rPr lang="en-GB" dirty="0">
                <a:latin typeface="ADLaM Display" panose="02010000000000000000" pitchFamily="2" charset="0"/>
                <a:ea typeface="ADLaM Display" panose="02010000000000000000" pitchFamily="2" charset="0"/>
                <a:cs typeface="ADLaM Display" panose="02010000000000000000" pitchFamily="2" charset="0"/>
              </a:rPr>
              <a:t>References  </a:t>
            </a:r>
            <a:br>
              <a:rPr lang="en-GB" dirty="0">
                <a:latin typeface="ADLaM Display" panose="02010000000000000000" pitchFamily="2" charset="0"/>
                <a:ea typeface="ADLaM Display" panose="02010000000000000000" pitchFamily="2" charset="0"/>
                <a:cs typeface="ADLaM Display" panose="02010000000000000000" pitchFamily="2" charset="0"/>
              </a:rPr>
            </a:br>
            <a:endParaRPr lang="en-ZA" dirty="0">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Content Placeholder 2">
            <a:extLst>
              <a:ext uri="{FF2B5EF4-FFF2-40B4-BE49-F238E27FC236}">
                <a16:creationId xmlns:a16="http://schemas.microsoft.com/office/drawing/2014/main" id="{3E58D646-C79A-FC87-4CBE-FCE903F66051}"/>
              </a:ext>
            </a:extLst>
          </p:cNvPr>
          <p:cNvSpPr>
            <a:spLocks noGrp="1"/>
          </p:cNvSpPr>
          <p:nvPr>
            <p:ph idx="1"/>
          </p:nvPr>
        </p:nvSpPr>
        <p:spPr>
          <a:xfrm>
            <a:off x="838200" y="932688"/>
            <a:ext cx="10515600" cy="5244275"/>
          </a:xfrm>
        </p:spPr>
        <p:txBody>
          <a:bodyPr>
            <a:normAutofit fontScale="92500" lnSpcReduction="20000"/>
          </a:bodyPr>
          <a:lstStyle/>
          <a:p>
            <a:pPr marL="0" indent="0" algn="l">
              <a:lnSpc>
                <a:spcPts val="1650"/>
              </a:lnSpc>
              <a:spcBef>
                <a:spcPts val="750"/>
              </a:spcBef>
              <a:spcAft>
                <a:spcPts val="600"/>
              </a:spcAft>
              <a:buNone/>
            </a:pPr>
            <a:endParaRPr lang="en-GB" b="1" dirty="0">
              <a:latin typeface="ADLaM Display" panose="02010000000000000000" pitchFamily="2" charset="0"/>
              <a:ea typeface="ADLaM Display" panose="02010000000000000000" pitchFamily="2" charset="0"/>
              <a:cs typeface="ADLaM Display" panose="02010000000000000000" pitchFamily="2" charset="0"/>
            </a:endParaRPr>
          </a:p>
          <a:p>
            <a:pPr algn="just"/>
            <a:r>
              <a:rPr lang="en-GB" sz="1500" dirty="0">
                <a:latin typeface="ADLaM Display" panose="02010000000000000000" pitchFamily="2" charset="0"/>
                <a:ea typeface="ADLaM Display" panose="02010000000000000000" pitchFamily="2" charset="0"/>
                <a:cs typeface="ADLaM Display" panose="02010000000000000000" pitchFamily="2" charset="0"/>
              </a:rPr>
              <a:t>Hlahla, L.S., Ngoatle, C. &amp; Mothiba, T.M., 2023, ‘Do the parents of the youth abusing substances need to be supported? A literature review study’, </a:t>
            </a:r>
            <a:r>
              <a:rPr lang="en-GB" sz="1500" dirty="0" err="1">
                <a:latin typeface="ADLaM Display" panose="02010000000000000000" pitchFamily="2" charset="0"/>
                <a:ea typeface="ADLaM Display" panose="02010000000000000000" pitchFamily="2" charset="0"/>
                <a:cs typeface="ADLaM Display" panose="02010000000000000000" pitchFamily="2" charset="0"/>
              </a:rPr>
              <a:t>Curationis</a:t>
            </a:r>
            <a:r>
              <a:rPr lang="en-GB" sz="1500" dirty="0">
                <a:latin typeface="ADLaM Display" panose="02010000000000000000" pitchFamily="2" charset="0"/>
                <a:ea typeface="ADLaM Display" panose="02010000000000000000" pitchFamily="2" charset="0"/>
                <a:cs typeface="ADLaM Display" panose="02010000000000000000" pitchFamily="2" charset="0"/>
              </a:rPr>
              <a:t> 46(1), a2401. https://doi.org/10.4102/curationis.v46i1.2401</a:t>
            </a:r>
            <a:endParaRPr lang="en-ZA" sz="1500" dirty="0">
              <a:latin typeface="ADLaM Display" panose="02010000000000000000" pitchFamily="2" charset="0"/>
              <a:ea typeface="ADLaM Display" panose="02010000000000000000" pitchFamily="2" charset="0"/>
              <a:cs typeface="ADLaM Display" panose="02010000000000000000" pitchFamily="2" charset="0"/>
            </a:endParaRPr>
          </a:p>
          <a:p>
            <a:pPr algn="just"/>
            <a:r>
              <a:rPr lang="en-ZA" sz="1500" dirty="0">
                <a:latin typeface="ADLaM Display" panose="02010000000000000000" pitchFamily="2" charset="0"/>
                <a:ea typeface="ADLaM Display" panose="02010000000000000000" pitchFamily="2" charset="0"/>
                <a:cs typeface="ADLaM Display" panose="02010000000000000000" pitchFamily="2" charset="0"/>
              </a:rPr>
              <a:t>Kalam, A. &amp; Mthembu, T.G., 2018, ‘Parents’ experiences of parenting an adolescent abusing substances’, Social Work/Maatskaplike Werk 54(4), 468–480. </a:t>
            </a:r>
            <a:r>
              <a:rPr lang="en-ZA" sz="1500" dirty="0">
                <a:latin typeface="ADLaM Display" panose="02010000000000000000" pitchFamily="2" charset="0"/>
                <a:ea typeface="ADLaM Display" panose="02010000000000000000" pitchFamily="2" charset="0"/>
                <a:cs typeface="ADLaM Display" panose="02010000000000000000" pitchFamily="2" charset="0"/>
                <a:hlinkClick r:id="rId3"/>
              </a:rPr>
              <a:t>https://doi</a:t>
            </a:r>
            <a:r>
              <a:rPr lang="en-ZA" sz="1500" dirty="0">
                <a:latin typeface="ADLaM Display" panose="02010000000000000000" pitchFamily="2" charset="0"/>
                <a:ea typeface="ADLaM Display" panose="02010000000000000000" pitchFamily="2" charset="0"/>
                <a:cs typeface="ADLaM Display" panose="02010000000000000000" pitchFamily="2" charset="0"/>
              </a:rPr>
              <a:t>. org/10.15270/54-4-673</a:t>
            </a:r>
          </a:p>
          <a:p>
            <a:pPr algn="just"/>
            <a:r>
              <a:rPr lang="en-ZA" sz="1500" dirty="0">
                <a:latin typeface="ADLaM Display" panose="02010000000000000000" pitchFamily="2" charset="0"/>
                <a:ea typeface="ADLaM Display" panose="02010000000000000000" pitchFamily="2" charset="0"/>
                <a:cs typeface="ADLaM Display" panose="02010000000000000000" pitchFamily="2" charset="0"/>
              </a:rPr>
              <a:t>Masombuka, J., &amp; Skhosana, R.M. 2024. </a:t>
            </a:r>
            <a:r>
              <a:rPr lang="en-GB" sz="1500" dirty="0">
                <a:latin typeface="ADLaM Display" panose="02010000000000000000" pitchFamily="2" charset="0"/>
                <a:ea typeface="ADLaM Display" panose="02010000000000000000" pitchFamily="2" charset="0"/>
                <a:cs typeface="ADLaM Display" panose="02010000000000000000" pitchFamily="2" charset="0"/>
              </a:rPr>
              <a:t>Exploring the knowledge and needs of parents with young persons misusing substances. Social Work/Maatskaplike Werk. On-line version ISSN 2312-7198Print version ISSN 0037-8054</a:t>
            </a:r>
          </a:p>
          <a:p>
            <a:pPr algn="just"/>
            <a:r>
              <a:rPr lang="en-GB" sz="1500" dirty="0">
                <a:latin typeface="ADLaM Display" panose="02010000000000000000" pitchFamily="2" charset="0"/>
                <a:ea typeface="ADLaM Display" panose="02010000000000000000" pitchFamily="2" charset="0"/>
                <a:cs typeface="ADLaM Display" panose="02010000000000000000" pitchFamily="2" charset="0"/>
              </a:rPr>
              <a:t>Masombuka, J. &amp; Mathibela, F., 2022, ‘Experiences and coping strategies of parents living with adolescents misusing nyaope substance’, Health SA </a:t>
            </a:r>
            <a:r>
              <a:rPr lang="en-GB" sz="1500" dirty="0" err="1">
                <a:latin typeface="ADLaM Display" panose="02010000000000000000" pitchFamily="2" charset="0"/>
                <a:ea typeface="ADLaM Display" panose="02010000000000000000" pitchFamily="2" charset="0"/>
                <a:cs typeface="ADLaM Display" panose="02010000000000000000" pitchFamily="2" charset="0"/>
              </a:rPr>
              <a:t>Gesondheid</a:t>
            </a:r>
            <a:r>
              <a:rPr lang="en-GB" sz="1500" dirty="0">
                <a:latin typeface="ADLaM Display" panose="02010000000000000000" pitchFamily="2" charset="0"/>
                <a:ea typeface="ADLaM Display" panose="02010000000000000000" pitchFamily="2" charset="0"/>
                <a:cs typeface="ADLaM Display" panose="02010000000000000000" pitchFamily="2" charset="0"/>
              </a:rPr>
              <a:t> 27(0), a2042. </a:t>
            </a:r>
            <a:r>
              <a:rPr lang="en-GB" sz="1500" dirty="0">
                <a:latin typeface="ADLaM Display" panose="02010000000000000000" pitchFamily="2" charset="0"/>
                <a:ea typeface="ADLaM Display" panose="02010000000000000000" pitchFamily="2" charset="0"/>
                <a:cs typeface="ADLaM Display" panose="02010000000000000000" pitchFamily="2" charset="0"/>
                <a:hlinkClick r:id="rId3"/>
              </a:rPr>
              <a:t>https://doi</a:t>
            </a:r>
            <a:r>
              <a:rPr lang="en-GB" sz="1500" dirty="0">
                <a:latin typeface="ADLaM Display" panose="02010000000000000000" pitchFamily="2" charset="0"/>
                <a:ea typeface="ADLaM Display" panose="02010000000000000000" pitchFamily="2" charset="0"/>
                <a:cs typeface="ADLaM Display" panose="02010000000000000000" pitchFamily="2" charset="0"/>
              </a:rPr>
              <a:t>. org/10.4102/hsag.v27i0.2042</a:t>
            </a:r>
          </a:p>
          <a:p>
            <a:pPr algn="just"/>
            <a:r>
              <a:rPr lang="en-GB" sz="1500" dirty="0">
                <a:latin typeface="ADLaM Display" panose="02010000000000000000" pitchFamily="2" charset="0"/>
                <a:ea typeface="ADLaM Display" panose="02010000000000000000" pitchFamily="2" charset="0"/>
                <a:cs typeface="ADLaM Display" panose="02010000000000000000" pitchFamily="2" charset="0"/>
              </a:rPr>
              <a:t>Motsoeneng, L., 2018, ‘The experiences of family members of nyaope misusers and their knowledge on the available social policy interventions: A case of East of Johannesburg’, B Research Report, Dept. of Social Work, University of Witwatersrand, Johannesburg.</a:t>
            </a:r>
            <a:endParaRPr lang="en-ZA" sz="1500" dirty="0">
              <a:latin typeface="ADLaM Display" panose="02010000000000000000" pitchFamily="2" charset="0"/>
              <a:ea typeface="ADLaM Display" panose="02010000000000000000" pitchFamily="2" charset="0"/>
              <a:cs typeface="ADLaM Display" panose="02010000000000000000" pitchFamily="2" charset="0"/>
            </a:endParaRPr>
          </a:p>
          <a:p>
            <a:r>
              <a:rPr lang="en-GB" sz="1500" dirty="0">
                <a:latin typeface="ADLaM Display" panose="02010000000000000000" pitchFamily="2" charset="0"/>
                <a:ea typeface="ADLaM Display" panose="02010000000000000000" pitchFamily="2" charset="0"/>
                <a:cs typeface="ADLaM Display" panose="02010000000000000000" pitchFamily="2" charset="0"/>
              </a:rPr>
              <a:t>Muchiri, B.W., dos Santos, M.M.L. Family management risk and protective factors for adolescent substance use in South Africa. </a:t>
            </a:r>
            <a:r>
              <a:rPr lang="en-GB" sz="1500" dirty="0" err="1">
                <a:latin typeface="ADLaM Display" panose="02010000000000000000" pitchFamily="2" charset="0"/>
                <a:ea typeface="ADLaM Display" panose="02010000000000000000" pitchFamily="2" charset="0"/>
                <a:cs typeface="ADLaM Display" panose="02010000000000000000" pitchFamily="2" charset="0"/>
              </a:rPr>
              <a:t>Subst</a:t>
            </a:r>
            <a:r>
              <a:rPr lang="en-GB" sz="1500" dirty="0">
                <a:latin typeface="ADLaM Display" panose="02010000000000000000" pitchFamily="2" charset="0"/>
                <a:ea typeface="ADLaM Display" panose="02010000000000000000" pitchFamily="2" charset="0"/>
                <a:cs typeface="ADLaM Display" panose="02010000000000000000" pitchFamily="2" charset="0"/>
              </a:rPr>
              <a:t> Abuse Treat Prev Policy 13, 24 (2018). </a:t>
            </a:r>
            <a:r>
              <a:rPr lang="en-GB" sz="1500" dirty="0">
                <a:latin typeface="ADLaM Display" panose="02010000000000000000" pitchFamily="2" charset="0"/>
                <a:ea typeface="ADLaM Display" panose="02010000000000000000" pitchFamily="2" charset="0"/>
                <a:cs typeface="ADLaM Display" panose="02010000000000000000" pitchFamily="2" charset="0"/>
                <a:hlinkClick r:id="rId4"/>
              </a:rPr>
              <a:t>https://doi.org/10.1186/s13011-018-0163-4</a:t>
            </a:r>
            <a:endParaRPr lang="en-GB" sz="1500" dirty="0">
              <a:latin typeface="ADLaM Display" panose="02010000000000000000" pitchFamily="2" charset="0"/>
              <a:ea typeface="ADLaM Display" panose="02010000000000000000" pitchFamily="2" charset="0"/>
              <a:cs typeface="ADLaM Display" panose="02010000000000000000" pitchFamily="2" charset="0"/>
            </a:endParaRPr>
          </a:p>
          <a:p>
            <a:r>
              <a:rPr lang="en-GB" sz="1500" dirty="0">
                <a:latin typeface="ADLaM Display" panose="02010000000000000000" pitchFamily="2" charset="0"/>
                <a:ea typeface="ADLaM Display" panose="02010000000000000000" pitchFamily="2" charset="0"/>
                <a:cs typeface="ADLaM Display" panose="02010000000000000000" pitchFamily="2" charset="0"/>
              </a:rPr>
              <a:t>Patrick, M. E., Miech, R. A., Johnston, L. D., &amp; O’Malley, P. M. (2024). National data on substance use among adults ages 19 to 65, 1976–2023. Institute for Social Research, University of Michigan. </a:t>
            </a:r>
            <a:r>
              <a:rPr lang="en-GB" sz="1500" dirty="0">
                <a:latin typeface="ADLaM Display" panose="02010000000000000000" pitchFamily="2" charset="0"/>
                <a:ea typeface="ADLaM Display" panose="02010000000000000000" pitchFamily="2" charset="0"/>
                <a:cs typeface="ADLaM Display" panose="02010000000000000000" pitchFamily="2" charset="0"/>
                <a:hlinkClick r:id="rId5"/>
              </a:rPr>
              <a:t>https://monitoringthefuture.org/wpcontent/uploads/2024/07/mtfpanel2024</a:t>
            </a:r>
            <a:r>
              <a:rPr lang="en-GB" sz="1500" dirty="0">
                <a:latin typeface="ADLaM Display" panose="02010000000000000000" pitchFamily="2" charset="0"/>
                <a:ea typeface="ADLaM Display" panose="02010000000000000000" pitchFamily="2" charset="0"/>
                <a:cs typeface="ADLaM Display" panose="02010000000000000000" pitchFamily="2" charset="0"/>
              </a:rPr>
              <a:t>.</a:t>
            </a:r>
          </a:p>
          <a:p>
            <a:r>
              <a:rPr lang="en-GB" sz="1500" dirty="0">
                <a:latin typeface="ADLaM Display" panose="02010000000000000000" pitchFamily="2" charset="0"/>
                <a:ea typeface="ADLaM Display" panose="02010000000000000000" pitchFamily="2" charset="0"/>
                <a:cs typeface="ADLaM Display" panose="02010000000000000000" pitchFamily="2" charset="0"/>
              </a:rPr>
              <a:t>Schultz, P. &amp; Alpaslan, A.H., 2016, ‘Our brothers’ keepers: Siblings abusing chemical substances living with non-using siblings’, Social Work/Maatskaplike Werk 52(1), 90–112. </a:t>
            </a:r>
            <a:r>
              <a:rPr lang="en-GB" sz="1500" dirty="0">
                <a:latin typeface="ADLaM Display" panose="02010000000000000000" pitchFamily="2" charset="0"/>
                <a:ea typeface="ADLaM Display" panose="02010000000000000000" pitchFamily="2" charset="0"/>
                <a:cs typeface="ADLaM Display" panose="02010000000000000000" pitchFamily="2" charset="0"/>
                <a:hlinkClick r:id="rId6"/>
              </a:rPr>
              <a:t>https://doi.org/10.15270/52-1-481</a:t>
            </a:r>
            <a:endParaRPr lang="en-GB" sz="1500" dirty="0">
              <a:latin typeface="ADLaM Display" panose="02010000000000000000" pitchFamily="2" charset="0"/>
              <a:ea typeface="ADLaM Display" panose="02010000000000000000" pitchFamily="2" charset="0"/>
              <a:cs typeface="ADLaM Display" panose="02010000000000000000" pitchFamily="2" charset="0"/>
            </a:endParaRPr>
          </a:p>
          <a:p>
            <a:r>
              <a:rPr lang="en-GB" sz="1500" dirty="0">
                <a:latin typeface="ADLaM Display" panose="02010000000000000000" pitchFamily="2" charset="0"/>
                <a:ea typeface="ADLaM Display" panose="02010000000000000000" pitchFamily="2" charset="0"/>
                <a:cs typeface="ADLaM Display" panose="02010000000000000000" pitchFamily="2" charset="0"/>
              </a:rPr>
              <a:t>Shumway, S. T., S. D. Bradshaw, N. Hayes, S. </a:t>
            </a:r>
            <a:r>
              <a:rPr lang="en-GB" sz="1500" dirty="0" err="1">
                <a:latin typeface="ADLaM Display" panose="02010000000000000000" pitchFamily="2" charset="0"/>
                <a:ea typeface="ADLaM Display" panose="02010000000000000000" pitchFamily="2" charset="0"/>
                <a:cs typeface="ADLaM Display" panose="02010000000000000000" pitchFamily="2" charset="0"/>
              </a:rPr>
              <a:t>Schonian</a:t>
            </a:r>
            <a:r>
              <a:rPr lang="en-GB" sz="1500" dirty="0">
                <a:latin typeface="ADLaM Display" panose="02010000000000000000" pitchFamily="2" charset="0"/>
                <a:ea typeface="ADLaM Display" panose="02010000000000000000" pitchFamily="2" charset="0"/>
                <a:cs typeface="ADLaM Display" panose="02010000000000000000" pitchFamily="2" charset="0"/>
              </a:rPr>
              <a:t>, and T. G. Kimball. 2018. “Prefrontal Cortex Functioning of Family Members of Those with a Substance Use Disorder.” Alcoholism Treatment Quarterly 37 (1): 75–98. https://doi.org/10.1080/07347324.2018.1488549</a:t>
            </a:r>
          </a:p>
          <a:p>
            <a:r>
              <a:rPr lang="en-GB" sz="1500" dirty="0">
                <a:latin typeface="ADLaM Display" panose="02010000000000000000" pitchFamily="2" charset="0"/>
                <a:ea typeface="ADLaM Display" panose="02010000000000000000" pitchFamily="2" charset="0"/>
                <a:cs typeface="ADLaM Display" panose="02010000000000000000" pitchFamily="2" charset="0"/>
              </a:rPr>
              <a:t>Wegner, L., Arend, T., </a:t>
            </a:r>
            <a:r>
              <a:rPr lang="en-GB" sz="1500" dirty="0" err="1">
                <a:latin typeface="ADLaM Display" panose="02010000000000000000" pitchFamily="2" charset="0"/>
                <a:ea typeface="ADLaM Display" panose="02010000000000000000" pitchFamily="2" charset="0"/>
                <a:cs typeface="ADLaM Display" panose="02010000000000000000" pitchFamily="2" charset="0"/>
              </a:rPr>
              <a:t>Bassadien</a:t>
            </a:r>
            <a:r>
              <a:rPr lang="en-GB" sz="1500" dirty="0">
                <a:latin typeface="ADLaM Display" panose="02010000000000000000" pitchFamily="2" charset="0"/>
                <a:ea typeface="ADLaM Display" panose="02010000000000000000" pitchFamily="2" charset="0"/>
                <a:cs typeface="ADLaM Display" panose="02010000000000000000" pitchFamily="2" charset="0"/>
              </a:rPr>
              <a:t>, R., </a:t>
            </a:r>
            <a:r>
              <a:rPr lang="en-GB" sz="1500" dirty="0" err="1">
                <a:latin typeface="ADLaM Display" panose="02010000000000000000" pitchFamily="2" charset="0"/>
                <a:ea typeface="ADLaM Display" panose="02010000000000000000" pitchFamily="2" charset="0"/>
                <a:cs typeface="ADLaM Display" panose="02010000000000000000" pitchFamily="2" charset="0"/>
              </a:rPr>
              <a:t>Bismath</a:t>
            </a:r>
            <a:r>
              <a:rPr lang="en-GB" sz="1500" dirty="0">
                <a:latin typeface="ADLaM Display" panose="02010000000000000000" pitchFamily="2" charset="0"/>
                <a:ea typeface="ADLaM Display" panose="02010000000000000000" pitchFamily="2" charset="0"/>
                <a:cs typeface="ADLaM Display" panose="02010000000000000000" pitchFamily="2" charset="0"/>
              </a:rPr>
              <a:t>, Z., &amp; Cros, L. 2014. Experiences of mothering drug-dependent youth: influences on occupational performance patterns. South African Journal of Occupational Therapy. On-line version ISSN 2310-3833Print version ISSN 0038-2337</a:t>
            </a:r>
          </a:p>
          <a:p>
            <a:endParaRPr lang="en-GB" dirty="0">
              <a:latin typeface="ADLaM Display" panose="02010000000000000000" pitchFamily="2" charset="0"/>
              <a:ea typeface="ADLaM Display" panose="02010000000000000000" pitchFamily="2" charset="0"/>
              <a:cs typeface="ADLaM Display" panose="02010000000000000000" pitchFamily="2" charset="0"/>
            </a:endParaRPr>
          </a:p>
          <a:p>
            <a:endParaRPr lang="en-ZA" dirty="0">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2050659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CCDE48B-E753-779A-D2F7-2646C7F3D8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9ABC13-A9D3-1F85-E103-0223BAD750FF}"/>
              </a:ext>
            </a:extLst>
          </p:cNvPr>
          <p:cNvSpPr>
            <a:spLocks noGrp="1"/>
          </p:cNvSpPr>
          <p:nvPr>
            <p:ph type="title"/>
          </p:nvPr>
        </p:nvSpPr>
        <p:spPr>
          <a:xfrm>
            <a:off x="838200" y="365125"/>
            <a:ext cx="10515600" cy="457835"/>
          </a:xfrm>
        </p:spPr>
        <p:txBody>
          <a:bodyPr>
            <a:normAutofit fontScale="90000"/>
          </a:bodyPr>
          <a:lstStyle/>
          <a:p>
            <a:br>
              <a:rPr lang="en-GB" dirty="0">
                <a:latin typeface="ADLaM Display" panose="02010000000000000000" pitchFamily="2" charset="0"/>
                <a:ea typeface="ADLaM Display" panose="02010000000000000000" pitchFamily="2" charset="0"/>
                <a:cs typeface="ADLaM Display" panose="02010000000000000000" pitchFamily="2" charset="0"/>
              </a:rPr>
            </a:br>
            <a:endParaRPr lang="en-ZA" dirty="0">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Content Placeholder 2">
            <a:extLst>
              <a:ext uri="{FF2B5EF4-FFF2-40B4-BE49-F238E27FC236}">
                <a16:creationId xmlns:a16="http://schemas.microsoft.com/office/drawing/2014/main" id="{08474DD6-99CA-882D-4635-767670E600D0}"/>
              </a:ext>
            </a:extLst>
          </p:cNvPr>
          <p:cNvSpPr>
            <a:spLocks noGrp="1"/>
          </p:cNvSpPr>
          <p:nvPr>
            <p:ph idx="1"/>
          </p:nvPr>
        </p:nvSpPr>
        <p:spPr>
          <a:xfrm>
            <a:off x="838200" y="822960"/>
            <a:ext cx="10515600" cy="5354003"/>
          </a:xfrm>
        </p:spPr>
        <p:txBody>
          <a:bodyPr>
            <a:normAutofit/>
          </a:bodyPr>
          <a:lstStyle/>
          <a:p>
            <a:pPr marL="0" indent="0" algn="l">
              <a:lnSpc>
                <a:spcPts val="1650"/>
              </a:lnSpc>
              <a:spcBef>
                <a:spcPts val="750"/>
              </a:spcBef>
              <a:spcAft>
                <a:spcPts val="600"/>
              </a:spcAft>
              <a:buNone/>
            </a:pPr>
            <a:endParaRPr lang="en-GB" b="1" dirty="0">
              <a:latin typeface="ADLaM Display" panose="02010000000000000000" pitchFamily="2" charset="0"/>
              <a:ea typeface="ADLaM Display" panose="02010000000000000000" pitchFamily="2" charset="0"/>
              <a:cs typeface="ADLaM Display" panose="02010000000000000000" pitchFamily="2" charset="0"/>
            </a:endParaRPr>
          </a:p>
          <a:p>
            <a:endParaRPr lang="en-ZA" dirty="0">
              <a:latin typeface="ADLaM Display" panose="02010000000000000000" pitchFamily="2" charset="0"/>
              <a:ea typeface="ADLaM Display" panose="02010000000000000000" pitchFamily="2" charset="0"/>
              <a:cs typeface="ADLaM Display" panose="02010000000000000000" pitchFamily="2" charset="0"/>
            </a:endParaRPr>
          </a:p>
        </p:txBody>
      </p:sp>
      <p:pic>
        <p:nvPicPr>
          <p:cNvPr id="7" name="Picture 6">
            <a:extLst>
              <a:ext uri="{FF2B5EF4-FFF2-40B4-BE49-F238E27FC236}">
                <a16:creationId xmlns:a16="http://schemas.microsoft.com/office/drawing/2014/main" id="{0605C64D-37D1-583D-85C2-889275C3E3CB}"/>
              </a:ext>
            </a:extLst>
          </p:cNvPr>
          <p:cNvPicPr>
            <a:picLocks noChangeAspect="1"/>
          </p:cNvPicPr>
          <p:nvPr/>
        </p:nvPicPr>
        <p:blipFill>
          <a:blip r:embed="rId4"/>
          <a:stretch>
            <a:fillRect/>
          </a:stretch>
        </p:blipFill>
        <p:spPr>
          <a:xfrm>
            <a:off x="0" y="120582"/>
            <a:ext cx="12192000" cy="5486398"/>
          </a:xfrm>
          <a:prstGeom prst="rect">
            <a:avLst/>
          </a:prstGeom>
        </p:spPr>
      </p:pic>
    </p:spTree>
    <p:extLst>
      <p:ext uri="{BB962C8B-B14F-4D97-AF65-F5344CB8AC3E}">
        <p14:creationId xmlns:p14="http://schemas.microsoft.com/office/powerpoint/2010/main" val="2649360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80B3F05-86E9-2E8A-FBCB-3B118A5BC4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043D85-B741-C045-BD20-BA309E62BB1F}"/>
              </a:ext>
            </a:extLst>
          </p:cNvPr>
          <p:cNvSpPr>
            <a:spLocks noGrp="1"/>
          </p:cNvSpPr>
          <p:nvPr>
            <p:ph type="title"/>
          </p:nvPr>
        </p:nvSpPr>
        <p:spPr>
          <a:xfrm>
            <a:off x="838200" y="365125"/>
            <a:ext cx="10515600" cy="1032354"/>
          </a:xfrm>
        </p:spPr>
        <p:txBody>
          <a:bodyPr>
            <a:normAutofit fontScale="90000"/>
          </a:bodyPr>
          <a:lstStyle/>
          <a:p>
            <a:br>
              <a:rPr lang="en-GB" dirty="0">
                <a:latin typeface="ADLaM Display" panose="02010000000000000000" pitchFamily="2" charset="0"/>
                <a:ea typeface="ADLaM Display" panose="02010000000000000000" pitchFamily="2" charset="0"/>
                <a:cs typeface="ADLaM Display" panose="02010000000000000000" pitchFamily="2" charset="0"/>
              </a:rPr>
            </a:br>
            <a:r>
              <a:rPr lang="en-GB" dirty="0">
                <a:latin typeface="ADLaM Display" panose="02010000000000000000" pitchFamily="2" charset="0"/>
                <a:ea typeface="ADLaM Display" panose="02010000000000000000" pitchFamily="2" charset="0"/>
                <a:cs typeface="ADLaM Display" panose="02010000000000000000" pitchFamily="2" charset="0"/>
              </a:rPr>
              <a:t>Background </a:t>
            </a:r>
            <a:br>
              <a:rPr lang="en-GB" dirty="0">
                <a:latin typeface="ADLaM Display" panose="02010000000000000000" pitchFamily="2" charset="0"/>
                <a:ea typeface="ADLaM Display" panose="02010000000000000000" pitchFamily="2" charset="0"/>
                <a:cs typeface="ADLaM Display" panose="02010000000000000000" pitchFamily="2" charset="0"/>
              </a:rPr>
            </a:br>
            <a:br>
              <a:rPr lang="en-GB" dirty="0">
                <a:latin typeface="ADLaM Display" panose="02010000000000000000" pitchFamily="2" charset="0"/>
                <a:ea typeface="ADLaM Display" panose="02010000000000000000" pitchFamily="2" charset="0"/>
                <a:cs typeface="ADLaM Display" panose="02010000000000000000" pitchFamily="2" charset="0"/>
              </a:rPr>
            </a:br>
            <a:endParaRPr lang="en-ZA" dirty="0">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Content Placeholder 2">
            <a:extLst>
              <a:ext uri="{FF2B5EF4-FFF2-40B4-BE49-F238E27FC236}">
                <a16:creationId xmlns:a16="http://schemas.microsoft.com/office/drawing/2014/main" id="{D7F710D2-D0C0-AA6D-EF86-C6AC812799BC}"/>
              </a:ext>
            </a:extLst>
          </p:cNvPr>
          <p:cNvSpPr>
            <a:spLocks noGrp="1"/>
          </p:cNvSpPr>
          <p:nvPr>
            <p:ph idx="1"/>
          </p:nvPr>
        </p:nvSpPr>
        <p:spPr>
          <a:xfrm>
            <a:off x="838200" y="932688"/>
            <a:ext cx="10515600" cy="5244275"/>
          </a:xfrm>
        </p:spPr>
        <p:txBody>
          <a:bodyPr>
            <a:normAutofit/>
          </a:bodyPr>
          <a:lstStyle/>
          <a:p>
            <a:pPr algn="just"/>
            <a:r>
              <a:rPr lang="en-GB" dirty="0">
                <a:latin typeface="ADLaM Display" panose="02010000000000000000" pitchFamily="2" charset="0"/>
                <a:ea typeface="ADLaM Display" panose="02010000000000000000" pitchFamily="2" charset="0"/>
                <a:cs typeface="ADLaM Display" panose="02010000000000000000" pitchFamily="2" charset="0"/>
              </a:rPr>
              <a:t>Youth face pivotal transitions—education, career, identity—which heighten vulnerability to substance misuse (Patrick et al., 2024).</a:t>
            </a:r>
          </a:p>
          <a:p>
            <a:pPr algn="just"/>
            <a:r>
              <a:rPr lang="en-GB" dirty="0">
                <a:latin typeface="ADLaM Display" panose="02010000000000000000" pitchFamily="2" charset="0"/>
                <a:ea typeface="ADLaM Display" panose="02010000000000000000" pitchFamily="2" charset="0"/>
                <a:cs typeface="ADLaM Display" panose="02010000000000000000" pitchFamily="2" charset="0"/>
              </a:rPr>
              <a:t>Female-headed households are increasingly common in Africa, placing mothers at the centre of caregiving.</a:t>
            </a:r>
          </a:p>
          <a:p>
            <a:pPr algn="just"/>
            <a:r>
              <a:rPr lang="en-GB" dirty="0">
                <a:latin typeface="ADLaM Display" panose="02010000000000000000" pitchFamily="2" charset="0"/>
                <a:ea typeface="ADLaM Display" panose="02010000000000000000" pitchFamily="2" charset="0"/>
                <a:cs typeface="ADLaM Display" panose="02010000000000000000" pitchFamily="2" charset="0"/>
              </a:rPr>
              <a:t>Substance misuse affects over 316 million people globally (2023), with youth increasingly impacted.</a:t>
            </a:r>
          </a:p>
          <a:p>
            <a:pPr algn="just"/>
            <a:r>
              <a:rPr lang="en-GB" dirty="0">
                <a:latin typeface="ADLaM Display" panose="02010000000000000000" pitchFamily="2" charset="0"/>
                <a:ea typeface="ADLaM Display" panose="02010000000000000000" pitchFamily="2" charset="0"/>
                <a:cs typeface="ADLaM Display" panose="02010000000000000000" pitchFamily="2" charset="0"/>
              </a:rPr>
              <a:t>Youth admissions to treatment centres are rising—16% under age 18, with Cannabis dominant (84% in Gauteng).</a:t>
            </a:r>
          </a:p>
          <a:p>
            <a:pPr algn="just"/>
            <a:endParaRPr lang="en-GB" dirty="0">
              <a:latin typeface="ADLaM Display" panose="02010000000000000000" pitchFamily="2" charset="0"/>
              <a:ea typeface="ADLaM Display" panose="02010000000000000000" pitchFamily="2" charset="0"/>
              <a:cs typeface="ADLaM Display" panose="02010000000000000000" pitchFamily="2" charset="0"/>
            </a:endParaRPr>
          </a:p>
          <a:p>
            <a:pPr marL="0" indent="0">
              <a:lnSpc>
                <a:spcPts val="1650"/>
              </a:lnSpc>
              <a:spcBef>
                <a:spcPts val="750"/>
              </a:spcBef>
              <a:spcAft>
                <a:spcPts val="600"/>
              </a:spcAft>
              <a:buNone/>
            </a:pPr>
            <a:endParaRPr lang="en-GB" dirty="0"/>
          </a:p>
        </p:txBody>
      </p:sp>
    </p:spTree>
    <p:extLst>
      <p:ext uri="{BB962C8B-B14F-4D97-AF65-F5344CB8AC3E}">
        <p14:creationId xmlns:p14="http://schemas.microsoft.com/office/powerpoint/2010/main" val="1615332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FFF1C91-0233-015B-C91D-61CBC11CD6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A3DFC5-8A29-37A6-EDC2-FE0EEA2359F8}"/>
              </a:ext>
            </a:extLst>
          </p:cNvPr>
          <p:cNvSpPr>
            <a:spLocks noGrp="1"/>
          </p:cNvSpPr>
          <p:nvPr>
            <p:ph type="title"/>
          </p:nvPr>
        </p:nvSpPr>
        <p:spPr>
          <a:xfrm>
            <a:off x="838200" y="365125"/>
            <a:ext cx="10515600" cy="457835"/>
          </a:xfrm>
        </p:spPr>
        <p:txBody>
          <a:bodyPr>
            <a:normAutofit fontScale="90000"/>
          </a:bodyPr>
          <a:lstStyle/>
          <a:p>
            <a:br>
              <a:rPr lang="en-GB" dirty="0">
                <a:latin typeface="ADLaM Display" panose="02010000000000000000" pitchFamily="2" charset="0"/>
                <a:ea typeface="ADLaM Display" panose="02010000000000000000" pitchFamily="2" charset="0"/>
                <a:cs typeface="ADLaM Display" panose="02010000000000000000" pitchFamily="2" charset="0"/>
              </a:rPr>
            </a:br>
            <a:r>
              <a:rPr lang="en-GB" dirty="0">
                <a:latin typeface="ADLaM Display" panose="02010000000000000000" pitchFamily="2" charset="0"/>
                <a:ea typeface="ADLaM Display" panose="02010000000000000000" pitchFamily="2" charset="0"/>
                <a:cs typeface="ADLaM Display" panose="02010000000000000000" pitchFamily="2" charset="0"/>
              </a:rPr>
              <a:t>Methodology  </a:t>
            </a:r>
            <a:br>
              <a:rPr lang="en-GB" dirty="0">
                <a:latin typeface="ADLaM Display" panose="02010000000000000000" pitchFamily="2" charset="0"/>
                <a:ea typeface="ADLaM Display" panose="02010000000000000000" pitchFamily="2" charset="0"/>
                <a:cs typeface="ADLaM Display" panose="02010000000000000000" pitchFamily="2" charset="0"/>
              </a:rPr>
            </a:br>
            <a:endParaRPr lang="en-ZA" dirty="0">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Content Placeholder 2">
            <a:extLst>
              <a:ext uri="{FF2B5EF4-FFF2-40B4-BE49-F238E27FC236}">
                <a16:creationId xmlns:a16="http://schemas.microsoft.com/office/drawing/2014/main" id="{A5618B90-8DD6-8137-5B45-6409C92D8F77}"/>
              </a:ext>
            </a:extLst>
          </p:cNvPr>
          <p:cNvSpPr>
            <a:spLocks noGrp="1"/>
          </p:cNvSpPr>
          <p:nvPr>
            <p:ph idx="1"/>
          </p:nvPr>
        </p:nvSpPr>
        <p:spPr>
          <a:xfrm>
            <a:off x="838200" y="822960"/>
            <a:ext cx="10515600" cy="5354003"/>
          </a:xfrm>
        </p:spPr>
        <p:txBody>
          <a:bodyPr>
            <a:normAutofit/>
          </a:bodyPr>
          <a:lstStyle/>
          <a:p>
            <a:pPr marL="0" indent="0" algn="l">
              <a:lnSpc>
                <a:spcPts val="1650"/>
              </a:lnSpc>
              <a:spcBef>
                <a:spcPts val="750"/>
              </a:spcBef>
              <a:spcAft>
                <a:spcPts val="600"/>
              </a:spcAft>
              <a:buNone/>
            </a:pPr>
            <a:endParaRPr lang="en-GB" b="1" dirty="0">
              <a:latin typeface="ADLaM Display" panose="02010000000000000000" pitchFamily="2" charset="0"/>
              <a:ea typeface="ADLaM Display" panose="02010000000000000000" pitchFamily="2" charset="0"/>
              <a:cs typeface="ADLaM Display" panose="02010000000000000000" pitchFamily="2" charset="0"/>
            </a:endParaRPr>
          </a:p>
          <a:p>
            <a:r>
              <a:rPr lang="en-GB" dirty="0">
                <a:latin typeface="ADLaM Display" panose="02010000000000000000" pitchFamily="2" charset="0"/>
                <a:ea typeface="ADLaM Display" panose="02010000000000000000" pitchFamily="2" charset="0"/>
                <a:cs typeface="ADLaM Display" panose="02010000000000000000" pitchFamily="2" charset="0"/>
              </a:rPr>
              <a:t>A qualitative, exploratory approach was adopted to uncover the lived experiences of mothers in Gauteng.</a:t>
            </a:r>
          </a:p>
          <a:p>
            <a:r>
              <a:rPr lang="en-GB" dirty="0">
                <a:latin typeface="ADLaM Display" panose="02010000000000000000" pitchFamily="2" charset="0"/>
                <a:ea typeface="ADLaM Display" panose="02010000000000000000" pitchFamily="2" charset="0"/>
                <a:cs typeface="ADLaM Display" panose="02010000000000000000" pitchFamily="2" charset="0"/>
              </a:rPr>
              <a:t>Purposive &amp; snowball sampling identified 10 mothers in Tshwane.</a:t>
            </a:r>
          </a:p>
          <a:p>
            <a:r>
              <a:rPr lang="en-GB" dirty="0">
                <a:latin typeface="ADLaM Display" panose="02010000000000000000" pitchFamily="2" charset="0"/>
                <a:ea typeface="ADLaM Display" panose="02010000000000000000" pitchFamily="2" charset="0"/>
                <a:cs typeface="ADLaM Display" panose="02010000000000000000" pitchFamily="2" charset="0"/>
              </a:rPr>
              <a:t>Semi-structured interviews emphasised empathy, respect, and active listening (Geyer, 2021).</a:t>
            </a:r>
          </a:p>
          <a:p>
            <a:r>
              <a:rPr lang="en-GB" dirty="0">
                <a:latin typeface="ADLaM Display" panose="02010000000000000000" pitchFamily="2" charset="0"/>
                <a:ea typeface="ADLaM Display" panose="02010000000000000000" pitchFamily="2" charset="0"/>
                <a:cs typeface="ADLaM Display" panose="02010000000000000000" pitchFamily="2" charset="0"/>
              </a:rPr>
              <a:t>Grounded in social work values and an ecological theoretical framework.</a:t>
            </a:r>
          </a:p>
          <a:p>
            <a:endParaRPr lang="en-ZA" dirty="0">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2383198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1051541-BBF5-6B2A-8DFB-3B5A018BFF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C88391-84C4-B1AD-86E0-00BBB119BB75}"/>
              </a:ext>
            </a:extLst>
          </p:cNvPr>
          <p:cNvSpPr>
            <a:spLocks noGrp="1"/>
          </p:cNvSpPr>
          <p:nvPr>
            <p:ph type="title"/>
          </p:nvPr>
        </p:nvSpPr>
        <p:spPr>
          <a:xfrm>
            <a:off x="838200" y="365125"/>
            <a:ext cx="10515600" cy="704549"/>
          </a:xfrm>
        </p:spPr>
        <p:txBody>
          <a:bodyPr>
            <a:normAutofit/>
          </a:bodyPr>
          <a:lstStyle/>
          <a:p>
            <a:r>
              <a:rPr lang="en-GB" dirty="0">
                <a:latin typeface="ADLaM Display" panose="02010000000000000000" pitchFamily="2" charset="0"/>
                <a:ea typeface="ADLaM Display" panose="02010000000000000000" pitchFamily="2" charset="0"/>
                <a:cs typeface="ADLaM Display" panose="02010000000000000000" pitchFamily="2" charset="0"/>
              </a:rPr>
              <a:t>Findings</a:t>
            </a:r>
            <a:endParaRPr lang="en-ZA" dirty="0">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Content Placeholder 2">
            <a:extLst>
              <a:ext uri="{FF2B5EF4-FFF2-40B4-BE49-F238E27FC236}">
                <a16:creationId xmlns:a16="http://schemas.microsoft.com/office/drawing/2014/main" id="{D6941257-A255-BD1B-3A6B-F7640E92BC79}"/>
              </a:ext>
            </a:extLst>
          </p:cNvPr>
          <p:cNvSpPr>
            <a:spLocks noGrp="1"/>
          </p:cNvSpPr>
          <p:nvPr>
            <p:ph idx="1"/>
          </p:nvPr>
        </p:nvSpPr>
        <p:spPr>
          <a:xfrm>
            <a:off x="838200" y="932688"/>
            <a:ext cx="10515600" cy="5244275"/>
          </a:xfrm>
        </p:spPr>
        <p:txBody>
          <a:bodyPr>
            <a:normAutofit/>
          </a:bodyPr>
          <a:lstStyle/>
          <a:p>
            <a:pPr marL="0" indent="0" algn="l">
              <a:lnSpc>
                <a:spcPts val="1650"/>
              </a:lnSpc>
              <a:spcBef>
                <a:spcPts val="750"/>
              </a:spcBef>
              <a:spcAft>
                <a:spcPts val="600"/>
              </a:spcAft>
              <a:buNone/>
            </a:pPr>
            <a:endParaRPr lang="en-GB" b="1" dirty="0">
              <a:latin typeface="ADLaM Display" panose="02010000000000000000" pitchFamily="2" charset="0"/>
              <a:ea typeface="ADLaM Display" panose="02010000000000000000" pitchFamily="2" charset="0"/>
              <a:cs typeface="ADLaM Display" panose="02010000000000000000" pitchFamily="2" charset="0"/>
            </a:endParaRPr>
          </a:p>
          <a:p>
            <a:endParaRPr lang="en-GB" dirty="0">
              <a:latin typeface="ADLaM Display" panose="02010000000000000000" pitchFamily="2" charset="0"/>
              <a:ea typeface="ADLaM Display" panose="02010000000000000000" pitchFamily="2" charset="0"/>
              <a:cs typeface="ADLaM Display" panose="02010000000000000000" pitchFamily="2" charset="0"/>
            </a:endParaRPr>
          </a:p>
          <a:p>
            <a:endParaRPr lang="en-ZA" dirty="0">
              <a:latin typeface="ADLaM Display" panose="02010000000000000000" pitchFamily="2" charset="0"/>
              <a:ea typeface="ADLaM Display" panose="02010000000000000000" pitchFamily="2" charset="0"/>
              <a:cs typeface="ADLaM Display" panose="02010000000000000000" pitchFamily="2" charset="0"/>
            </a:endParaRPr>
          </a:p>
        </p:txBody>
      </p:sp>
      <p:graphicFrame>
        <p:nvGraphicFramePr>
          <p:cNvPr id="4" name="Table 3">
            <a:extLst>
              <a:ext uri="{FF2B5EF4-FFF2-40B4-BE49-F238E27FC236}">
                <a16:creationId xmlns:a16="http://schemas.microsoft.com/office/drawing/2014/main" id="{6F87E8FA-A3FB-2329-FFF0-2ADD3B72F600}"/>
              </a:ext>
            </a:extLst>
          </p:cNvPr>
          <p:cNvGraphicFramePr>
            <a:graphicFrameLocks noGrp="1"/>
          </p:cNvGraphicFramePr>
          <p:nvPr>
            <p:extLst>
              <p:ext uri="{D42A27DB-BD31-4B8C-83A1-F6EECF244321}">
                <p14:modId xmlns:p14="http://schemas.microsoft.com/office/powerpoint/2010/main" val="72676912"/>
              </p:ext>
            </p:extLst>
          </p:nvPr>
        </p:nvGraphicFramePr>
        <p:xfrm>
          <a:off x="838200" y="1140645"/>
          <a:ext cx="10515600" cy="4691850"/>
        </p:xfrm>
        <a:graphic>
          <a:graphicData uri="http://schemas.openxmlformats.org/drawingml/2006/table">
            <a:tbl>
              <a:tblPr firstRow="1" firstCol="1" bandRow="1"/>
              <a:tblGrid>
                <a:gridCol w="2850502">
                  <a:extLst>
                    <a:ext uri="{9D8B030D-6E8A-4147-A177-3AD203B41FA5}">
                      <a16:colId xmlns:a16="http://schemas.microsoft.com/office/drawing/2014/main" val="3401287050"/>
                    </a:ext>
                  </a:extLst>
                </a:gridCol>
                <a:gridCol w="3656433">
                  <a:extLst>
                    <a:ext uri="{9D8B030D-6E8A-4147-A177-3AD203B41FA5}">
                      <a16:colId xmlns:a16="http://schemas.microsoft.com/office/drawing/2014/main" val="985167408"/>
                    </a:ext>
                  </a:extLst>
                </a:gridCol>
                <a:gridCol w="4008665">
                  <a:extLst>
                    <a:ext uri="{9D8B030D-6E8A-4147-A177-3AD203B41FA5}">
                      <a16:colId xmlns:a16="http://schemas.microsoft.com/office/drawing/2014/main" val="3209565951"/>
                    </a:ext>
                  </a:extLst>
                </a:gridCol>
              </a:tblGrid>
              <a:tr h="434502">
                <a:tc>
                  <a:txBody>
                    <a:bodyPr/>
                    <a:lstStyle/>
                    <a:p>
                      <a:pPr algn="just">
                        <a:lnSpc>
                          <a:spcPct val="150000"/>
                        </a:lnSpc>
                        <a:spcAft>
                          <a:spcPts val="800"/>
                        </a:spcAft>
                        <a:buNone/>
                      </a:pPr>
                      <a:r>
                        <a:rPr lang="en-GB" sz="1200" b="1">
                          <a:solidFill>
                            <a:srgbClr val="FFFFFF"/>
                          </a:solidFill>
                          <a:effectLst/>
                          <a:latin typeface="Arial" panose="020B0604020202020204" pitchFamily="34" charset="0"/>
                          <a:ea typeface="Aptos" panose="020B0004020202020204" pitchFamily="34" charset="0"/>
                          <a:cs typeface="Times New Roman" panose="02020603050405020304" pitchFamily="18" charset="0"/>
                        </a:rPr>
                        <a:t> </a:t>
                      </a:r>
                      <a:endParaRPr lang="en-ZA" sz="1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just">
                        <a:lnSpc>
                          <a:spcPct val="150000"/>
                        </a:lnSpc>
                        <a:spcAft>
                          <a:spcPts val="800"/>
                        </a:spcAft>
                        <a:buNone/>
                      </a:pPr>
                      <a:r>
                        <a:rPr lang="en-GB" sz="2400" b="1" dirty="0">
                          <a:solidFill>
                            <a:srgbClr val="000000"/>
                          </a:solidFill>
                          <a:effectLst/>
                          <a:latin typeface="ADLaM Display" panose="02010000000000000000" pitchFamily="2" charset="0"/>
                          <a:ea typeface="ADLaM Display" panose="02010000000000000000" pitchFamily="2" charset="0"/>
                          <a:cs typeface="ADLaM Display" panose="02010000000000000000" pitchFamily="2" charset="0"/>
                        </a:rPr>
                        <a:t>Themes </a:t>
                      </a:r>
                      <a:endParaRPr lang="en-ZA" sz="2400" dirty="0">
                        <a:effectLst/>
                        <a:latin typeface="ADLaM Display" panose="02010000000000000000" pitchFamily="2" charset="0"/>
                        <a:ea typeface="ADLaM Display" panose="02010000000000000000" pitchFamily="2" charset="0"/>
                        <a:cs typeface="ADLaM Display" panose="02010000000000000000" pitchFamily="2"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just">
                        <a:lnSpc>
                          <a:spcPct val="150000"/>
                        </a:lnSpc>
                        <a:spcAft>
                          <a:spcPts val="800"/>
                        </a:spcAft>
                        <a:buNone/>
                      </a:pPr>
                      <a:r>
                        <a:rPr lang="en-GB" sz="2400" b="1" dirty="0">
                          <a:solidFill>
                            <a:srgbClr val="000000"/>
                          </a:solidFill>
                          <a:effectLst/>
                          <a:latin typeface="ADLaM Display" panose="02010000000000000000" pitchFamily="2" charset="0"/>
                          <a:ea typeface="ADLaM Display" panose="02010000000000000000" pitchFamily="2" charset="0"/>
                          <a:cs typeface="ADLaM Display" panose="02010000000000000000" pitchFamily="2" charset="0"/>
                        </a:rPr>
                        <a:t>Sub-themes</a:t>
                      </a:r>
                      <a:endParaRPr lang="en-ZA" sz="2400" dirty="0">
                        <a:effectLst/>
                        <a:latin typeface="ADLaM Display" panose="02010000000000000000" pitchFamily="2" charset="0"/>
                        <a:ea typeface="ADLaM Display" panose="02010000000000000000" pitchFamily="2" charset="0"/>
                        <a:cs typeface="ADLaM Display" panose="02010000000000000000" pitchFamily="2" charset="0"/>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val="1916507876"/>
                  </a:ext>
                </a:extLst>
              </a:tr>
              <a:tr h="2012975">
                <a:tc>
                  <a:txBody>
                    <a:bodyPr/>
                    <a:lstStyle/>
                    <a:p>
                      <a:pPr algn="just">
                        <a:lnSpc>
                          <a:spcPct val="150000"/>
                        </a:lnSpc>
                        <a:spcAft>
                          <a:spcPts val="800"/>
                        </a:spcAft>
                        <a:buNone/>
                      </a:pPr>
                      <a:r>
                        <a:rPr lang="en-GB" sz="2400" b="1" dirty="0">
                          <a:solidFill>
                            <a:srgbClr val="000000"/>
                          </a:solidFill>
                          <a:effectLst/>
                          <a:latin typeface="ADLaM Display" panose="02010000000000000000" pitchFamily="2" charset="0"/>
                          <a:ea typeface="ADLaM Display" panose="02010000000000000000" pitchFamily="2" charset="0"/>
                          <a:cs typeface="ADLaM Display" panose="02010000000000000000" pitchFamily="2" charset="0"/>
                        </a:rPr>
                        <a:t>Theme 1</a:t>
                      </a:r>
                      <a:endParaRPr lang="en-ZA" sz="2400" dirty="0">
                        <a:effectLst/>
                        <a:latin typeface="ADLaM Display" panose="02010000000000000000" pitchFamily="2" charset="0"/>
                        <a:ea typeface="ADLaM Display" panose="02010000000000000000" pitchFamily="2" charset="0"/>
                        <a:cs typeface="ADLaM Display" panose="02010000000000000000" pitchFamily="2"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just">
                        <a:lnSpc>
                          <a:spcPct val="100000"/>
                        </a:lnSpc>
                        <a:spcAft>
                          <a:spcPts val="800"/>
                        </a:spcAft>
                        <a:buNone/>
                      </a:pPr>
                      <a:r>
                        <a:rPr lang="en-GB" sz="2400" dirty="0">
                          <a:solidFill>
                            <a:srgbClr val="000000"/>
                          </a:solidFill>
                          <a:effectLst/>
                          <a:latin typeface="ADLaM Display" panose="02010000000000000000" pitchFamily="2" charset="0"/>
                          <a:ea typeface="ADLaM Display" panose="02010000000000000000" pitchFamily="2" charset="0"/>
                          <a:cs typeface="ADLaM Display" panose="02010000000000000000" pitchFamily="2" charset="0"/>
                        </a:rPr>
                        <a:t>Emotional and psychological journey of mothers of youth misusing substances</a:t>
                      </a:r>
                      <a:endParaRPr lang="en-ZA" sz="2400" dirty="0">
                        <a:effectLst/>
                        <a:latin typeface="ADLaM Display" panose="02010000000000000000" pitchFamily="2" charset="0"/>
                        <a:ea typeface="ADLaM Display" panose="02010000000000000000" pitchFamily="2" charset="0"/>
                        <a:cs typeface="ADLaM Display" panose="02010000000000000000" pitchFamily="2"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342900" lvl="0" indent="-342900">
                        <a:lnSpc>
                          <a:spcPct val="100000"/>
                        </a:lnSpc>
                        <a:buFont typeface="Symbol" panose="05050102010706020507" pitchFamily="18" charset="2"/>
                        <a:buChar char=""/>
                      </a:pPr>
                      <a:r>
                        <a:rPr lang="en-GB" sz="2400" dirty="0">
                          <a:solidFill>
                            <a:srgbClr val="000000"/>
                          </a:solidFill>
                          <a:effectLst/>
                          <a:latin typeface="ADLaM Display" panose="02010000000000000000" pitchFamily="2" charset="0"/>
                          <a:ea typeface="ADLaM Display" panose="02010000000000000000" pitchFamily="2" charset="0"/>
                          <a:cs typeface="ADLaM Display" panose="02010000000000000000" pitchFamily="2" charset="0"/>
                        </a:rPr>
                        <a:t>Family conflict</a:t>
                      </a:r>
                      <a:endParaRPr lang="en-ZA" sz="2400" dirty="0">
                        <a:effectLst/>
                        <a:latin typeface="ADLaM Display" panose="02010000000000000000" pitchFamily="2" charset="0"/>
                        <a:ea typeface="ADLaM Display" panose="02010000000000000000" pitchFamily="2" charset="0"/>
                        <a:cs typeface="ADLaM Display" panose="02010000000000000000" pitchFamily="2" charset="0"/>
                      </a:endParaRPr>
                    </a:p>
                    <a:p>
                      <a:pPr marL="342900" lvl="0" indent="-342900">
                        <a:lnSpc>
                          <a:spcPct val="100000"/>
                        </a:lnSpc>
                        <a:buFont typeface="Symbol" panose="05050102010706020507" pitchFamily="18" charset="2"/>
                        <a:buChar char=""/>
                      </a:pPr>
                      <a:r>
                        <a:rPr lang="en-GB" sz="2400" dirty="0">
                          <a:solidFill>
                            <a:srgbClr val="000000"/>
                          </a:solidFill>
                          <a:effectLst/>
                          <a:latin typeface="ADLaM Display" panose="02010000000000000000" pitchFamily="2" charset="0"/>
                          <a:ea typeface="ADLaM Display" panose="02010000000000000000" pitchFamily="2" charset="0"/>
                          <a:cs typeface="ADLaM Display" panose="02010000000000000000" pitchFamily="2" charset="0"/>
                        </a:rPr>
                        <a:t>Stigma and isolation</a:t>
                      </a:r>
                      <a:endParaRPr lang="en-ZA" sz="2400" dirty="0">
                        <a:effectLst/>
                        <a:latin typeface="ADLaM Display" panose="02010000000000000000" pitchFamily="2" charset="0"/>
                        <a:ea typeface="ADLaM Display" panose="02010000000000000000" pitchFamily="2" charset="0"/>
                        <a:cs typeface="ADLaM Display" panose="02010000000000000000" pitchFamily="2" charset="0"/>
                      </a:endParaRPr>
                    </a:p>
                    <a:p>
                      <a:pPr marL="342900" lvl="0" indent="-342900">
                        <a:lnSpc>
                          <a:spcPct val="100000"/>
                        </a:lnSpc>
                        <a:buFont typeface="Symbol" panose="05050102010706020507" pitchFamily="18" charset="2"/>
                        <a:buChar char=""/>
                      </a:pPr>
                      <a:r>
                        <a:rPr lang="en-GB" sz="2400" dirty="0">
                          <a:solidFill>
                            <a:srgbClr val="000000"/>
                          </a:solidFill>
                          <a:effectLst/>
                          <a:latin typeface="ADLaM Display" panose="02010000000000000000" pitchFamily="2" charset="0"/>
                          <a:ea typeface="ADLaM Display" panose="02010000000000000000" pitchFamily="2" charset="0"/>
                          <a:cs typeface="ADLaM Display" panose="02010000000000000000" pitchFamily="2" charset="0"/>
                        </a:rPr>
                        <a:t>Societies’ expectations and pressures</a:t>
                      </a:r>
                    </a:p>
                    <a:p>
                      <a:pPr marL="342900" lvl="0" indent="-342900">
                        <a:lnSpc>
                          <a:spcPct val="100000"/>
                        </a:lnSpc>
                        <a:buFont typeface="Symbol" panose="05050102010706020507" pitchFamily="18" charset="2"/>
                        <a:buChar char=""/>
                      </a:pPr>
                      <a:r>
                        <a:rPr lang="en-GB" sz="2400" dirty="0">
                          <a:solidFill>
                            <a:srgbClr val="000000"/>
                          </a:solidFill>
                          <a:effectLst/>
                          <a:latin typeface="ADLaM Display" panose="02010000000000000000" pitchFamily="2" charset="0"/>
                          <a:ea typeface="ADLaM Display" panose="02010000000000000000" pitchFamily="2" charset="0"/>
                          <a:cs typeface="ADLaM Display" panose="02010000000000000000" pitchFamily="2" charset="0"/>
                        </a:rPr>
                        <a:t>Challenges with health</a:t>
                      </a:r>
                      <a:r>
                        <a:rPr lang="en-GB" sz="1800" dirty="0">
                          <a:solidFill>
                            <a:srgbClr val="000000"/>
                          </a:solidFill>
                          <a:effectLst/>
                          <a:latin typeface="ADLaM Display" panose="02010000000000000000" pitchFamily="2" charset="0"/>
                          <a:ea typeface="ADLaM Display" panose="02010000000000000000" pitchFamily="2" charset="0"/>
                          <a:cs typeface="ADLaM Display" panose="02010000000000000000" pitchFamily="2" charset="0"/>
                        </a:rPr>
                        <a:t> </a:t>
                      </a:r>
                      <a:endParaRPr lang="en-ZA" sz="1800" dirty="0">
                        <a:effectLst/>
                        <a:latin typeface="ADLaM Display" panose="02010000000000000000" pitchFamily="2" charset="0"/>
                        <a:ea typeface="ADLaM Display" panose="02010000000000000000" pitchFamily="2" charset="0"/>
                        <a:cs typeface="ADLaM Display" panose="02010000000000000000" pitchFamily="2"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2017528907"/>
                  </a:ext>
                </a:extLst>
              </a:tr>
              <a:tr h="1886578">
                <a:tc>
                  <a:txBody>
                    <a:bodyPr/>
                    <a:lstStyle/>
                    <a:p>
                      <a:pPr algn="just">
                        <a:lnSpc>
                          <a:spcPct val="150000"/>
                        </a:lnSpc>
                        <a:spcAft>
                          <a:spcPts val="800"/>
                        </a:spcAft>
                        <a:buNone/>
                      </a:pPr>
                      <a:r>
                        <a:rPr lang="en-GB" sz="2400" b="1" dirty="0">
                          <a:effectLst/>
                          <a:latin typeface="ADLaM Display" panose="02010000000000000000" pitchFamily="2" charset="0"/>
                          <a:ea typeface="ADLaM Display" panose="02010000000000000000" pitchFamily="2" charset="0"/>
                          <a:cs typeface="ADLaM Display" panose="02010000000000000000" pitchFamily="2" charset="0"/>
                        </a:rPr>
                        <a:t>Theme 2</a:t>
                      </a:r>
                      <a:endParaRPr lang="en-ZA" sz="2400" dirty="0">
                        <a:effectLst/>
                        <a:latin typeface="ADLaM Display" panose="02010000000000000000" pitchFamily="2" charset="0"/>
                        <a:ea typeface="ADLaM Display" panose="02010000000000000000" pitchFamily="2" charset="0"/>
                        <a:cs typeface="ADLaM Display" panose="02010000000000000000" pitchFamily="2"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noFill/>
                  </a:tcPr>
                </a:tc>
                <a:tc>
                  <a:txBody>
                    <a:bodyPr/>
                    <a:lstStyle/>
                    <a:p>
                      <a:pPr algn="just">
                        <a:lnSpc>
                          <a:spcPct val="100000"/>
                        </a:lnSpc>
                        <a:spcAft>
                          <a:spcPts val="800"/>
                        </a:spcAft>
                        <a:buNone/>
                      </a:pPr>
                      <a:r>
                        <a:rPr lang="en-GB" sz="2400" dirty="0">
                          <a:effectLst/>
                          <a:latin typeface="ADLaM Display" panose="02010000000000000000" pitchFamily="2" charset="0"/>
                          <a:ea typeface="ADLaM Display" panose="02010000000000000000" pitchFamily="2" charset="0"/>
                          <a:cs typeface="ADLaM Display" panose="02010000000000000000" pitchFamily="2" charset="0"/>
                        </a:rPr>
                        <a:t>Effects on the mother’s role in living with youth misusing substances</a:t>
                      </a:r>
                      <a:endParaRPr lang="en-ZA" sz="2400" dirty="0">
                        <a:effectLst/>
                        <a:latin typeface="ADLaM Display" panose="02010000000000000000" pitchFamily="2" charset="0"/>
                        <a:ea typeface="ADLaM Display" panose="02010000000000000000" pitchFamily="2" charset="0"/>
                        <a:cs typeface="ADLaM Display" panose="02010000000000000000" pitchFamily="2"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noFill/>
                  </a:tcPr>
                </a:tc>
                <a:tc>
                  <a:txBody>
                    <a:bodyPr/>
                    <a:lstStyle/>
                    <a:p>
                      <a:pPr marL="342900" lvl="0" indent="-342900">
                        <a:lnSpc>
                          <a:spcPct val="100000"/>
                        </a:lnSpc>
                        <a:buFont typeface="Symbol" panose="05050102010706020507" pitchFamily="18" charset="2"/>
                        <a:buChar char=""/>
                      </a:pPr>
                      <a:r>
                        <a:rPr lang="en-GB" sz="2400" dirty="0">
                          <a:effectLst/>
                          <a:latin typeface="ADLaM Display" panose="02010000000000000000" pitchFamily="2" charset="0"/>
                          <a:ea typeface="ADLaM Display" panose="02010000000000000000" pitchFamily="2" charset="0"/>
                          <a:cs typeface="ADLaM Display" panose="02010000000000000000" pitchFamily="2" charset="0"/>
                        </a:rPr>
                        <a:t>The role of the mother as a caregiver</a:t>
                      </a:r>
                      <a:endParaRPr lang="en-ZA" sz="2400" dirty="0">
                        <a:effectLst/>
                        <a:latin typeface="ADLaM Display" panose="02010000000000000000" pitchFamily="2" charset="0"/>
                        <a:ea typeface="ADLaM Display" panose="02010000000000000000" pitchFamily="2" charset="0"/>
                        <a:cs typeface="ADLaM Display" panose="02010000000000000000" pitchFamily="2" charset="0"/>
                      </a:endParaRPr>
                    </a:p>
                    <a:p>
                      <a:pPr marL="342900" lvl="0" indent="-342900">
                        <a:lnSpc>
                          <a:spcPct val="100000"/>
                        </a:lnSpc>
                        <a:buFont typeface="Symbol" panose="05050102010706020507" pitchFamily="18" charset="2"/>
                        <a:buChar char=""/>
                      </a:pPr>
                      <a:r>
                        <a:rPr lang="en-GB" sz="2400" dirty="0">
                          <a:effectLst/>
                          <a:latin typeface="ADLaM Display" panose="02010000000000000000" pitchFamily="2" charset="0"/>
                          <a:ea typeface="ADLaM Display" panose="02010000000000000000" pitchFamily="2" charset="0"/>
                          <a:cs typeface="ADLaM Display" panose="02010000000000000000" pitchFamily="2" charset="0"/>
                        </a:rPr>
                        <a:t>The role of the mother as a caregiver to other siblings </a:t>
                      </a:r>
                      <a:endParaRPr lang="en-ZA" sz="2400" dirty="0">
                        <a:effectLst/>
                        <a:latin typeface="ADLaM Display" panose="02010000000000000000" pitchFamily="2" charset="0"/>
                        <a:ea typeface="ADLaM Display" panose="02010000000000000000" pitchFamily="2" charset="0"/>
                        <a:cs typeface="ADLaM Display" panose="02010000000000000000" pitchFamily="2" charset="0"/>
                      </a:endParaRPr>
                    </a:p>
                    <a:p>
                      <a:pPr marL="342900" lvl="0" indent="-342900">
                        <a:lnSpc>
                          <a:spcPct val="100000"/>
                        </a:lnSpc>
                        <a:spcAft>
                          <a:spcPts val="800"/>
                        </a:spcAft>
                        <a:buFont typeface="Symbol" panose="05050102010706020507" pitchFamily="18" charset="2"/>
                        <a:buChar char=""/>
                      </a:pPr>
                      <a:r>
                        <a:rPr lang="en-GB" sz="2400" dirty="0">
                          <a:effectLst/>
                          <a:latin typeface="ADLaM Display" panose="02010000000000000000" pitchFamily="2" charset="0"/>
                          <a:ea typeface="ADLaM Display" panose="02010000000000000000" pitchFamily="2" charset="0"/>
                          <a:cs typeface="ADLaM Display" panose="02010000000000000000" pitchFamily="2" charset="0"/>
                        </a:rPr>
                        <a:t>Family disruptions </a:t>
                      </a:r>
                      <a:endParaRPr lang="en-ZA" sz="2400" dirty="0">
                        <a:effectLst/>
                        <a:latin typeface="ADLaM Display" panose="02010000000000000000" pitchFamily="2" charset="0"/>
                        <a:ea typeface="ADLaM Display" panose="02010000000000000000" pitchFamily="2" charset="0"/>
                        <a:cs typeface="ADLaM Display" panose="02010000000000000000" pitchFamily="2"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val="2300475537"/>
                  </a:ext>
                </a:extLst>
              </a:tr>
            </a:tbl>
          </a:graphicData>
        </a:graphic>
      </p:graphicFrame>
    </p:spTree>
    <p:extLst>
      <p:ext uri="{BB962C8B-B14F-4D97-AF65-F5344CB8AC3E}">
        <p14:creationId xmlns:p14="http://schemas.microsoft.com/office/powerpoint/2010/main" val="1637453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8A2AE42-CB13-34AC-13EE-D8D5A83FA6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0FDE7D-9C91-FD49-AA93-3F120C0BFC1C}"/>
              </a:ext>
            </a:extLst>
          </p:cNvPr>
          <p:cNvSpPr>
            <a:spLocks noGrp="1"/>
          </p:cNvSpPr>
          <p:nvPr>
            <p:ph type="title"/>
          </p:nvPr>
        </p:nvSpPr>
        <p:spPr>
          <a:xfrm>
            <a:off x="435864" y="429133"/>
            <a:ext cx="10515600" cy="1325563"/>
          </a:xfrm>
        </p:spPr>
        <p:txBody>
          <a:bodyPr>
            <a:normAutofit/>
          </a:bodyPr>
          <a:lstStyle/>
          <a:p>
            <a:br>
              <a:rPr lang="en-ZA" dirty="0"/>
            </a:br>
            <a:endParaRPr lang="en-ZA" b="1" dirty="0">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Content Placeholder 2">
            <a:extLst>
              <a:ext uri="{FF2B5EF4-FFF2-40B4-BE49-F238E27FC236}">
                <a16:creationId xmlns:a16="http://schemas.microsoft.com/office/drawing/2014/main" id="{D6C30DB5-6BE2-8AFE-1569-2D1ACE2423D2}"/>
              </a:ext>
            </a:extLst>
          </p:cNvPr>
          <p:cNvSpPr>
            <a:spLocks noGrp="1"/>
          </p:cNvSpPr>
          <p:nvPr>
            <p:ph idx="1"/>
          </p:nvPr>
        </p:nvSpPr>
        <p:spPr>
          <a:xfrm>
            <a:off x="838200" y="557784"/>
            <a:ext cx="10515600" cy="5619179"/>
          </a:xfrm>
        </p:spPr>
        <p:txBody>
          <a:bodyPr/>
          <a:lstStyle/>
          <a:p>
            <a:pPr algn="ctr">
              <a:buNone/>
            </a:pPr>
            <a:r>
              <a:rPr lang="en-ZA" dirty="0">
                <a:latin typeface="ADLaM Display" panose="02010000000000000000" pitchFamily="2" charset="0"/>
                <a:ea typeface="ADLaM Display" panose="02010000000000000000" pitchFamily="2" charset="0"/>
                <a:cs typeface="ADLaM Display" panose="02010000000000000000" pitchFamily="2" charset="0"/>
              </a:rPr>
              <a:t>Stories from mothers  of youth misusing substances</a:t>
            </a:r>
          </a:p>
        </p:txBody>
      </p:sp>
      <p:sp>
        <p:nvSpPr>
          <p:cNvPr id="4" name="Flowchart: Sequential Access Storage 3">
            <a:extLst>
              <a:ext uri="{FF2B5EF4-FFF2-40B4-BE49-F238E27FC236}">
                <a16:creationId xmlns:a16="http://schemas.microsoft.com/office/drawing/2014/main" id="{28ED4979-EC80-8A6A-9251-FB2A7990B4AD}"/>
              </a:ext>
            </a:extLst>
          </p:cNvPr>
          <p:cNvSpPr/>
          <p:nvPr/>
        </p:nvSpPr>
        <p:spPr>
          <a:xfrm>
            <a:off x="548638" y="1087102"/>
            <a:ext cx="3049968" cy="2220644"/>
          </a:xfrm>
          <a:prstGeom prst="flowChartMagneticTap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n w="0"/>
                <a:solidFill>
                  <a:prstClr val="black"/>
                </a:solidFill>
                <a:effectLst>
                  <a:outerShdw blurRad="38100" dist="19050" dir="2700000" algn="tl" rotWithShape="0">
                    <a:prstClr val="black">
                      <a:alpha val="40000"/>
                    </a:prstClr>
                  </a:outerShdw>
                </a:effectLst>
                <a:latin typeface="ADLaM Display" panose="02010000000000000000" pitchFamily="2" charset="0"/>
                <a:ea typeface="ADLaM Display" panose="02010000000000000000" pitchFamily="2" charset="0"/>
                <a:cs typeface="ADLaM Display" panose="02010000000000000000" pitchFamily="2" charset="0"/>
              </a:rPr>
              <a:t>“</a:t>
            </a:r>
            <a:r>
              <a:rPr kumimoji="0" lang="en-GB" b="0" i="0" u="none" strike="noStrike" kern="1200" cap="none" spc="0" normalizeH="0" baseline="0" noProof="0" dirty="0">
                <a:ln w="0"/>
                <a:solidFill>
                  <a:prstClr val="black"/>
                </a:solidFill>
                <a:uLnTx/>
                <a:uFillTx/>
                <a:latin typeface="ADLaM Display" panose="02010000000000000000" pitchFamily="2" charset="0"/>
                <a:ea typeface="ADLaM Display" panose="02010000000000000000" pitchFamily="2" charset="0"/>
                <a:cs typeface="ADLaM Display" panose="02010000000000000000" pitchFamily="2" charset="0"/>
              </a:rPr>
              <a:t>I don’t have time for myself. It’s exhausting.”</a:t>
            </a:r>
            <a:endParaRPr kumimoji="0" lang="en-ZA" b="0" i="0" u="none" strike="noStrike" kern="1200" cap="none" spc="0" normalizeH="0" baseline="0" noProof="0" dirty="0">
              <a:ln w="0"/>
              <a:solidFill>
                <a:prstClr val="black"/>
              </a:solidFill>
              <a:uLnTx/>
              <a:uFillTx/>
              <a:latin typeface="ADLaM Display" panose="02010000000000000000" pitchFamily="2" charset="0"/>
              <a:ea typeface="ADLaM Display" panose="02010000000000000000" pitchFamily="2" charset="0"/>
              <a:cs typeface="ADLaM Display" panose="02010000000000000000" pitchFamily="2" charset="0"/>
            </a:endParaRPr>
          </a:p>
        </p:txBody>
      </p:sp>
      <p:sp>
        <p:nvSpPr>
          <p:cNvPr id="5" name="Flowchart: Sequential Access Storage 4">
            <a:extLst>
              <a:ext uri="{FF2B5EF4-FFF2-40B4-BE49-F238E27FC236}">
                <a16:creationId xmlns:a16="http://schemas.microsoft.com/office/drawing/2014/main" id="{CC195F42-536B-26D1-0150-FC8F6AC80A82}"/>
              </a:ext>
            </a:extLst>
          </p:cNvPr>
          <p:cNvSpPr/>
          <p:nvPr/>
        </p:nvSpPr>
        <p:spPr>
          <a:xfrm>
            <a:off x="6955536" y="1087102"/>
            <a:ext cx="3279845" cy="2341898"/>
          </a:xfrm>
          <a:prstGeom prst="flowChartMagneticTap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kumimoji="0" lang="en-GB" sz="1800" b="0" i="0" u="none" strike="noStrike" kern="1200" cap="none" spc="0" normalizeH="0" baseline="0" noProof="0" dirty="0">
                <a:ln w="0"/>
                <a:solidFill>
                  <a:schemeClr val="tx1"/>
                </a:solidFill>
                <a:effectLst>
                  <a:outerShdw blurRad="38100" dist="19050" dir="2700000" algn="tl" rotWithShape="0">
                    <a:prstClr val="black">
                      <a:alpha val="40000"/>
                    </a:prstClr>
                  </a:outerShdw>
                </a:effectLst>
                <a:uLnTx/>
                <a:uFillTx/>
                <a:latin typeface="ADLaM Display" panose="02010000000000000000" pitchFamily="2" charset="0"/>
                <a:ea typeface="ADLaM Display" panose="02010000000000000000" pitchFamily="2" charset="0"/>
                <a:cs typeface="ADLaM Display" panose="02010000000000000000" pitchFamily="2" charset="0"/>
              </a:rPr>
              <a:t>“</a:t>
            </a:r>
            <a:r>
              <a:rPr lang="en-GB"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I feel judged for having two children who use drugs.”</a:t>
            </a:r>
            <a:endParaRPr kumimoji="0" lang="en-ZA" sz="1800" b="0" i="0" u="none" strike="noStrike" kern="1200" cap="none" spc="0" normalizeH="0" baseline="0" noProof="0" dirty="0">
              <a:ln>
                <a:noFill/>
              </a:ln>
              <a:solidFill>
                <a:schemeClr val="tx1"/>
              </a:solidFill>
              <a:effectLst/>
              <a:uLnTx/>
              <a:uFillTx/>
              <a:latin typeface="ADLaM Display" panose="02010000000000000000" pitchFamily="2" charset="0"/>
              <a:ea typeface="ADLaM Display" panose="02010000000000000000" pitchFamily="2" charset="0"/>
              <a:cs typeface="ADLaM Display" panose="02010000000000000000" pitchFamily="2" charset="0"/>
            </a:endParaRPr>
          </a:p>
        </p:txBody>
      </p:sp>
      <p:sp>
        <p:nvSpPr>
          <p:cNvPr id="6" name="Flowchart: Sequential Access Storage 5">
            <a:extLst>
              <a:ext uri="{FF2B5EF4-FFF2-40B4-BE49-F238E27FC236}">
                <a16:creationId xmlns:a16="http://schemas.microsoft.com/office/drawing/2014/main" id="{9A897B16-47F7-BFDF-5E2A-077A4EE15F73}"/>
              </a:ext>
            </a:extLst>
          </p:cNvPr>
          <p:cNvSpPr/>
          <p:nvPr/>
        </p:nvSpPr>
        <p:spPr>
          <a:xfrm>
            <a:off x="556067" y="3609546"/>
            <a:ext cx="3049968" cy="2272430"/>
          </a:xfrm>
          <a:prstGeom prst="flowChartMagneticTap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kumimoji="0" lang="en-GB" b="0" i="0" u="none" strike="noStrike" kern="1200" cap="none" spc="0" normalizeH="0" baseline="0" noProof="0" dirty="0">
                <a:ln w="0"/>
                <a:solidFill>
                  <a:schemeClr val="tx1"/>
                </a:solidFill>
                <a:effectLst>
                  <a:outerShdw blurRad="38100" dist="19050" dir="2700000" algn="tl" rotWithShape="0">
                    <a:prstClr val="black">
                      <a:alpha val="40000"/>
                    </a:prstClr>
                  </a:outerShdw>
                </a:effectLst>
                <a:uLnTx/>
                <a:uFillTx/>
                <a:latin typeface="ADLaM Display" panose="02010000000000000000" pitchFamily="2" charset="0"/>
                <a:ea typeface="ADLaM Display" panose="02010000000000000000" pitchFamily="2" charset="0"/>
                <a:cs typeface="ADLaM Display" panose="02010000000000000000" pitchFamily="2" charset="0"/>
              </a:rPr>
              <a:t>“</a:t>
            </a:r>
            <a:r>
              <a:rPr lang="en-GB"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I wish his father could take him for a while… I feel like a failure”.</a:t>
            </a:r>
            <a:endParaRPr kumimoji="0" lang="en-ZA" b="0" i="0" u="none" strike="noStrike" kern="1200" cap="none" spc="0" normalizeH="0" baseline="0" noProof="0" dirty="0">
              <a:ln>
                <a:noFill/>
              </a:ln>
              <a:solidFill>
                <a:schemeClr val="tx1"/>
              </a:solidFill>
              <a:effectLst/>
              <a:uLnTx/>
              <a:uFillTx/>
              <a:latin typeface="ADLaM Display" panose="02010000000000000000" pitchFamily="2" charset="0"/>
              <a:ea typeface="ADLaM Display" panose="02010000000000000000" pitchFamily="2" charset="0"/>
              <a:cs typeface="ADLaM Display" panose="02010000000000000000" pitchFamily="2" charset="0"/>
            </a:endParaRPr>
          </a:p>
        </p:txBody>
      </p:sp>
      <p:sp>
        <p:nvSpPr>
          <p:cNvPr id="7" name="Flowchart: Sequential Access Storage 6">
            <a:extLst>
              <a:ext uri="{FF2B5EF4-FFF2-40B4-BE49-F238E27FC236}">
                <a16:creationId xmlns:a16="http://schemas.microsoft.com/office/drawing/2014/main" id="{F1F2F5B0-D4B2-7F5A-7C8E-517D2BDC5E62}"/>
              </a:ext>
            </a:extLst>
          </p:cNvPr>
          <p:cNvSpPr/>
          <p:nvPr/>
        </p:nvSpPr>
        <p:spPr>
          <a:xfrm>
            <a:off x="3809585" y="1047829"/>
            <a:ext cx="3049968" cy="2259916"/>
          </a:xfrm>
          <a:prstGeom prst="flowChartMagneticTap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DLaM Display" panose="02010000000000000000" pitchFamily="2" charset="0"/>
                <a:ea typeface="ADLaM Display" panose="02010000000000000000" pitchFamily="2" charset="0"/>
                <a:cs typeface="ADLaM Display" panose="02010000000000000000" pitchFamily="2" charset="0"/>
              </a:rPr>
              <a:t>“</a:t>
            </a:r>
            <a:r>
              <a:rPr kumimoji="0" lang="en-GB" i="0" u="none" strike="noStrike" kern="1200" cap="none" spc="0" normalizeH="0" baseline="0" noProof="0" dirty="0">
                <a:ln w="0"/>
                <a:solidFill>
                  <a:prstClr val="black"/>
                </a:solidFill>
                <a:uLnTx/>
                <a:uFillTx/>
                <a:latin typeface="ADLaM Display" panose="02010000000000000000" pitchFamily="2" charset="0"/>
                <a:ea typeface="ADLaM Display" panose="02010000000000000000" pitchFamily="2" charset="0"/>
                <a:cs typeface="ADLaM Display" panose="02010000000000000000" pitchFamily="2" charset="0"/>
              </a:rPr>
              <a:t>I always feel bad as a mother; I can’t shake the feeling that I failed him, and I failed my husband.”</a:t>
            </a:r>
            <a:endParaRPr kumimoji="0" lang="en-ZA" i="0" u="none" strike="noStrike" kern="1200" cap="none" spc="0" normalizeH="0" baseline="0" noProof="0" dirty="0">
              <a:ln>
                <a:noFill/>
              </a:ln>
              <a:solidFill>
                <a:prstClr val="white"/>
              </a:solidFill>
              <a:uLnTx/>
              <a:uFillTx/>
              <a:latin typeface="ADLaM Display" panose="02010000000000000000" pitchFamily="2" charset="0"/>
              <a:ea typeface="ADLaM Display" panose="02010000000000000000" pitchFamily="2" charset="0"/>
              <a:cs typeface="ADLaM Display" panose="02010000000000000000" pitchFamily="2" charset="0"/>
            </a:endParaRPr>
          </a:p>
        </p:txBody>
      </p:sp>
      <p:sp>
        <p:nvSpPr>
          <p:cNvPr id="8" name="Flowchart: Sequential Access Storage 7">
            <a:extLst>
              <a:ext uri="{FF2B5EF4-FFF2-40B4-BE49-F238E27FC236}">
                <a16:creationId xmlns:a16="http://schemas.microsoft.com/office/drawing/2014/main" id="{7D676644-42E1-24C1-C58C-D386319843F6}"/>
              </a:ext>
            </a:extLst>
          </p:cNvPr>
          <p:cNvSpPr/>
          <p:nvPr/>
        </p:nvSpPr>
        <p:spPr>
          <a:xfrm>
            <a:off x="7240670" y="3670555"/>
            <a:ext cx="3191355" cy="2272430"/>
          </a:xfrm>
          <a:prstGeom prst="flowChartMagneticTap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rPr>
              <a:t>“….my in-laws say I’m a bad mother for choosing work.”</a:t>
            </a:r>
            <a:endParaRPr kumimoji="0" lang="en-ZA" b="0" i="0" u="none" strike="noStrike" kern="1200" cap="none" spc="0" normalizeH="0" baseline="0" noProof="0" dirty="0">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endParaRPr>
          </a:p>
        </p:txBody>
      </p:sp>
      <p:sp>
        <p:nvSpPr>
          <p:cNvPr id="9" name="Flowchart: Sequential Access Storage 8">
            <a:extLst>
              <a:ext uri="{FF2B5EF4-FFF2-40B4-BE49-F238E27FC236}">
                <a16:creationId xmlns:a16="http://schemas.microsoft.com/office/drawing/2014/main" id="{01AC6513-3457-A7AA-9FCE-8B418161FA8D}"/>
              </a:ext>
            </a:extLst>
          </p:cNvPr>
          <p:cNvSpPr/>
          <p:nvPr/>
        </p:nvSpPr>
        <p:spPr>
          <a:xfrm>
            <a:off x="3975180" y="3622060"/>
            <a:ext cx="3049968" cy="2259916"/>
          </a:xfrm>
          <a:prstGeom prst="flowChartMagneticTap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GB" sz="1600" dirty="0">
                <a:ln w="0"/>
                <a:solidFill>
                  <a:prstClr val="black"/>
                </a:solidFill>
                <a:effectLst>
                  <a:outerShdw blurRad="38100" dist="19050" dir="2700000" algn="tl" rotWithShape="0">
                    <a:prstClr val="black">
                      <a:alpha val="40000"/>
                    </a:prstClr>
                  </a:outerShdw>
                </a:effectLst>
                <a:latin typeface="ADLaM Display" panose="02010000000000000000" pitchFamily="2" charset="0"/>
                <a:ea typeface="ADLaM Display" panose="02010000000000000000" pitchFamily="2" charset="0"/>
                <a:cs typeface="ADLaM Display" panose="02010000000000000000" pitchFamily="2" charset="0"/>
              </a:rPr>
              <a:t>“…</a:t>
            </a:r>
            <a:r>
              <a:rPr lang="en-GB" dirty="0">
                <a:ln w="0"/>
                <a:solidFill>
                  <a:prstClr val="black"/>
                </a:solidFill>
                <a:latin typeface="ADLaM Display" panose="02010000000000000000" pitchFamily="2" charset="0"/>
                <a:ea typeface="ADLaM Display" panose="02010000000000000000" pitchFamily="2" charset="0"/>
                <a:cs typeface="ADLaM Display" panose="02010000000000000000" pitchFamily="2" charset="0"/>
              </a:rPr>
              <a:t>he is taking the whole pie; I'm struggling to give attention to my other children</a:t>
            </a:r>
            <a:r>
              <a:rPr kumimoji="0" lang="en-GB" b="0" i="0" u="none" strike="noStrike" kern="1200" cap="none" spc="0" normalizeH="0" baseline="0" noProof="0" dirty="0">
                <a:ln w="0"/>
                <a:solidFill>
                  <a:prstClr val="black"/>
                </a:solidFill>
                <a:uLnTx/>
                <a:uFillTx/>
                <a:latin typeface="ADLaM Display" panose="02010000000000000000" pitchFamily="2" charset="0"/>
                <a:ea typeface="ADLaM Display" panose="02010000000000000000" pitchFamily="2" charset="0"/>
                <a:cs typeface="ADLaM Display" panose="02010000000000000000" pitchFamily="2" charset="0"/>
              </a:rPr>
              <a:t>.”</a:t>
            </a:r>
            <a:endParaRPr kumimoji="0" lang="en-ZA" b="0" i="0" u="none" strike="noStrike" kern="1200" cap="none" spc="0" normalizeH="0" baseline="0" noProof="0" dirty="0">
              <a:ln w="0"/>
              <a:solidFill>
                <a:prstClr val="black"/>
              </a:solidFill>
              <a:uLnTx/>
              <a:uFillTx/>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2422330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CB41195-2DD8-847A-BF50-13F9A17636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079110-0F9D-22C4-3C56-69937486FCDB}"/>
              </a:ext>
            </a:extLst>
          </p:cNvPr>
          <p:cNvSpPr>
            <a:spLocks noGrp="1"/>
          </p:cNvSpPr>
          <p:nvPr>
            <p:ph type="title"/>
          </p:nvPr>
        </p:nvSpPr>
        <p:spPr>
          <a:xfrm>
            <a:off x="838200" y="365125"/>
            <a:ext cx="10515600" cy="704549"/>
          </a:xfrm>
        </p:spPr>
        <p:txBody>
          <a:bodyPr>
            <a:normAutofit/>
          </a:bodyPr>
          <a:lstStyle/>
          <a:p>
            <a:r>
              <a:rPr lang="en-ZA" dirty="0">
                <a:latin typeface="ADLaM Display" panose="02010000000000000000" pitchFamily="2" charset="0"/>
                <a:ea typeface="ADLaM Display" panose="02010000000000000000" pitchFamily="2" charset="0"/>
                <a:cs typeface="ADLaM Display" panose="02010000000000000000" pitchFamily="2" charset="0"/>
              </a:rPr>
              <a:t>Discussions</a:t>
            </a:r>
          </a:p>
        </p:txBody>
      </p:sp>
      <p:sp>
        <p:nvSpPr>
          <p:cNvPr id="3" name="Content Placeholder 2">
            <a:extLst>
              <a:ext uri="{FF2B5EF4-FFF2-40B4-BE49-F238E27FC236}">
                <a16:creationId xmlns:a16="http://schemas.microsoft.com/office/drawing/2014/main" id="{D70443E0-AE79-5259-5F7B-8EDCA2C5D5B5}"/>
              </a:ext>
            </a:extLst>
          </p:cNvPr>
          <p:cNvSpPr>
            <a:spLocks noGrp="1"/>
          </p:cNvSpPr>
          <p:nvPr>
            <p:ph idx="1"/>
          </p:nvPr>
        </p:nvSpPr>
        <p:spPr>
          <a:xfrm>
            <a:off x="838200" y="932688"/>
            <a:ext cx="10515600" cy="5244275"/>
          </a:xfrm>
        </p:spPr>
        <p:txBody>
          <a:bodyPr>
            <a:normAutofit/>
          </a:bodyPr>
          <a:lstStyle/>
          <a:p>
            <a:pPr>
              <a:lnSpc>
                <a:spcPts val="1650"/>
              </a:lnSpc>
              <a:spcBef>
                <a:spcPts val="750"/>
              </a:spcBef>
              <a:spcAft>
                <a:spcPts val="600"/>
              </a:spcAft>
            </a:pPr>
            <a:endParaRPr lang="en-GB" b="1" dirty="0">
              <a:latin typeface="ADLaM Display" panose="02010000000000000000" pitchFamily="2" charset="0"/>
              <a:ea typeface="ADLaM Display" panose="02010000000000000000" pitchFamily="2" charset="0"/>
              <a:cs typeface="ADLaM Display" panose="02010000000000000000" pitchFamily="2" charset="0"/>
            </a:endParaRPr>
          </a:p>
          <a:p>
            <a:pPr algn="just">
              <a:defRPr/>
            </a:pPr>
            <a:r>
              <a:rPr lang="en-GB" dirty="0">
                <a:solidFill>
                  <a:prstClr val="black"/>
                </a:solidFill>
                <a:latin typeface="ADLaM Display" panose="02010000000000000000" pitchFamily="2" charset="0"/>
                <a:ea typeface="ADLaM Display" panose="02010000000000000000" pitchFamily="2" charset="0"/>
                <a:cs typeface="ADLaM Display" panose="02010000000000000000" pitchFamily="2" charset="0"/>
              </a:rPr>
              <a:t>Youth substance misuse is associated with risks to the mother–youth/child relationship</a:t>
            </a:r>
          </a:p>
          <a:p>
            <a:pPr algn="just">
              <a:defRPr/>
            </a:pPr>
            <a:r>
              <a:rPr lang="en-GB" dirty="0">
                <a:solidFill>
                  <a:prstClr val="black"/>
                </a:solidFill>
                <a:latin typeface="ADLaM Display" panose="02010000000000000000" pitchFamily="2" charset="0"/>
                <a:ea typeface="ADLaM Display" panose="02010000000000000000" pitchFamily="2" charset="0"/>
                <a:cs typeface="ADLaM Display" panose="02010000000000000000" pitchFamily="2" charset="0"/>
              </a:rPr>
              <a:t>Emotional and psychological journey of mothers of youth misusing substances </a:t>
            </a:r>
          </a:p>
          <a:p>
            <a:pPr algn="just">
              <a:defRPr/>
            </a:pPr>
            <a:r>
              <a:rPr lang="en-GB" dirty="0">
                <a:solidFill>
                  <a:prstClr val="black"/>
                </a:solidFill>
                <a:latin typeface="ADLaM Display" panose="02010000000000000000" pitchFamily="2" charset="0"/>
                <a:ea typeface="ADLaM Display" panose="02010000000000000000" pitchFamily="2" charset="0"/>
                <a:cs typeface="ADLaM Display" panose="02010000000000000000" pitchFamily="2" charset="0"/>
              </a:rPr>
              <a:t>Mothers face chronic stress, health issues, and societal stigma.</a:t>
            </a:r>
          </a:p>
          <a:p>
            <a:pPr algn="just">
              <a:defRPr/>
            </a:pPr>
            <a:r>
              <a:rPr lang="en-GB" dirty="0">
                <a:solidFill>
                  <a:prstClr val="black"/>
                </a:solidFill>
                <a:latin typeface="ADLaM Display" panose="02010000000000000000" pitchFamily="2" charset="0"/>
                <a:ea typeface="ADLaM Display" panose="02010000000000000000" pitchFamily="2" charset="0"/>
                <a:cs typeface="ADLaM Display" panose="02010000000000000000" pitchFamily="2" charset="0"/>
              </a:rPr>
              <a:t>Their roles as caregivers, partners, and professionals are disrupted.</a:t>
            </a:r>
          </a:p>
          <a:p>
            <a:endParaRPr lang="en-ZA" dirty="0">
              <a:latin typeface="ADLaM Display" panose="02010000000000000000" pitchFamily="2" charset="0"/>
              <a:ea typeface="ADLaM Display" panose="02010000000000000000" pitchFamily="2" charset="0"/>
              <a:cs typeface="ADLaM Display" panose="02010000000000000000" pitchFamily="2" charset="0"/>
            </a:endParaRPr>
          </a:p>
          <a:p>
            <a:pPr algn="just">
              <a:defRPr/>
            </a:pPr>
            <a:endParaRPr lang="en-GB" dirty="0">
              <a:solidFill>
                <a:prstClr val="black"/>
              </a:solidFill>
              <a:latin typeface="ADLaM Display" panose="02010000000000000000" pitchFamily="2" charset="0"/>
              <a:ea typeface="ADLaM Display" panose="02010000000000000000" pitchFamily="2" charset="0"/>
              <a:cs typeface="ADLaM Display" panose="02010000000000000000" pitchFamily="2" charset="0"/>
            </a:endParaRPr>
          </a:p>
          <a:p>
            <a:pPr lvl="0"/>
            <a:endParaRPr lang="en-ZA" dirty="0">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1607239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466A031-419D-1FEA-12D5-E6B3565D37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F6F405-661E-0957-D07F-C52D678066CE}"/>
              </a:ext>
            </a:extLst>
          </p:cNvPr>
          <p:cNvSpPr>
            <a:spLocks noGrp="1"/>
          </p:cNvSpPr>
          <p:nvPr>
            <p:ph type="title"/>
          </p:nvPr>
        </p:nvSpPr>
        <p:spPr>
          <a:xfrm>
            <a:off x="838200" y="365126"/>
            <a:ext cx="10515600" cy="381324"/>
          </a:xfrm>
        </p:spPr>
        <p:txBody>
          <a:bodyPr>
            <a:normAutofit fontScale="90000"/>
          </a:bodyPr>
          <a:lstStyle/>
          <a:p>
            <a:br>
              <a:rPr lang="en-GB" dirty="0">
                <a:latin typeface="ADLaM Display" panose="02010000000000000000" pitchFamily="2" charset="0"/>
                <a:ea typeface="ADLaM Display" panose="02010000000000000000" pitchFamily="2" charset="0"/>
                <a:cs typeface="ADLaM Display" panose="02010000000000000000" pitchFamily="2" charset="0"/>
              </a:rPr>
            </a:br>
            <a:r>
              <a:rPr lang="en-GB" dirty="0">
                <a:latin typeface="ADLaM Display" panose="02010000000000000000" pitchFamily="2" charset="0"/>
                <a:ea typeface="ADLaM Display" panose="02010000000000000000" pitchFamily="2" charset="0"/>
                <a:cs typeface="ADLaM Display" panose="02010000000000000000" pitchFamily="2" charset="0"/>
              </a:rPr>
              <a:t>Conclusions </a:t>
            </a:r>
            <a:br>
              <a:rPr lang="en-GB" dirty="0">
                <a:latin typeface="ADLaM Display" panose="02010000000000000000" pitchFamily="2" charset="0"/>
                <a:ea typeface="ADLaM Display" panose="02010000000000000000" pitchFamily="2" charset="0"/>
                <a:cs typeface="ADLaM Display" panose="02010000000000000000" pitchFamily="2" charset="0"/>
              </a:rPr>
            </a:br>
            <a:endParaRPr lang="en-ZA" dirty="0">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Content Placeholder 2">
            <a:extLst>
              <a:ext uri="{FF2B5EF4-FFF2-40B4-BE49-F238E27FC236}">
                <a16:creationId xmlns:a16="http://schemas.microsoft.com/office/drawing/2014/main" id="{3E58D646-C79A-FC87-4CBE-FCE903F66051}"/>
              </a:ext>
            </a:extLst>
          </p:cNvPr>
          <p:cNvSpPr>
            <a:spLocks noGrp="1"/>
          </p:cNvSpPr>
          <p:nvPr>
            <p:ph idx="1"/>
          </p:nvPr>
        </p:nvSpPr>
        <p:spPr>
          <a:xfrm>
            <a:off x="597159" y="1376516"/>
            <a:ext cx="10756641" cy="5229557"/>
          </a:xfrm>
        </p:spPr>
        <p:txBody>
          <a:bodyPr>
            <a:normAutofit/>
          </a:bodyPr>
          <a:lstStyle/>
          <a:p>
            <a:pPr algn="just"/>
            <a:r>
              <a:rPr lang="en-GB" dirty="0">
                <a:latin typeface="ADLaM Display" panose="02010000000000000000" pitchFamily="2" charset="0"/>
                <a:ea typeface="ADLaM Display" panose="02010000000000000000" pitchFamily="2" charset="0"/>
                <a:cs typeface="ADLaM Display" panose="02010000000000000000" pitchFamily="2" charset="0"/>
              </a:rPr>
              <a:t>It was evident that mothers are overly concerned about the extent of damage caused by youth substance misuse.</a:t>
            </a:r>
          </a:p>
          <a:p>
            <a:pPr algn="just"/>
            <a:r>
              <a:rPr lang="en-GB" dirty="0">
                <a:latin typeface="ADLaM Display" panose="02010000000000000000" pitchFamily="2" charset="0"/>
                <a:ea typeface="ADLaM Display" panose="02010000000000000000" pitchFamily="2" charset="0"/>
                <a:cs typeface="ADLaM Display" panose="02010000000000000000" pitchFamily="2" charset="0"/>
              </a:rPr>
              <a:t>The results led to a better understanding of the effects of youth substance misuse on the mother's role.</a:t>
            </a:r>
          </a:p>
          <a:p>
            <a:pPr algn="just"/>
            <a:r>
              <a:rPr lang="en-GB" dirty="0">
                <a:latin typeface="ADLaM Display" panose="02010000000000000000" pitchFamily="2" charset="0"/>
                <a:ea typeface="ADLaM Display" panose="02010000000000000000" pitchFamily="2" charset="0"/>
                <a:cs typeface="ADLaM Display" panose="02010000000000000000" pitchFamily="2" charset="0"/>
              </a:rPr>
              <a:t>Supportive interventions are essential to help mothers adapt and thrive. </a:t>
            </a:r>
          </a:p>
          <a:p>
            <a:pPr algn="just"/>
            <a:r>
              <a:rPr lang="en-GB" dirty="0">
                <a:latin typeface="ADLaM Display" panose="02010000000000000000" pitchFamily="2" charset="0"/>
                <a:ea typeface="ADLaM Display" panose="02010000000000000000" pitchFamily="2" charset="0"/>
                <a:cs typeface="ADLaM Display" panose="02010000000000000000" pitchFamily="2" charset="0"/>
              </a:rPr>
              <a:t>Empowerment is key, enabling mothers to redefine their roles with confidence.</a:t>
            </a:r>
          </a:p>
          <a:p>
            <a:pPr algn="just"/>
            <a:r>
              <a:rPr lang="en-GB" dirty="0">
                <a:latin typeface="ADLaM Display" panose="02010000000000000000" pitchFamily="2" charset="0"/>
                <a:ea typeface="ADLaM Display" panose="02010000000000000000" pitchFamily="2" charset="0"/>
                <a:cs typeface="ADLaM Display" panose="02010000000000000000" pitchFamily="2" charset="0"/>
              </a:rPr>
              <a:t>As social workers</a:t>
            </a:r>
            <a:r>
              <a:rPr lang="en-GB">
                <a:latin typeface="ADLaM Display" panose="02010000000000000000" pitchFamily="2" charset="0"/>
                <a:ea typeface="ADLaM Display" panose="02010000000000000000" pitchFamily="2" charset="0"/>
                <a:cs typeface="ADLaM Display" panose="02010000000000000000" pitchFamily="2" charset="0"/>
              </a:rPr>
              <a:t>, we need to provide more interventions to support </a:t>
            </a:r>
            <a:r>
              <a:rPr lang="en-GB" dirty="0">
                <a:latin typeface="ADLaM Display" panose="02010000000000000000" pitchFamily="2" charset="0"/>
                <a:ea typeface="ADLaM Display" panose="02010000000000000000" pitchFamily="2" charset="0"/>
                <a:cs typeface="ADLaM Display" panose="02010000000000000000" pitchFamily="2" charset="0"/>
              </a:rPr>
              <a:t>mothers to prevent the issue of substance misuse from recurring.</a:t>
            </a:r>
            <a:endParaRPr lang="en-ZA" dirty="0">
              <a:latin typeface="ADLaM Display" panose="02010000000000000000" pitchFamily="2" charset="0"/>
              <a:ea typeface="ADLaM Display" panose="02010000000000000000" pitchFamily="2" charset="0"/>
              <a:cs typeface="ADLaM Display" panose="02010000000000000000" pitchFamily="2" charset="0"/>
            </a:endParaRPr>
          </a:p>
          <a:p>
            <a:endParaRPr lang="en-ZA" dirty="0">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4089034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1BD952A-175B-37FD-EF8D-2C2CAD6C9C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364F80-A004-8A81-1265-5F620A0E3A83}"/>
              </a:ext>
            </a:extLst>
          </p:cNvPr>
          <p:cNvSpPr>
            <a:spLocks noGrp="1"/>
          </p:cNvSpPr>
          <p:nvPr>
            <p:ph type="title"/>
          </p:nvPr>
        </p:nvSpPr>
        <p:spPr>
          <a:xfrm>
            <a:off x="838200" y="365126"/>
            <a:ext cx="10515600" cy="381324"/>
          </a:xfrm>
        </p:spPr>
        <p:txBody>
          <a:bodyPr>
            <a:normAutofit fontScale="90000"/>
          </a:bodyPr>
          <a:lstStyle/>
          <a:p>
            <a:br>
              <a:rPr lang="en-GB" dirty="0">
                <a:latin typeface="ADLaM Display" panose="02010000000000000000" pitchFamily="2" charset="0"/>
                <a:ea typeface="ADLaM Display" panose="02010000000000000000" pitchFamily="2" charset="0"/>
                <a:cs typeface="ADLaM Display" panose="02010000000000000000" pitchFamily="2" charset="0"/>
              </a:rPr>
            </a:br>
            <a:r>
              <a:rPr lang="en-GB" dirty="0">
                <a:latin typeface="ADLaM Display" panose="02010000000000000000" pitchFamily="2" charset="0"/>
                <a:ea typeface="ADLaM Display" panose="02010000000000000000" pitchFamily="2" charset="0"/>
                <a:cs typeface="ADLaM Display" panose="02010000000000000000" pitchFamily="2" charset="0"/>
              </a:rPr>
              <a:t>Recommendations </a:t>
            </a:r>
            <a:br>
              <a:rPr lang="en-GB" dirty="0">
                <a:latin typeface="ADLaM Display" panose="02010000000000000000" pitchFamily="2" charset="0"/>
                <a:ea typeface="ADLaM Display" panose="02010000000000000000" pitchFamily="2" charset="0"/>
                <a:cs typeface="ADLaM Display" panose="02010000000000000000" pitchFamily="2" charset="0"/>
              </a:rPr>
            </a:br>
            <a:endParaRPr lang="en-ZA" dirty="0">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Content Placeholder 2">
            <a:extLst>
              <a:ext uri="{FF2B5EF4-FFF2-40B4-BE49-F238E27FC236}">
                <a16:creationId xmlns:a16="http://schemas.microsoft.com/office/drawing/2014/main" id="{51F96A63-8F21-85FA-626A-6B43D51C0D8B}"/>
              </a:ext>
            </a:extLst>
          </p:cNvPr>
          <p:cNvSpPr>
            <a:spLocks noGrp="1"/>
          </p:cNvSpPr>
          <p:nvPr>
            <p:ph idx="1"/>
          </p:nvPr>
        </p:nvSpPr>
        <p:spPr>
          <a:xfrm>
            <a:off x="597159" y="951722"/>
            <a:ext cx="10756641" cy="5654351"/>
          </a:xfrm>
        </p:spPr>
        <p:txBody>
          <a:bodyPr>
            <a:normAutofit/>
          </a:bodyPr>
          <a:lstStyle/>
          <a:p>
            <a:pPr marL="0" indent="0" algn="just">
              <a:buNone/>
            </a:pPr>
            <a:r>
              <a:rPr lang="en-GB" sz="2900" dirty="0">
                <a:latin typeface="ADLaM Display" panose="02010000000000000000" pitchFamily="2" charset="0"/>
                <a:ea typeface="ADLaM Display" panose="02010000000000000000" pitchFamily="2" charset="0"/>
                <a:cs typeface="ADLaM Display" panose="02010000000000000000" pitchFamily="2" charset="0"/>
              </a:rPr>
              <a:t> </a:t>
            </a:r>
          </a:p>
          <a:p>
            <a:pPr algn="just"/>
            <a:r>
              <a:rPr lang="en-GB" dirty="0">
                <a:latin typeface="ADLaM Display" panose="02010000000000000000" pitchFamily="2" charset="0"/>
                <a:ea typeface="ADLaM Display" panose="02010000000000000000" pitchFamily="2" charset="0"/>
                <a:cs typeface="ADLaM Display" panose="02010000000000000000" pitchFamily="2" charset="0"/>
              </a:rPr>
              <a:t>Social work interventions should also recognise and reinforce the strengths that mothers of the youth misusing substances possess. </a:t>
            </a:r>
          </a:p>
          <a:p>
            <a:pPr algn="just"/>
            <a:r>
              <a:rPr lang="en-GB" dirty="0">
                <a:latin typeface="ADLaM Display" panose="02010000000000000000" pitchFamily="2" charset="0"/>
                <a:ea typeface="ADLaM Display" panose="02010000000000000000" pitchFamily="2" charset="0"/>
                <a:cs typeface="ADLaM Display" panose="02010000000000000000" pitchFamily="2" charset="0"/>
              </a:rPr>
              <a:t>Collaborate with auxiliary workers, youth care workers, and community teams.</a:t>
            </a:r>
          </a:p>
          <a:p>
            <a:pPr algn="just"/>
            <a:r>
              <a:rPr lang="en-GB" dirty="0">
                <a:latin typeface="ADLaM Display" panose="02010000000000000000" pitchFamily="2" charset="0"/>
                <a:ea typeface="ADLaM Display" panose="02010000000000000000" pitchFamily="2" charset="0"/>
                <a:cs typeface="ADLaM Display" panose="02010000000000000000" pitchFamily="2" charset="0"/>
              </a:rPr>
              <a:t>Further research should be conducted in different contexts to deepen insight into the effects of youth substance misuse on the mothers, caregivers, spouses and siblings.</a:t>
            </a:r>
            <a:endParaRPr lang="en-ZA" dirty="0">
              <a:latin typeface="ADLaM Display" panose="02010000000000000000" pitchFamily="2" charset="0"/>
              <a:ea typeface="ADLaM Display" panose="02010000000000000000" pitchFamily="2" charset="0"/>
              <a:cs typeface="ADLaM Display" panose="02010000000000000000" pitchFamily="2" charset="0"/>
            </a:endParaRPr>
          </a:p>
          <a:p>
            <a:pPr marL="0" indent="0" algn="just">
              <a:buNone/>
            </a:pPr>
            <a:endParaRPr lang="en-ZA" dirty="0">
              <a:latin typeface="ADLaM Display" panose="02010000000000000000" pitchFamily="2" charset="0"/>
              <a:ea typeface="ADLaM Display" panose="02010000000000000000" pitchFamily="2" charset="0"/>
              <a:cs typeface="ADLaM Display" panose="02010000000000000000" pitchFamily="2" charset="0"/>
            </a:endParaRPr>
          </a:p>
          <a:p>
            <a:endParaRPr lang="en-ZA" dirty="0">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3105133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12318</TotalTime>
  <Words>1761</Words>
  <Application>Microsoft Office PowerPoint</Application>
  <PresentationFormat>Widescreen</PresentationFormat>
  <Paragraphs>113</Paragraphs>
  <Slides>11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ADLaM Display</vt:lpstr>
      <vt:lpstr>Aptos</vt:lpstr>
      <vt:lpstr>Arial</vt:lpstr>
      <vt:lpstr>Calibri</vt:lpstr>
      <vt:lpstr>Calibri Light</vt:lpstr>
      <vt:lpstr>Symbol</vt:lpstr>
      <vt:lpstr>Office Theme</vt:lpstr>
      <vt:lpstr>PowerPoint Presentation</vt:lpstr>
      <vt:lpstr> </vt:lpstr>
      <vt:lpstr> Background   </vt:lpstr>
      <vt:lpstr> Methodology   </vt:lpstr>
      <vt:lpstr>Findings</vt:lpstr>
      <vt:lpstr> </vt:lpstr>
      <vt:lpstr>Discussions</vt:lpstr>
      <vt:lpstr> Conclusions  </vt:lpstr>
      <vt:lpstr> Recommendations  </vt:lpstr>
      <vt:lpstr> Lessons leaned  </vt:lpstr>
      <vt:lpstr>  References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Omen</dc:creator>
  <cp:lastModifiedBy>Mathibela, Faith</cp:lastModifiedBy>
  <cp:revision>79</cp:revision>
  <dcterms:created xsi:type="dcterms:W3CDTF">2021-02-04T13:42:30Z</dcterms:created>
  <dcterms:modified xsi:type="dcterms:W3CDTF">2025-09-09T05:31:56Z</dcterms:modified>
</cp:coreProperties>
</file>