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4" r:id="rId4"/>
    <p:sldId id="267" r:id="rId5"/>
    <p:sldId id="265" r:id="rId6"/>
    <p:sldId id="266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25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01034-A77F-443E-93DC-8D43120B90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6067" y="2181224"/>
            <a:ext cx="11359863" cy="22098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D7C162-AD8C-48C3-B9BA-8F1BAD7ED3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6067" y="4813299"/>
            <a:ext cx="11359863" cy="112077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E05A89-2049-4091-A8BD-09C611406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7352" y="6366307"/>
            <a:ext cx="11438578" cy="416233"/>
          </a:xfrm>
          <a:solidFill>
            <a:schemeClr val="tx1"/>
          </a:solidFill>
        </p:spPr>
        <p:txBody>
          <a:bodyPr/>
          <a:lstStyle>
            <a:lvl1pPr>
              <a:defRPr sz="2000" b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ZA"/>
              <a:t>A Caring and Self-reliant Society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76F17F-A66C-1527-6887-2DCCA4ACCE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03" y="94991"/>
            <a:ext cx="6311150" cy="198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0680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11C77-C657-44FF-BFF7-10768111F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9" y="136525"/>
            <a:ext cx="872793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AA8FF6-9E06-45F6-967A-7F3D19B371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16069" y="1645920"/>
            <a:ext cx="11406262" cy="453104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75AFB-99A3-4C34-967D-0BA7D7149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 Caring and Self-reliant Society</a:t>
            </a:r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3B0D5A-6016-430F-A4B0-1DC65997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62D-E2D1-48B9-8941-567607D044A3}" type="slidenum">
              <a:rPr lang="en-ZA" smtClean="0"/>
              <a:t>‹#›</a:t>
            </a:fld>
            <a:endParaRPr lang="en-Z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AC97C9-5258-41DC-AC34-4E5FF1F384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304" y="265532"/>
            <a:ext cx="2580385" cy="1067548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97B210-BA10-4B2E-B234-B9F8449C8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491C-6316-4FC0-995A-7FD10B71435E}" type="datetime1">
              <a:rPr lang="en-ZA" smtClean="0"/>
              <a:t>2025/09/01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3706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9A7FCF-BB03-48E7-864E-963343D6F0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305103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91B758-B238-49EC-9A56-F0A9ECBF60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16068" y="365125"/>
            <a:ext cx="8156432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BCCFA3-7892-4F4B-9562-C57607CF3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 Caring and Self-reliant Society</a:t>
            </a:r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3F2210-1123-4B7B-A07B-C9C9FEC78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62D-E2D1-48B9-8941-567607D044A3}" type="slidenum">
              <a:rPr lang="en-ZA" smtClean="0"/>
              <a:t>‹#›</a:t>
            </a:fld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C6D3EB-60C2-44C3-A534-261DE83A7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06528-43E8-402E-BFD5-380BA7560117}" type="datetime1">
              <a:rPr lang="en-ZA" smtClean="0"/>
              <a:t>2025/09/01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65968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D8335-2B7A-4B70-84AC-F7CCD9B70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68706" y="136525"/>
            <a:ext cx="8867866" cy="876487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Topic 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9FAD4-1C28-427E-93BB-74DAF555C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069" y="1337912"/>
            <a:ext cx="11359862" cy="48390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882425-BFEB-489D-80AD-30C6B7FE2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 Caring and Self-reliant Society</a:t>
            </a:r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C9BB7C-EB40-495A-8ADC-3048A0955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62D-E2D1-48B9-8941-567607D044A3}" type="slidenum">
              <a:rPr lang="en-ZA" smtClean="0"/>
              <a:t>‹#›</a:t>
            </a:fld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67F429-9DB8-459C-8A4B-71AF506EF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CBC35-E93D-4615-8965-4B50AE045D53}" type="datetime1">
              <a:rPr lang="en-ZA" smtClean="0"/>
              <a:t>2025/09/01</a:t>
            </a:fld>
            <a:endParaRPr lang="en-ZA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FFD556-E752-62B7-36D2-AD62AB92F8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4535"/>
            <a:ext cx="2752911" cy="113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720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872ED-4288-419F-B64F-B1174B26C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067" y="1709738"/>
            <a:ext cx="11359863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9B0F7B-AFB3-4AE4-955E-B25F299589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6067" y="4589463"/>
            <a:ext cx="1135986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819C2-9157-40B2-B521-75DE4CC32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 Caring and Self-reliant Society</a:t>
            </a:r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2460F4-E677-4595-B437-F1668254B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62D-E2D1-48B9-8941-567607D044A3}" type="slidenum">
              <a:rPr lang="en-ZA" smtClean="0"/>
              <a:t>‹#›</a:t>
            </a:fld>
            <a:endParaRPr lang="en-Z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AEE20C-45DB-41C2-8163-550FE5ACEF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507" y="126568"/>
            <a:ext cx="2914564" cy="1218138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9EDFFC-8E7E-45DD-9B83-F7C7CBAB9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9F2E-4424-4EDE-844E-D01431E27452}" type="datetime1">
              <a:rPr lang="en-ZA" smtClean="0"/>
              <a:t>2025/09/01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37494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0BD2C-D0AB-4447-8C3D-E9F069394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2564" y="136525"/>
            <a:ext cx="963336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7CF10-D965-4AEF-BC61-B0E5FAAEE6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6068" y="1825625"/>
            <a:ext cx="560373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6A50B3-CCEF-4BEA-9A6E-DE5CBC0FB9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60373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06EC0D-61E5-4E9B-BE94-11D8510DE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62D-E2D1-48B9-8941-567607D044A3}" type="slidenum">
              <a:rPr lang="en-ZA" smtClean="0"/>
              <a:t>‹#›</a:t>
            </a:fld>
            <a:endParaRPr lang="en-Z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99A732-6DDC-49EE-AF45-AA92B71C4B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892" y="384674"/>
            <a:ext cx="1865463" cy="771773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718D59-684C-4E37-AE69-A098658B6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 Caring and Self-reliant Society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1808E6-2A7F-4DFC-A565-6CBF0B05D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2DB74-0435-4CAB-968A-F96039E53330}" type="datetime1">
              <a:rPr lang="en-ZA" smtClean="0"/>
              <a:t>2025/09/01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83402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C9517-F991-4711-B62E-E89D7023B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6658" y="136525"/>
            <a:ext cx="9081247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F11801-3205-4EBA-BD06-471B38375E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6068" y="1681163"/>
            <a:ext cx="558150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4461E2-490E-4871-8174-9F0A9F954C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6068" y="2505075"/>
            <a:ext cx="558150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2184C9-8CB6-4BEF-9958-B52F7D5CEF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199" y="1681163"/>
            <a:ext cx="560373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0521AC-2A1C-4DD0-B463-9276F5D005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60373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753FC8-7B15-489E-A279-57128049E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 Caring and Self-reliant Society</a:t>
            </a:r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8872FA-71F1-4FDB-8B67-C107BAE6A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62D-E2D1-48B9-8941-567607D044A3}" type="slidenum">
              <a:rPr lang="en-ZA" smtClean="0"/>
              <a:t>‹#›</a:t>
            </a:fld>
            <a:endParaRPr lang="en-ZA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71370CC-3E36-4122-8DC6-B84870B227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269" y="309935"/>
            <a:ext cx="2365731" cy="978742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2CD9D6-65C3-4C1C-A86B-C5F17C984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96171-CE86-4E66-BE83-1A913A5F4479}" type="datetime1">
              <a:rPr lang="en-ZA" smtClean="0"/>
              <a:t>2025/09/01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16769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B3A0E-6050-4362-AD8E-FAE0E0CCF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4715" y="116926"/>
            <a:ext cx="913121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264190-8B4A-4034-98B5-34439631B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 Caring and Self-reliant Society</a:t>
            </a:r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99D3E2-5155-4D42-9F49-8159982A4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62D-E2D1-48B9-8941-567607D044A3}" type="slidenum">
              <a:rPr lang="en-ZA" smtClean="0"/>
              <a:t>‹#›</a:t>
            </a:fld>
            <a:endParaRPr lang="en-Z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D374EA-D9F3-4A84-9F10-B3016D9891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999" y="250415"/>
            <a:ext cx="2558716" cy="1058583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831AF7-A518-4ED1-83DF-1FDBD6E8F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032D2-1BDC-403B-A47F-BC0C12AFFF79}" type="datetime1">
              <a:rPr lang="en-ZA" smtClean="0"/>
              <a:t>2025/09/01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07361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40BF89-0BB3-4B89-AA65-061D23496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 Caring and Self-reliant Society</a:t>
            </a:r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A30777-CAA0-405C-BDEC-1D409472D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62D-E2D1-48B9-8941-567607D044A3}" type="slidenum">
              <a:rPr lang="en-ZA" smtClean="0"/>
              <a:t>‹#›</a:t>
            </a:fld>
            <a:endParaRPr lang="en-ZA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812262-3A7A-42FF-9FAE-F340FF875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BDAF9-E026-4A29-95A5-2D6E2BACF14C}" type="datetime1">
              <a:rPr lang="en-ZA" smtClean="0"/>
              <a:t>2025/09/01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72149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D5D21-702D-437F-B09C-95C15130E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892" y="1422892"/>
            <a:ext cx="4355957" cy="112980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54623-3701-41D8-914E-9E9EE87F9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7" y="1422892"/>
            <a:ext cx="6592743" cy="468580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D725F4-837B-400B-848F-3F356989B1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6068" y="2552700"/>
            <a:ext cx="4355957" cy="3556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B249F-743F-436C-9177-B93EBE50C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 Caring and Self-reliant Society</a:t>
            </a:r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E61BFA-526C-4B6A-9507-9A33BED6B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62D-E2D1-48B9-8941-567607D044A3}" type="slidenum">
              <a:rPr lang="en-ZA" smtClean="0"/>
              <a:t>‹#›</a:t>
            </a:fld>
            <a:endParaRPr lang="en-Z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5F96D4-833E-4DAE-84DD-DCB7694805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874" y="187290"/>
            <a:ext cx="2716883" cy="1124019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F159A9-0631-4028-BF08-15CF914CDE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5425" y="6356350"/>
            <a:ext cx="1358944" cy="365125"/>
          </a:xfrm>
        </p:spPr>
        <p:txBody>
          <a:bodyPr/>
          <a:lstStyle/>
          <a:p>
            <a:fld id="{CE78967D-19D0-4D94-8D70-19D1F589F550}" type="datetime1">
              <a:rPr lang="en-ZA" smtClean="0"/>
              <a:t>2025/09/01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26505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F3336-59AB-4631-8487-9F4BFCE96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068" y="457200"/>
            <a:ext cx="435595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8EF862-066B-430F-BCD6-94EE7039CE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987425"/>
            <a:ext cx="659274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DA3D95-6A29-4982-BD96-7694EC8D42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6068" y="2057400"/>
            <a:ext cx="435595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656AA8-5692-4C69-8C38-804174B3C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 Caring and Self-reliant Society</a:t>
            </a:r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C7B8CE-AFC9-421E-AC02-9AA64532A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62D-E2D1-48B9-8941-567607D044A3}" type="slidenum">
              <a:rPr lang="en-ZA" smtClean="0"/>
              <a:t>‹#›</a:t>
            </a:fld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9C4CE9-93F3-47C3-BDB0-4AA45C020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6341B-1AB2-4AEB-9DC0-4419AADD49D8}" type="datetime1">
              <a:rPr lang="en-ZA" smtClean="0"/>
              <a:t>2025/09/01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69557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BB77BC-1F86-4005-9D02-C30DEF50CA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5425" y="6366307"/>
            <a:ext cx="11400506" cy="365125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lvl1pPr algn="ctr">
              <a:defRPr sz="2400" b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ZA"/>
              <a:t>A Caring and Self-reliant Society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587F17-1DF0-48FA-BAEA-3A2CF1C8F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425" y="365125"/>
            <a:ext cx="114005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69356D-F3B3-40B6-98A4-ECB31AED98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5425" y="1825625"/>
            <a:ext cx="1140050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5FBB0-BB13-4EB3-B44B-03CAA55283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70959" y="6375184"/>
            <a:ext cx="1104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4C0F62D-E2D1-48B9-8941-567607D044A3}" type="slidenum">
              <a:rPr lang="en-ZA" smtClean="0"/>
              <a:pPr/>
              <a:t>‹#›</a:t>
            </a:fld>
            <a:endParaRPr lang="en-Z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4511BC-CDF7-4253-BF61-45191AE3EC9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75426" y="6275321"/>
            <a:ext cx="11400508" cy="36579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2D7EB8-EE1C-4F80-BBD9-012BAA6BBC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75425" y="6384062"/>
            <a:ext cx="13589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C3D3E78-A744-4246-87A2-AA4195FB9939}" type="datetime1">
              <a:rPr lang="en-ZA" smtClean="0"/>
              <a:t>2025/09/01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18710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Clr>
          <a:srgbClr val="00B050"/>
        </a:buClr>
        <a:buFont typeface="Wingdings" panose="05000000000000000000" pitchFamily="2" charset="2"/>
        <a:buChar char="q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B05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B05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B050"/>
        </a:buClr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B050"/>
        </a:buClr>
        <a:buFont typeface="Wingdings" panose="05000000000000000000" pitchFamily="2" charset="2"/>
        <a:buChar char="ü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39A3F-734C-4E08-9AD1-2A06E2F2C9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1824" y="2807470"/>
            <a:ext cx="10469126" cy="2093924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GB" sz="3200" kern="100" dirty="0">
                <a:ea typeface="Calibri" panose="020F0502020204030204" pitchFamily="34" charset="0"/>
              </a:rPr>
              <a:t>Green Social Work and Climate Resilience: Supporting Vulnerable communities in the face of environmental crises. </a:t>
            </a:r>
            <a:r>
              <a:rPr lang="en-ZA" sz="2800" kern="100" dirty="0">
                <a:ea typeface="Calibri" panose="020F0502020204030204" pitchFamily="34" charset="0"/>
              </a:rPr>
              <a:t>A study conducted with Elderly farmers from </a:t>
            </a:r>
            <a:r>
              <a:rPr lang="en-ZA" sz="2800" kern="100" dirty="0" err="1">
                <a:ea typeface="Calibri" panose="020F0502020204030204" pitchFamily="34" charset="0"/>
              </a:rPr>
              <a:t>Maphalle</a:t>
            </a:r>
            <a:r>
              <a:rPr lang="en-ZA" sz="2800" kern="100" dirty="0">
                <a:ea typeface="Calibri" panose="020F0502020204030204" pitchFamily="34" charset="0"/>
              </a:rPr>
              <a:t> Village in Limpopo</a:t>
            </a:r>
            <a:endParaRPr lang="en-ZA" sz="3200" dirty="0">
              <a:ea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E924B1-7F75-4830-87EC-A2878D8618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46618" y="4901394"/>
            <a:ext cx="6625244" cy="1027134"/>
          </a:xfr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00B050"/>
                </a:solidFill>
              </a:rPr>
              <a:t>             </a:t>
            </a:r>
            <a:r>
              <a:rPr lang="en-US" b="1" dirty="0"/>
              <a:t>Presented by: </a:t>
            </a:r>
            <a:r>
              <a:rPr lang="en-US" b="1" dirty="0" err="1"/>
              <a:t>Valoyi</a:t>
            </a:r>
            <a:r>
              <a:rPr lang="en-US" b="1" dirty="0"/>
              <a:t> K.P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Qualification: B Degree UJ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            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ZA" dirty="0">
              <a:solidFill>
                <a:srgbClr val="00B05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7EE474-ECF1-8CBD-25C0-84250CF6E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Caring and Self-reliant Society</a:t>
            </a:r>
          </a:p>
        </p:txBody>
      </p:sp>
    </p:spTree>
    <p:extLst>
      <p:ext uri="{BB962C8B-B14F-4D97-AF65-F5344CB8AC3E}">
        <p14:creationId xmlns:p14="http://schemas.microsoft.com/office/powerpoint/2010/main" val="27440623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7735B-4187-4642-883C-5B29596ED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01953E-B372-4DD3-BFB6-E7A33EEDCA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Getting equipped with more knowledge on farming </a:t>
            </a:r>
          </a:p>
          <a:p>
            <a:r>
              <a:rPr lang="en-ZA" dirty="0"/>
              <a:t>Searching for sponsor </a:t>
            </a:r>
          </a:p>
          <a:p>
            <a:r>
              <a:rPr lang="en-ZA" dirty="0"/>
              <a:t>Encouraging people to buy local crops/vegetables </a:t>
            </a:r>
          </a:p>
          <a:p>
            <a:r>
              <a:rPr lang="en-ZA" dirty="0"/>
              <a:t>Transfer of skills to the younger generation </a:t>
            </a:r>
          </a:p>
          <a:p>
            <a:r>
              <a:rPr lang="en-ZA" dirty="0"/>
              <a:t>Empowering to utilize available resources</a:t>
            </a:r>
          </a:p>
          <a:p>
            <a:endParaRPr lang="en-ZA" dirty="0"/>
          </a:p>
          <a:p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F3B549-6923-4D09-9CFC-45AB3C13C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 Caring and Self-reliant Society</a:t>
            </a:r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895853-9460-4013-9312-DF898019A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62D-E2D1-48B9-8941-567607D044A3}" type="slidenum">
              <a:rPr lang="en-ZA" smtClean="0"/>
              <a:t>10</a:t>
            </a:fld>
            <a:endParaRPr lang="en-ZA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6790169-FD56-4327-95F8-535189100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CBC35-E93D-4615-8965-4B50AE045D53}" type="datetime1">
              <a:rPr lang="en-ZA" smtClean="0"/>
              <a:t>2025/09/01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53165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E8454-8709-4611-9656-B0F859F0B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B9853-FEBC-48E2-AA0D-8DBB05EA2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The topic of inflation and Repo-rate is probably one of the most frequent media headlines.</a:t>
            </a:r>
          </a:p>
          <a:p>
            <a:r>
              <a:rPr lang="en-ZA" dirty="0"/>
              <a:t>The afore mentioned statement is supported by the frequent presenting problems of poverty in the area of </a:t>
            </a:r>
            <a:r>
              <a:rPr lang="en-ZA" dirty="0" err="1"/>
              <a:t>Maphalle</a:t>
            </a:r>
            <a:r>
              <a:rPr lang="en-ZA" dirty="0"/>
              <a:t>.</a:t>
            </a:r>
          </a:p>
          <a:p>
            <a:r>
              <a:rPr lang="en-ZA" dirty="0"/>
              <a:t>The Social Worker mobilized a group of elders to start a farming project 8 months ago with the aim to curb poverty.</a:t>
            </a:r>
          </a:p>
          <a:p>
            <a:r>
              <a:rPr lang="en-ZA" dirty="0"/>
              <a:t>To track the development of the project in relation to global warming, a qualitative study was conducted for farmers based at </a:t>
            </a:r>
            <a:r>
              <a:rPr lang="en-ZA" dirty="0" err="1"/>
              <a:t>Maphalle</a:t>
            </a:r>
            <a:r>
              <a:rPr lang="en-ZA" dirty="0"/>
              <a:t> village.</a:t>
            </a:r>
          </a:p>
          <a:p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22178A-1397-4FD6-874A-4B9E35C45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 Caring and Self-reliant Society</a:t>
            </a:r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F2AA33-75F2-40AE-B3E4-F216CD3F3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62D-E2D1-48B9-8941-567607D044A3}" type="slidenum">
              <a:rPr lang="en-ZA" smtClean="0"/>
              <a:t>2</a:t>
            </a:fld>
            <a:endParaRPr lang="en-ZA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1F1CA26-0827-4526-9961-0F59C173F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CBC35-E93D-4615-8965-4B50AE045D53}" type="datetime1">
              <a:rPr lang="en-ZA" smtClean="0"/>
              <a:t>2025/09/01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74188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1D4E2-7EEF-4A57-B7C2-D52DC2BF8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CONTINUE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B19D2-BD99-41A4-A005-28005131F0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Global warming  is defined as the long term rise in the Earth’s average temperature</a:t>
            </a:r>
          </a:p>
          <a:p>
            <a:r>
              <a:rPr lang="en-ZA" dirty="0"/>
              <a:t>Global warming often results into warmer temperatures and/or abnormal rainfalls</a:t>
            </a:r>
          </a:p>
          <a:p>
            <a:r>
              <a:rPr lang="en-ZA" dirty="0"/>
              <a:t>This often creates a problem for farmers</a:t>
            </a:r>
          </a:p>
          <a:p>
            <a:r>
              <a:rPr lang="en-ZA" dirty="0"/>
              <a:t>The participants of this study have experienced the similar challenge as they have to spend more on irrigation system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FDD7B5-9C48-4F2B-84B0-204F0A94F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 Caring and Self-reliant Society</a:t>
            </a:r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7E7A27-0DD5-43BE-9AEA-00BD5CC69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62D-E2D1-48B9-8941-567607D044A3}" type="slidenum">
              <a:rPr lang="en-ZA" smtClean="0"/>
              <a:t>3</a:t>
            </a:fld>
            <a:endParaRPr lang="en-ZA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D0C2BC0-D38E-41F9-A09A-B7DABDB17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CBC35-E93D-4615-8965-4B50AE045D53}" type="datetime1">
              <a:rPr lang="en-ZA" smtClean="0"/>
              <a:t>2025/09/01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7000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F3188-8775-4DAE-A7B9-7E79692AC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FARMER AT WORK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E3A6DD1-3E2F-4CF7-80E1-86F2A54AC0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820" y="1013012"/>
            <a:ext cx="3951819" cy="5269092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081845-2A48-4FF4-9647-9313BE069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 Caring and Self-reliant Society</a:t>
            </a:r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2B9F69-242A-4CFC-8328-49813C6A1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62D-E2D1-48B9-8941-567607D044A3}" type="slidenum">
              <a:rPr lang="en-ZA" smtClean="0"/>
              <a:t>4</a:t>
            </a:fld>
            <a:endParaRPr lang="en-ZA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B917FA1-A48A-47D9-87B8-9E8877DBB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CBC35-E93D-4615-8965-4B50AE045D53}" type="datetime1">
              <a:rPr lang="en-ZA" smtClean="0"/>
              <a:t>2025/09/01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30413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DE207-D57C-4AFC-9668-03C06CCAC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TOMATO TREE</a:t>
            </a:r>
          </a:p>
        </p:txBody>
      </p:sp>
      <p:pic>
        <p:nvPicPr>
          <p:cNvPr id="8" name="Content Placeholder 7" descr="A tomato plants in a field&#10;&#10;Description automatically generated">
            <a:extLst>
              <a:ext uri="{FF2B5EF4-FFF2-40B4-BE49-F238E27FC236}">
                <a16:creationId xmlns:a16="http://schemas.microsoft.com/office/drawing/2014/main" id="{819531F6-76D6-42F6-8537-B8AE9519AC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448" y="1047590"/>
            <a:ext cx="3963104" cy="5284139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C2F88A-6F87-48CC-965A-993B5313F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 Caring and Self-reliant Society</a:t>
            </a:r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E433FD-5DD3-4B27-A313-2075FA360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62D-E2D1-48B9-8941-567607D044A3}" type="slidenum">
              <a:rPr lang="en-ZA" smtClean="0"/>
              <a:t>5</a:t>
            </a:fld>
            <a:endParaRPr lang="en-ZA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678154F-E9BA-482C-AF10-2A0834A91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CBC35-E93D-4615-8965-4B50AE045D53}" type="datetime1">
              <a:rPr lang="en-ZA" smtClean="0"/>
              <a:t>2025/09/01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58133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6418A-D2C4-492E-AD42-F5794A691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TOMATOES PRODUCED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DB5892A-435C-46C8-9744-767874EC12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448" y="1013012"/>
            <a:ext cx="3963103" cy="5284137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99AFC8-B8D4-4DB2-B363-2DC27342C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 Caring and Self-reliant Society</a:t>
            </a:r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BE73B2-1127-40BB-81D6-24DD3292B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62D-E2D1-48B9-8941-567607D044A3}" type="slidenum">
              <a:rPr lang="en-ZA" smtClean="0"/>
              <a:t>6</a:t>
            </a:fld>
            <a:endParaRPr lang="en-ZA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87D1BF3-D59D-416F-8FA5-53885617B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CBC35-E93D-4615-8965-4B50AE045D53}" type="datetime1">
              <a:rPr lang="en-ZA" smtClean="0"/>
              <a:t>2025/09/01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20345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143D8-FF64-4B17-8A03-1AB63B8B2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A3D3B-07B3-4932-AAF1-103DC4AF55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The participants mentioned that selling is a challenge, as there is a huge competition; and their compotators give credits </a:t>
            </a:r>
          </a:p>
          <a:p>
            <a:r>
              <a:rPr lang="en-ZA" dirty="0"/>
              <a:t>Local buyers hardly support local business without having to request for discounts </a:t>
            </a:r>
          </a:p>
          <a:p>
            <a:r>
              <a:rPr lang="en-ZA" dirty="0"/>
              <a:t>A challenge of finding chemicals for crops due to distance and lack of reliable transport </a:t>
            </a:r>
          </a:p>
          <a:p>
            <a:r>
              <a:rPr lang="en-ZA" dirty="0"/>
              <a:t>Challenges of irrigation  systems due to persistent warmer weather conditions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5B31CB-4453-4EFF-9B55-339F32BD7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 Caring and Self-reliant Society</a:t>
            </a:r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B52A33-6A36-4BC2-8785-2BF207318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62D-E2D1-48B9-8941-567607D044A3}" type="slidenum">
              <a:rPr lang="en-ZA" smtClean="0"/>
              <a:t>7</a:t>
            </a:fld>
            <a:endParaRPr lang="en-ZA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D44D968-BC7A-4A0C-86B5-7ACEEBE03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CBC35-E93D-4615-8965-4B50AE045D53}" type="datetime1">
              <a:rPr lang="en-ZA" smtClean="0"/>
              <a:t>2025/09/01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61844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1216F-337D-4CAB-97A7-EA4126008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SOCIAL WORKER INTERVENTION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FC34F-E89A-4FE0-AF93-13B4701BF0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The role of a broker. The social worker linked the participants with the Department of Health to provide land and water for farming, and the Department of Agriculture to provide seasonal seedlings.</a:t>
            </a:r>
          </a:p>
          <a:p>
            <a:r>
              <a:rPr lang="en-ZA" dirty="0"/>
              <a:t>The social worker enabled the participant through solution focused approach to utilise available resources to minimise their faced challenges. </a:t>
            </a:r>
          </a:p>
          <a:p>
            <a:r>
              <a:rPr lang="en-GB" dirty="0"/>
              <a:t>The Social Worker has fostered community resilience through strength perspective by integrating Green Social work</a:t>
            </a:r>
            <a:r>
              <a:rPr lang="en-US" dirty="0"/>
              <a:t> </a:t>
            </a:r>
            <a:endParaRPr lang="en-ZA" dirty="0"/>
          </a:p>
          <a:p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DA2B7C-3973-4F0D-8F2D-86B209354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 Caring and Self-reliant Society</a:t>
            </a:r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09269F-C9C0-4E1C-9E7B-1D1FB2939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62D-E2D1-48B9-8941-567607D044A3}" type="slidenum">
              <a:rPr lang="en-ZA" smtClean="0"/>
              <a:t>8</a:t>
            </a:fld>
            <a:endParaRPr lang="en-ZA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FCAB1FC-14AA-41A4-8D5A-DB88C7769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CBC35-E93D-4615-8965-4B50AE045D53}" type="datetime1">
              <a:rPr lang="en-ZA" smtClean="0"/>
              <a:t>2025/09/01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03777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8C93D-676C-42E5-96C4-E00618621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34E86-4F09-4052-87AC-31AE1109D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Not only limited to the farmers, broad knowledge on keeping the earth green can help manage the climate</a:t>
            </a:r>
          </a:p>
          <a:p>
            <a:r>
              <a:rPr lang="en-ZA" dirty="0"/>
              <a:t>Better understanding of climate change can make people know how to protect their crops </a:t>
            </a:r>
          </a:p>
          <a:p>
            <a:r>
              <a:rPr lang="en-ZA" dirty="0"/>
              <a:t>Only if locals could support local grown crops </a:t>
            </a:r>
          </a:p>
          <a:p>
            <a:pPr marL="0" indent="0">
              <a:buNone/>
            </a:pP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FFD1F3-9A27-4CB4-9E6C-E385226D9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 Caring and Self-reliant Society</a:t>
            </a:r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92EEF5-D1AA-4984-B14C-25CA0FB3E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62D-E2D1-48B9-8941-567607D044A3}" type="slidenum">
              <a:rPr lang="en-ZA" smtClean="0"/>
              <a:t>9</a:t>
            </a:fld>
            <a:endParaRPr lang="en-ZA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1410783-65ED-4784-B19F-214FC30C0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CBC35-E93D-4615-8965-4B50AE045D53}" type="datetime1">
              <a:rPr lang="en-ZA" smtClean="0"/>
              <a:t>2025/09/01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6073843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SD Power Point Template " id="{F5531C50-7086-4B9C-A9FB-AC7DDB89222B}" vid="{41205E8E-9BCC-419D-BAF7-86C501E60FE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463</Words>
  <Application>Microsoft Office PowerPoint</Application>
  <PresentationFormat>Widescreen</PresentationFormat>
  <Paragraphs>66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Courier New</vt:lpstr>
      <vt:lpstr>Wingdings</vt:lpstr>
      <vt:lpstr>1_Office Theme</vt:lpstr>
      <vt:lpstr>Green Social Work and Climate Resilience: Supporting Vulnerable communities in the face of environmental crises. A study conducted with Elderly farmers from Maphalle Village in Limpopo</vt:lpstr>
      <vt:lpstr>INTRODUCTION</vt:lpstr>
      <vt:lpstr>CONTINUE</vt:lpstr>
      <vt:lpstr>FARMER AT WORK</vt:lpstr>
      <vt:lpstr>TOMATO TREE</vt:lpstr>
      <vt:lpstr>TOMATOES PRODUCED </vt:lpstr>
      <vt:lpstr>CHALLENGES</vt:lpstr>
      <vt:lpstr>SOCIAL WORKER INTERVENTION </vt:lpstr>
      <vt:lpstr>CONCLUSION</vt:lpstr>
      <vt:lpstr>RECOMMENDATIONS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WELFARE SERVICES  STRENGTHENING PERFORMANCE OF PROFESSIONAL COMPLIANCE, SUPPORT AND QUALITY ASSURANCE SERVICES  </dc:title>
  <dc:creator>Rakgoale EK (Kgomotso)</dc:creator>
  <cp:lastModifiedBy>katekani</cp:lastModifiedBy>
  <cp:revision>4</cp:revision>
  <dcterms:created xsi:type="dcterms:W3CDTF">2025-08-28T11:40:13Z</dcterms:created>
  <dcterms:modified xsi:type="dcterms:W3CDTF">2025-09-01T14:29:09Z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c740cb2-7f86-41bb-b68c-9e9a3dde6ec3_Enabled">
    <vt:lpwstr>true</vt:lpwstr>
  </property>
  <property fmtid="{D5CDD505-2E9C-101B-9397-08002B2CF9AE}" pid="3" name="MSIP_Label_dc740cb2-7f86-41bb-b68c-9e9a3dde6ec3_SetDate">
    <vt:lpwstr>2025-08-28T11:40:35Z</vt:lpwstr>
  </property>
  <property fmtid="{D5CDD505-2E9C-101B-9397-08002B2CF9AE}" pid="4" name="MSIP_Label_dc740cb2-7f86-41bb-b68c-9e9a3dde6ec3_Method">
    <vt:lpwstr>Standard</vt:lpwstr>
  </property>
  <property fmtid="{D5CDD505-2E9C-101B-9397-08002B2CF9AE}" pid="5" name="MSIP_Label_dc740cb2-7f86-41bb-b68c-9e9a3dde6ec3_Name">
    <vt:lpwstr>Confidential</vt:lpwstr>
  </property>
  <property fmtid="{D5CDD505-2E9C-101B-9397-08002B2CF9AE}" pid="6" name="MSIP_Label_dc740cb2-7f86-41bb-b68c-9e9a3dde6ec3_SiteId">
    <vt:lpwstr>3ff9ce1d-5f5d-43ff-84b2-652880bddc83</vt:lpwstr>
  </property>
  <property fmtid="{D5CDD505-2E9C-101B-9397-08002B2CF9AE}" pid="7" name="MSIP_Label_dc740cb2-7f86-41bb-b68c-9e9a3dde6ec3_ActionId">
    <vt:lpwstr>fef7c239-feda-44f0-bb58-3bbbfb95d49a</vt:lpwstr>
  </property>
  <property fmtid="{D5CDD505-2E9C-101B-9397-08002B2CF9AE}" pid="8" name="MSIP_Label_dc740cb2-7f86-41bb-b68c-9e9a3dde6ec3_ContentBits">
    <vt:lpwstr>0</vt:lpwstr>
  </property>
  <property fmtid="{D5CDD505-2E9C-101B-9397-08002B2CF9AE}" pid="9" name="MSIP_Label_dc740cb2-7f86-41bb-b68c-9e9a3dde6ec3_Tag">
    <vt:lpwstr>10, 3, 0, 1</vt:lpwstr>
  </property>
</Properties>
</file>