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8" r:id="rId7"/>
    <p:sldId id="269" r:id="rId8"/>
    <p:sldId id="272" r:id="rId9"/>
    <p:sldId id="270" r:id="rId10"/>
    <p:sldId id="271" r:id="rId11"/>
    <p:sldId id="273" r:id="rId12"/>
    <p:sldId id="274" r:id="rId13"/>
    <p:sldId id="275" r:id="rId14"/>
    <p:sldId id="276" r:id="rId15"/>
    <p:sldId id="277" r:id="rId16"/>
    <p:sldId id="267"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9" d="100"/>
          <a:sy n="79" d="100"/>
        </p:scale>
        <p:origin x="821"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F35715-F4F6-4ACD-B30B-EB79573C540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ZA"/>
          </a:p>
        </p:txBody>
      </p:sp>
      <p:sp>
        <p:nvSpPr>
          <p:cNvPr id="3" name="Subtitle 2">
            <a:extLst>
              <a:ext uri="{FF2B5EF4-FFF2-40B4-BE49-F238E27FC236}">
                <a16:creationId xmlns:a16="http://schemas.microsoft.com/office/drawing/2014/main" id="{CC010A72-8A41-4928-9077-CAE8AD72D0C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ZA"/>
          </a:p>
        </p:txBody>
      </p:sp>
      <p:sp>
        <p:nvSpPr>
          <p:cNvPr id="4" name="Date Placeholder 3">
            <a:extLst>
              <a:ext uri="{FF2B5EF4-FFF2-40B4-BE49-F238E27FC236}">
                <a16:creationId xmlns:a16="http://schemas.microsoft.com/office/drawing/2014/main" id="{C76DBEEA-BDAD-4577-8568-04BC40DE72D9}"/>
              </a:ext>
            </a:extLst>
          </p:cNvPr>
          <p:cNvSpPr>
            <a:spLocks noGrp="1"/>
          </p:cNvSpPr>
          <p:nvPr>
            <p:ph type="dt" sz="half" idx="10"/>
          </p:nvPr>
        </p:nvSpPr>
        <p:spPr/>
        <p:txBody>
          <a:bodyPr/>
          <a:lstStyle/>
          <a:p>
            <a:fld id="{9A939C92-47F1-4A36-948F-5B0F816D6580}" type="datetimeFigureOut">
              <a:rPr lang="en-ZA" smtClean="0"/>
              <a:t>2025/09/09</a:t>
            </a:fld>
            <a:endParaRPr lang="en-ZA"/>
          </a:p>
        </p:txBody>
      </p:sp>
      <p:sp>
        <p:nvSpPr>
          <p:cNvPr id="5" name="Footer Placeholder 4">
            <a:extLst>
              <a:ext uri="{FF2B5EF4-FFF2-40B4-BE49-F238E27FC236}">
                <a16:creationId xmlns:a16="http://schemas.microsoft.com/office/drawing/2014/main" id="{4013C714-F413-4F14-BCD2-5BB932D5DEAD}"/>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8940F2DF-1436-4AFA-9F61-8011F0F94EC4}"/>
              </a:ext>
            </a:extLst>
          </p:cNvPr>
          <p:cNvSpPr>
            <a:spLocks noGrp="1"/>
          </p:cNvSpPr>
          <p:nvPr>
            <p:ph type="sldNum" sz="quarter" idx="12"/>
          </p:nvPr>
        </p:nvSpPr>
        <p:spPr/>
        <p:txBody>
          <a:bodyPr/>
          <a:lstStyle/>
          <a:p>
            <a:fld id="{F903F3E0-E87F-4E46-8CDD-97CE63686448}" type="slidenum">
              <a:rPr lang="en-ZA" smtClean="0"/>
              <a:t>‹#›</a:t>
            </a:fld>
            <a:endParaRPr lang="en-ZA"/>
          </a:p>
        </p:txBody>
      </p:sp>
    </p:spTree>
    <p:extLst>
      <p:ext uri="{BB962C8B-B14F-4D97-AF65-F5344CB8AC3E}">
        <p14:creationId xmlns:p14="http://schemas.microsoft.com/office/powerpoint/2010/main" val="288347355"/>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3BFA6D-43CE-444B-8ECF-0D4272B50F5E}"/>
              </a:ext>
            </a:extLst>
          </p:cNvPr>
          <p:cNvSpPr>
            <a:spLocks noGrp="1"/>
          </p:cNvSpPr>
          <p:nvPr>
            <p:ph type="title"/>
          </p:nvPr>
        </p:nvSpPr>
        <p:spPr/>
        <p:txBody>
          <a:bodyPr/>
          <a:lstStyle/>
          <a:p>
            <a:r>
              <a:rPr lang="en-US"/>
              <a:t>Click to edit Master title style</a:t>
            </a:r>
            <a:endParaRPr lang="en-ZA"/>
          </a:p>
        </p:txBody>
      </p:sp>
      <p:sp>
        <p:nvSpPr>
          <p:cNvPr id="3" name="Vertical Text Placeholder 2">
            <a:extLst>
              <a:ext uri="{FF2B5EF4-FFF2-40B4-BE49-F238E27FC236}">
                <a16:creationId xmlns:a16="http://schemas.microsoft.com/office/drawing/2014/main" id="{16ECD44D-F412-4477-96A0-72911B1FFEA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8F374AAC-3F0F-4A7F-A931-0D9240A15503}"/>
              </a:ext>
            </a:extLst>
          </p:cNvPr>
          <p:cNvSpPr>
            <a:spLocks noGrp="1"/>
          </p:cNvSpPr>
          <p:nvPr>
            <p:ph type="dt" sz="half" idx="10"/>
          </p:nvPr>
        </p:nvSpPr>
        <p:spPr/>
        <p:txBody>
          <a:bodyPr/>
          <a:lstStyle/>
          <a:p>
            <a:fld id="{9A939C92-47F1-4A36-948F-5B0F816D6580}" type="datetimeFigureOut">
              <a:rPr lang="en-ZA" smtClean="0"/>
              <a:t>2025/09/09</a:t>
            </a:fld>
            <a:endParaRPr lang="en-ZA"/>
          </a:p>
        </p:txBody>
      </p:sp>
      <p:sp>
        <p:nvSpPr>
          <p:cNvPr id="5" name="Footer Placeholder 4">
            <a:extLst>
              <a:ext uri="{FF2B5EF4-FFF2-40B4-BE49-F238E27FC236}">
                <a16:creationId xmlns:a16="http://schemas.microsoft.com/office/drawing/2014/main" id="{238682F6-71C3-4553-8A03-5F94ACD470E1}"/>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51BF2681-A066-4FA7-9CB2-E8F5A12CF814}"/>
              </a:ext>
            </a:extLst>
          </p:cNvPr>
          <p:cNvSpPr>
            <a:spLocks noGrp="1"/>
          </p:cNvSpPr>
          <p:nvPr>
            <p:ph type="sldNum" sz="quarter" idx="12"/>
          </p:nvPr>
        </p:nvSpPr>
        <p:spPr/>
        <p:txBody>
          <a:bodyPr/>
          <a:lstStyle/>
          <a:p>
            <a:fld id="{F903F3E0-E87F-4E46-8CDD-97CE63686448}" type="slidenum">
              <a:rPr lang="en-ZA" smtClean="0"/>
              <a:t>‹#›</a:t>
            </a:fld>
            <a:endParaRPr lang="en-ZA"/>
          </a:p>
        </p:txBody>
      </p:sp>
    </p:spTree>
    <p:extLst>
      <p:ext uri="{BB962C8B-B14F-4D97-AF65-F5344CB8AC3E}">
        <p14:creationId xmlns:p14="http://schemas.microsoft.com/office/powerpoint/2010/main" val="3183575934"/>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9C116AC-0CB6-43F1-A80D-73FEA764BA31}"/>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ZA"/>
          </a:p>
        </p:txBody>
      </p:sp>
      <p:sp>
        <p:nvSpPr>
          <p:cNvPr id="3" name="Vertical Text Placeholder 2">
            <a:extLst>
              <a:ext uri="{FF2B5EF4-FFF2-40B4-BE49-F238E27FC236}">
                <a16:creationId xmlns:a16="http://schemas.microsoft.com/office/drawing/2014/main" id="{F229B55D-7FAB-451D-84E8-E952FC6D1B1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C5929382-B6DD-4F19-802B-85F900323D76}"/>
              </a:ext>
            </a:extLst>
          </p:cNvPr>
          <p:cNvSpPr>
            <a:spLocks noGrp="1"/>
          </p:cNvSpPr>
          <p:nvPr>
            <p:ph type="dt" sz="half" idx="10"/>
          </p:nvPr>
        </p:nvSpPr>
        <p:spPr/>
        <p:txBody>
          <a:bodyPr/>
          <a:lstStyle/>
          <a:p>
            <a:fld id="{9A939C92-47F1-4A36-948F-5B0F816D6580}" type="datetimeFigureOut">
              <a:rPr lang="en-ZA" smtClean="0"/>
              <a:t>2025/09/09</a:t>
            </a:fld>
            <a:endParaRPr lang="en-ZA"/>
          </a:p>
        </p:txBody>
      </p:sp>
      <p:sp>
        <p:nvSpPr>
          <p:cNvPr id="5" name="Footer Placeholder 4">
            <a:extLst>
              <a:ext uri="{FF2B5EF4-FFF2-40B4-BE49-F238E27FC236}">
                <a16:creationId xmlns:a16="http://schemas.microsoft.com/office/drawing/2014/main" id="{5036B749-C720-4E6E-B7C0-1CDA0930CD06}"/>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ECA2EA61-5458-4C86-9BF3-4442FF91F98C}"/>
              </a:ext>
            </a:extLst>
          </p:cNvPr>
          <p:cNvSpPr>
            <a:spLocks noGrp="1"/>
          </p:cNvSpPr>
          <p:nvPr>
            <p:ph type="sldNum" sz="quarter" idx="12"/>
          </p:nvPr>
        </p:nvSpPr>
        <p:spPr/>
        <p:txBody>
          <a:bodyPr/>
          <a:lstStyle/>
          <a:p>
            <a:fld id="{F903F3E0-E87F-4E46-8CDD-97CE63686448}" type="slidenum">
              <a:rPr lang="en-ZA" smtClean="0"/>
              <a:t>‹#›</a:t>
            </a:fld>
            <a:endParaRPr lang="en-ZA"/>
          </a:p>
        </p:txBody>
      </p:sp>
    </p:spTree>
    <p:extLst>
      <p:ext uri="{BB962C8B-B14F-4D97-AF65-F5344CB8AC3E}">
        <p14:creationId xmlns:p14="http://schemas.microsoft.com/office/powerpoint/2010/main" val="3308022677"/>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FFEFE0-3B33-4EC6-860C-35A45252D295}"/>
              </a:ext>
            </a:extLst>
          </p:cNvPr>
          <p:cNvSpPr>
            <a:spLocks noGrp="1"/>
          </p:cNvSpPr>
          <p:nvPr>
            <p:ph type="title"/>
          </p:nvPr>
        </p:nvSpPr>
        <p:spPr/>
        <p:txBody>
          <a:bodyPr/>
          <a:lstStyle/>
          <a:p>
            <a:r>
              <a:rPr lang="en-US"/>
              <a:t>Click to edit Master title style</a:t>
            </a:r>
            <a:endParaRPr lang="en-ZA"/>
          </a:p>
        </p:txBody>
      </p:sp>
      <p:sp>
        <p:nvSpPr>
          <p:cNvPr id="3" name="Content Placeholder 2">
            <a:extLst>
              <a:ext uri="{FF2B5EF4-FFF2-40B4-BE49-F238E27FC236}">
                <a16:creationId xmlns:a16="http://schemas.microsoft.com/office/drawing/2014/main" id="{27FB8465-510B-48F9-8EB7-F7E70BEFA2B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E7E38ABF-6B2F-4271-9908-C10C85F63D8C}"/>
              </a:ext>
            </a:extLst>
          </p:cNvPr>
          <p:cNvSpPr>
            <a:spLocks noGrp="1"/>
          </p:cNvSpPr>
          <p:nvPr>
            <p:ph type="dt" sz="half" idx="10"/>
          </p:nvPr>
        </p:nvSpPr>
        <p:spPr/>
        <p:txBody>
          <a:bodyPr/>
          <a:lstStyle/>
          <a:p>
            <a:fld id="{9A939C92-47F1-4A36-948F-5B0F816D6580}" type="datetimeFigureOut">
              <a:rPr lang="en-ZA" smtClean="0"/>
              <a:t>2025/09/09</a:t>
            </a:fld>
            <a:endParaRPr lang="en-ZA"/>
          </a:p>
        </p:txBody>
      </p:sp>
      <p:sp>
        <p:nvSpPr>
          <p:cNvPr id="5" name="Footer Placeholder 4">
            <a:extLst>
              <a:ext uri="{FF2B5EF4-FFF2-40B4-BE49-F238E27FC236}">
                <a16:creationId xmlns:a16="http://schemas.microsoft.com/office/drawing/2014/main" id="{75DF59D2-3F93-4D8B-AD71-27AC71F81B88}"/>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9E7D6B05-37C6-4792-AF92-75275BA4446A}"/>
              </a:ext>
            </a:extLst>
          </p:cNvPr>
          <p:cNvSpPr>
            <a:spLocks noGrp="1"/>
          </p:cNvSpPr>
          <p:nvPr>
            <p:ph type="sldNum" sz="quarter" idx="12"/>
          </p:nvPr>
        </p:nvSpPr>
        <p:spPr/>
        <p:txBody>
          <a:bodyPr/>
          <a:lstStyle/>
          <a:p>
            <a:fld id="{F903F3E0-E87F-4E46-8CDD-97CE63686448}" type="slidenum">
              <a:rPr lang="en-ZA" smtClean="0"/>
              <a:t>‹#›</a:t>
            </a:fld>
            <a:endParaRPr lang="en-ZA"/>
          </a:p>
        </p:txBody>
      </p:sp>
    </p:spTree>
    <p:extLst>
      <p:ext uri="{BB962C8B-B14F-4D97-AF65-F5344CB8AC3E}">
        <p14:creationId xmlns:p14="http://schemas.microsoft.com/office/powerpoint/2010/main" val="2204681676"/>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F5294D-4FE2-474C-8CBB-B3CAB7FCA5C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ZA"/>
          </a:p>
        </p:txBody>
      </p:sp>
      <p:sp>
        <p:nvSpPr>
          <p:cNvPr id="3" name="Text Placeholder 2">
            <a:extLst>
              <a:ext uri="{FF2B5EF4-FFF2-40B4-BE49-F238E27FC236}">
                <a16:creationId xmlns:a16="http://schemas.microsoft.com/office/drawing/2014/main" id="{9BE93ADA-9893-4709-A46E-3837C2F80BA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EDFA68E-A514-4194-9B1F-B47A98FFEDCC}"/>
              </a:ext>
            </a:extLst>
          </p:cNvPr>
          <p:cNvSpPr>
            <a:spLocks noGrp="1"/>
          </p:cNvSpPr>
          <p:nvPr>
            <p:ph type="dt" sz="half" idx="10"/>
          </p:nvPr>
        </p:nvSpPr>
        <p:spPr/>
        <p:txBody>
          <a:bodyPr/>
          <a:lstStyle/>
          <a:p>
            <a:fld id="{9A939C92-47F1-4A36-948F-5B0F816D6580}" type="datetimeFigureOut">
              <a:rPr lang="en-ZA" smtClean="0"/>
              <a:t>2025/09/09</a:t>
            </a:fld>
            <a:endParaRPr lang="en-ZA"/>
          </a:p>
        </p:txBody>
      </p:sp>
      <p:sp>
        <p:nvSpPr>
          <p:cNvPr id="5" name="Footer Placeholder 4">
            <a:extLst>
              <a:ext uri="{FF2B5EF4-FFF2-40B4-BE49-F238E27FC236}">
                <a16:creationId xmlns:a16="http://schemas.microsoft.com/office/drawing/2014/main" id="{32870A70-635E-471E-A654-8293EDB09675}"/>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E6E28AD1-4CC8-46C4-9E86-0A6CD91BB421}"/>
              </a:ext>
            </a:extLst>
          </p:cNvPr>
          <p:cNvSpPr>
            <a:spLocks noGrp="1"/>
          </p:cNvSpPr>
          <p:nvPr>
            <p:ph type="sldNum" sz="quarter" idx="12"/>
          </p:nvPr>
        </p:nvSpPr>
        <p:spPr/>
        <p:txBody>
          <a:bodyPr/>
          <a:lstStyle/>
          <a:p>
            <a:fld id="{F903F3E0-E87F-4E46-8CDD-97CE63686448}" type="slidenum">
              <a:rPr lang="en-ZA" smtClean="0"/>
              <a:t>‹#›</a:t>
            </a:fld>
            <a:endParaRPr lang="en-ZA"/>
          </a:p>
        </p:txBody>
      </p:sp>
    </p:spTree>
    <p:extLst>
      <p:ext uri="{BB962C8B-B14F-4D97-AF65-F5344CB8AC3E}">
        <p14:creationId xmlns:p14="http://schemas.microsoft.com/office/powerpoint/2010/main" val="2718521247"/>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66C2A5-1A93-4AE1-923D-0B0E58121250}"/>
              </a:ext>
            </a:extLst>
          </p:cNvPr>
          <p:cNvSpPr>
            <a:spLocks noGrp="1"/>
          </p:cNvSpPr>
          <p:nvPr>
            <p:ph type="title"/>
          </p:nvPr>
        </p:nvSpPr>
        <p:spPr/>
        <p:txBody>
          <a:bodyPr/>
          <a:lstStyle/>
          <a:p>
            <a:r>
              <a:rPr lang="en-US"/>
              <a:t>Click to edit Master title style</a:t>
            </a:r>
            <a:endParaRPr lang="en-ZA"/>
          </a:p>
        </p:txBody>
      </p:sp>
      <p:sp>
        <p:nvSpPr>
          <p:cNvPr id="3" name="Content Placeholder 2">
            <a:extLst>
              <a:ext uri="{FF2B5EF4-FFF2-40B4-BE49-F238E27FC236}">
                <a16:creationId xmlns:a16="http://schemas.microsoft.com/office/drawing/2014/main" id="{78E5A370-E87B-4252-855B-59B4691E1EF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Content Placeholder 3">
            <a:extLst>
              <a:ext uri="{FF2B5EF4-FFF2-40B4-BE49-F238E27FC236}">
                <a16:creationId xmlns:a16="http://schemas.microsoft.com/office/drawing/2014/main" id="{6B669933-A28F-4CF1-BD52-E7158493BEA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Date Placeholder 4">
            <a:extLst>
              <a:ext uri="{FF2B5EF4-FFF2-40B4-BE49-F238E27FC236}">
                <a16:creationId xmlns:a16="http://schemas.microsoft.com/office/drawing/2014/main" id="{0E48166F-A5D3-4BCA-BF4A-774281EDF1BE}"/>
              </a:ext>
            </a:extLst>
          </p:cNvPr>
          <p:cNvSpPr>
            <a:spLocks noGrp="1"/>
          </p:cNvSpPr>
          <p:nvPr>
            <p:ph type="dt" sz="half" idx="10"/>
          </p:nvPr>
        </p:nvSpPr>
        <p:spPr/>
        <p:txBody>
          <a:bodyPr/>
          <a:lstStyle/>
          <a:p>
            <a:fld id="{9A939C92-47F1-4A36-948F-5B0F816D6580}" type="datetimeFigureOut">
              <a:rPr lang="en-ZA" smtClean="0"/>
              <a:t>2025/09/09</a:t>
            </a:fld>
            <a:endParaRPr lang="en-ZA"/>
          </a:p>
        </p:txBody>
      </p:sp>
      <p:sp>
        <p:nvSpPr>
          <p:cNvPr id="6" name="Footer Placeholder 5">
            <a:extLst>
              <a:ext uri="{FF2B5EF4-FFF2-40B4-BE49-F238E27FC236}">
                <a16:creationId xmlns:a16="http://schemas.microsoft.com/office/drawing/2014/main" id="{F99A4DFC-B851-40B5-A3DD-DD3637D5FCA4}"/>
              </a:ext>
            </a:extLst>
          </p:cNvPr>
          <p:cNvSpPr>
            <a:spLocks noGrp="1"/>
          </p:cNvSpPr>
          <p:nvPr>
            <p:ph type="ftr" sz="quarter" idx="11"/>
          </p:nvPr>
        </p:nvSpPr>
        <p:spPr/>
        <p:txBody>
          <a:bodyPr/>
          <a:lstStyle/>
          <a:p>
            <a:endParaRPr lang="en-ZA"/>
          </a:p>
        </p:txBody>
      </p:sp>
      <p:sp>
        <p:nvSpPr>
          <p:cNvPr id="7" name="Slide Number Placeholder 6">
            <a:extLst>
              <a:ext uri="{FF2B5EF4-FFF2-40B4-BE49-F238E27FC236}">
                <a16:creationId xmlns:a16="http://schemas.microsoft.com/office/drawing/2014/main" id="{5AEDB3EB-43D8-4210-9850-BA1B634DCDE4}"/>
              </a:ext>
            </a:extLst>
          </p:cNvPr>
          <p:cNvSpPr>
            <a:spLocks noGrp="1"/>
          </p:cNvSpPr>
          <p:nvPr>
            <p:ph type="sldNum" sz="quarter" idx="12"/>
          </p:nvPr>
        </p:nvSpPr>
        <p:spPr/>
        <p:txBody>
          <a:bodyPr/>
          <a:lstStyle/>
          <a:p>
            <a:fld id="{F903F3E0-E87F-4E46-8CDD-97CE63686448}" type="slidenum">
              <a:rPr lang="en-ZA" smtClean="0"/>
              <a:t>‹#›</a:t>
            </a:fld>
            <a:endParaRPr lang="en-ZA"/>
          </a:p>
        </p:txBody>
      </p:sp>
    </p:spTree>
    <p:extLst>
      <p:ext uri="{BB962C8B-B14F-4D97-AF65-F5344CB8AC3E}">
        <p14:creationId xmlns:p14="http://schemas.microsoft.com/office/powerpoint/2010/main" val="4267594255"/>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BDF768-9EDF-475B-8A89-40CCFE94DFDC}"/>
              </a:ext>
            </a:extLst>
          </p:cNvPr>
          <p:cNvSpPr>
            <a:spLocks noGrp="1"/>
          </p:cNvSpPr>
          <p:nvPr>
            <p:ph type="title"/>
          </p:nvPr>
        </p:nvSpPr>
        <p:spPr>
          <a:xfrm>
            <a:off x="839788" y="365125"/>
            <a:ext cx="10515600" cy="1325563"/>
          </a:xfrm>
        </p:spPr>
        <p:txBody>
          <a:bodyPr/>
          <a:lstStyle/>
          <a:p>
            <a:r>
              <a:rPr lang="en-US"/>
              <a:t>Click to edit Master title style</a:t>
            </a:r>
            <a:endParaRPr lang="en-ZA"/>
          </a:p>
        </p:txBody>
      </p:sp>
      <p:sp>
        <p:nvSpPr>
          <p:cNvPr id="3" name="Text Placeholder 2">
            <a:extLst>
              <a:ext uri="{FF2B5EF4-FFF2-40B4-BE49-F238E27FC236}">
                <a16:creationId xmlns:a16="http://schemas.microsoft.com/office/drawing/2014/main" id="{68B857EE-C7E4-436B-99B1-5E9FAF3104F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BFE6D45-D51D-4B8A-8869-57C69A8E7E6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Text Placeholder 4">
            <a:extLst>
              <a:ext uri="{FF2B5EF4-FFF2-40B4-BE49-F238E27FC236}">
                <a16:creationId xmlns:a16="http://schemas.microsoft.com/office/drawing/2014/main" id="{9BBCA31D-03C9-4AC1-95CC-0CEE92BED03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67FCEEA-C87B-4DEC-A239-44FC493D61A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7" name="Date Placeholder 6">
            <a:extLst>
              <a:ext uri="{FF2B5EF4-FFF2-40B4-BE49-F238E27FC236}">
                <a16:creationId xmlns:a16="http://schemas.microsoft.com/office/drawing/2014/main" id="{2AEE488F-EFA8-40E1-A675-C0B586D73496}"/>
              </a:ext>
            </a:extLst>
          </p:cNvPr>
          <p:cNvSpPr>
            <a:spLocks noGrp="1"/>
          </p:cNvSpPr>
          <p:nvPr>
            <p:ph type="dt" sz="half" idx="10"/>
          </p:nvPr>
        </p:nvSpPr>
        <p:spPr/>
        <p:txBody>
          <a:bodyPr/>
          <a:lstStyle/>
          <a:p>
            <a:fld id="{9A939C92-47F1-4A36-948F-5B0F816D6580}" type="datetimeFigureOut">
              <a:rPr lang="en-ZA" smtClean="0"/>
              <a:t>2025/09/09</a:t>
            </a:fld>
            <a:endParaRPr lang="en-ZA"/>
          </a:p>
        </p:txBody>
      </p:sp>
      <p:sp>
        <p:nvSpPr>
          <p:cNvPr id="8" name="Footer Placeholder 7">
            <a:extLst>
              <a:ext uri="{FF2B5EF4-FFF2-40B4-BE49-F238E27FC236}">
                <a16:creationId xmlns:a16="http://schemas.microsoft.com/office/drawing/2014/main" id="{6BACFE41-5EA1-4A55-A0C6-C07B5959AC5E}"/>
              </a:ext>
            </a:extLst>
          </p:cNvPr>
          <p:cNvSpPr>
            <a:spLocks noGrp="1"/>
          </p:cNvSpPr>
          <p:nvPr>
            <p:ph type="ftr" sz="quarter" idx="11"/>
          </p:nvPr>
        </p:nvSpPr>
        <p:spPr/>
        <p:txBody>
          <a:bodyPr/>
          <a:lstStyle/>
          <a:p>
            <a:endParaRPr lang="en-ZA"/>
          </a:p>
        </p:txBody>
      </p:sp>
      <p:sp>
        <p:nvSpPr>
          <p:cNvPr id="9" name="Slide Number Placeholder 8">
            <a:extLst>
              <a:ext uri="{FF2B5EF4-FFF2-40B4-BE49-F238E27FC236}">
                <a16:creationId xmlns:a16="http://schemas.microsoft.com/office/drawing/2014/main" id="{A20F7163-358C-45A1-BB18-6E0E0DFD11F0}"/>
              </a:ext>
            </a:extLst>
          </p:cNvPr>
          <p:cNvSpPr>
            <a:spLocks noGrp="1"/>
          </p:cNvSpPr>
          <p:nvPr>
            <p:ph type="sldNum" sz="quarter" idx="12"/>
          </p:nvPr>
        </p:nvSpPr>
        <p:spPr/>
        <p:txBody>
          <a:bodyPr/>
          <a:lstStyle/>
          <a:p>
            <a:fld id="{F903F3E0-E87F-4E46-8CDD-97CE63686448}" type="slidenum">
              <a:rPr lang="en-ZA" smtClean="0"/>
              <a:t>‹#›</a:t>
            </a:fld>
            <a:endParaRPr lang="en-ZA"/>
          </a:p>
        </p:txBody>
      </p:sp>
    </p:spTree>
    <p:extLst>
      <p:ext uri="{BB962C8B-B14F-4D97-AF65-F5344CB8AC3E}">
        <p14:creationId xmlns:p14="http://schemas.microsoft.com/office/powerpoint/2010/main" val="4113593337"/>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553DAB-9BED-4AB6-AACA-7BDB08FF5CE4}"/>
              </a:ext>
            </a:extLst>
          </p:cNvPr>
          <p:cNvSpPr>
            <a:spLocks noGrp="1"/>
          </p:cNvSpPr>
          <p:nvPr>
            <p:ph type="title"/>
          </p:nvPr>
        </p:nvSpPr>
        <p:spPr/>
        <p:txBody>
          <a:bodyPr/>
          <a:lstStyle/>
          <a:p>
            <a:r>
              <a:rPr lang="en-US"/>
              <a:t>Click to edit Master title style</a:t>
            </a:r>
            <a:endParaRPr lang="en-ZA"/>
          </a:p>
        </p:txBody>
      </p:sp>
      <p:sp>
        <p:nvSpPr>
          <p:cNvPr id="3" name="Date Placeholder 2">
            <a:extLst>
              <a:ext uri="{FF2B5EF4-FFF2-40B4-BE49-F238E27FC236}">
                <a16:creationId xmlns:a16="http://schemas.microsoft.com/office/drawing/2014/main" id="{D4C8CF33-6AEF-4A0A-A190-7392D5AE7362}"/>
              </a:ext>
            </a:extLst>
          </p:cNvPr>
          <p:cNvSpPr>
            <a:spLocks noGrp="1"/>
          </p:cNvSpPr>
          <p:nvPr>
            <p:ph type="dt" sz="half" idx="10"/>
          </p:nvPr>
        </p:nvSpPr>
        <p:spPr/>
        <p:txBody>
          <a:bodyPr/>
          <a:lstStyle/>
          <a:p>
            <a:fld id="{9A939C92-47F1-4A36-948F-5B0F816D6580}" type="datetimeFigureOut">
              <a:rPr lang="en-ZA" smtClean="0"/>
              <a:t>2025/09/09</a:t>
            </a:fld>
            <a:endParaRPr lang="en-ZA"/>
          </a:p>
        </p:txBody>
      </p:sp>
      <p:sp>
        <p:nvSpPr>
          <p:cNvPr id="4" name="Footer Placeholder 3">
            <a:extLst>
              <a:ext uri="{FF2B5EF4-FFF2-40B4-BE49-F238E27FC236}">
                <a16:creationId xmlns:a16="http://schemas.microsoft.com/office/drawing/2014/main" id="{A2E8DEC3-87E2-4391-A344-AC672DFFE0EE}"/>
              </a:ext>
            </a:extLst>
          </p:cNvPr>
          <p:cNvSpPr>
            <a:spLocks noGrp="1"/>
          </p:cNvSpPr>
          <p:nvPr>
            <p:ph type="ftr" sz="quarter" idx="11"/>
          </p:nvPr>
        </p:nvSpPr>
        <p:spPr/>
        <p:txBody>
          <a:bodyPr/>
          <a:lstStyle/>
          <a:p>
            <a:endParaRPr lang="en-ZA"/>
          </a:p>
        </p:txBody>
      </p:sp>
      <p:sp>
        <p:nvSpPr>
          <p:cNvPr id="5" name="Slide Number Placeholder 4">
            <a:extLst>
              <a:ext uri="{FF2B5EF4-FFF2-40B4-BE49-F238E27FC236}">
                <a16:creationId xmlns:a16="http://schemas.microsoft.com/office/drawing/2014/main" id="{9D756077-9E2E-480A-9E1C-14D310563342}"/>
              </a:ext>
            </a:extLst>
          </p:cNvPr>
          <p:cNvSpPr>
            <a:spLocks noGrp="1"/>
          </p:cNvSpPr>
          <p:nvPr>
            <p:ph type="sldNum" sz="quarter" idx="12"/>
          </p:nvPr>
        </p:nvSpPr>
        <p:spPr/>
        <p:txBody>
          <a:bodyPr/>
          <a:lstStyle/>
          <a:p>
            <a:fld id="{F903F3E0-E87F-4E46-8CDD-97CE63686448}" type="slidenum">
              <a:rPr lang="en-ZA" smtClean="0"/>
              <a:t>‹#›</a:t>
            </a:fld>
            <a:endParaRPr lang="en-ZA"/>
          </a:p>
        </p:txBody>
      </p:sp>
    </p:spTree>
    <p:extLst>
      <p:ext uri="{BB962C8B-B14F-4D97-AF65-F5344CB8AC3E}">
        <p14:creationId xmlns:p14="http://schemas.microsoft.com/office/powerpoint/2010/main" val="4027067439"/>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90D0CEC-D322-473C-B5A6-28C6F1CB75F4}"/>
              </a:ext>
            </a:extLst>
          </p:cNvPr>
          <p:cNvSpPr>
            <a:spLocks noGrp="1"/>
          </p:cNvSpPr>
          <p:nvPr>
            <p:ph type="dt" sz="half" idx="10"/>
          </p:nvPr>
        </p:nvSpPr>
        <p:spPr/>
        <p:txBody>
          <a:bodyPr/>
          <a:lstStyle/>
          <a:p>
            <a:fld id="{9A939C92-47F1-4A36-948F-5B0F816D6580}" type="datetimeFigureOut">
              <a:rPr lang="en-ZA" smtClean="0"/>
              <a:t>2025/09/09</a:t>
            </a:fld>
            <a:endParaRPr lang="en-ZA"/>
          </a:p>
        </p:txBody>
      </p:sp>
      <p:sp>
        <p:nvSpPr>
          <p:cNvPr id="3" name="Footer Placeholder 2">
            <a:extLst>
              <a:ext uri="{FF2B5EF4-FFF2-40B4-BE49-F238E27FC236}">
                <a16:creationId xmlns:a16="http://schemas.microsoft.com/office/drawing/2014/main" id="{16B18FEC-65BA-4E6B-9FB8-08CF507C7A6D}"/>
              </a:ext>
            </a:extLst>
          </p:cNvPr>
          <p:cNvSpPr>
            <a:spLocks noGrp="1"/>
          </p:cNvSpPr>
          <p:nvPr>
            <p:ph type="ftr" sz="quarter" idx="11"/>
          </p:nvPr>
        </p:nvSpPr>
        <p:spPr/>
        <p:txBody>
          <a:bodyPr/>
          <a:lstStyle/>
          <a:p>
            <a:endParaRPr lang="en-ZA"/>
          </a:p>
        </p:txBody>
      </p:sp>
      <p:sp>
        <p:nvSpPr>
          <p:cNvPr id="4" name="Slide Number Placeholder 3">
            <a:extLst>
              <a:ext uri="{FF2B5EF4-FFF2-40B4-BE49-F238E27FC236}">
                <a16:creationId xmlns:a16="http://schemas.microsoft.com/office/drawing/2014/main" id="{1C55B1FD-2223-403D-B760-4BDA0D552824}"/>
              </a:ext>
            </a:extLst>
          </p:cNvPr>
          <p:cNvSpPr>
            <a:spLocks noGrp="1"/>
          </p:cNvSpPr>
          <p:nvPr>
            <p:ph type="sldNum" sz="quarter" idx="12"/>
          </p:nvPr>
        </p:nvSpPr>
        <p:spPr/>
        <p:txBody>
          <a:bodyPr/>
          <a:lstStyle/>
          <a:p>
            <a:fld id="{F903F3E0-E87F-4E46-8CDD-97CE63686448}" type="slidenum">
              <a:rPr lang="en-ZA" smtClean="0"/>
              <a:t>‹#›</a:t>
            </a:fld>
            <a:endParaRPr lang="en-ZA"/>
          </a:p>
        </p:txBody>
      </p:sp>
    </p:spTree>
    <p:extLst>
      <p:ext uri="{BB962C8B-B14F-4D97-AF65-F5344CB8AC3E}">
        <p14:creationId xmlns:p14="http://schemas.microsoft.com/office/powerpoint/2010/main" val="2942399358"/>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3603C9-0BB8-4934-8725-76699613D1D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ZA"/>
          </a:p>
        </p:txBody>
      </p:sp>
      <p:sp>
        <p:nvSpPr>
          <p:cNvPr id="3" name="Content Placeholder 2">
            <a:extLst>
              <a:ext uri="{FF2B5EF4-FFF2-40B4-BE49-F238E27FC236}">
                <a16:creationId xmlns:a16="http://schemas.microsoft.com/office/drawing/2014/main" id="{65A7A3FA-5F68-48C8-9A39-B1808394AE4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Text Placeholder 3">
            <a:extLst>
              <a:ext uri="{FF2B5EF4-FFF2-40B4-BE49-F238E27FC236}">
                <a16:creationId xmlns:a16="http://schemas.microsoft.com/office/drawing/2014/main" id="{D671C502-858C-47AF-8FB6-BA6D9A5684C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E49466E-EBE4-4476-A3B0-D56A3D71E0A8}"/>
              </a:ext>
            </a:extLst>
          </p:cNvPr>
          <p:cNvSpPr>
            <a:spLocks noGrp="1"/>
          </p:cNvSpPr>
          <p:nvPr>
            <p:ph type="dt" sz="half" idx="10"/>
          </p:nvPr>
        </p:nvSpPr>
        <p:spPr/>
        <p:txBody>
          <a:bodyPr/>
          <a:lstStyle/>
          <a:p>
            <a:fld id="{9A939C92-47F1-4A36-948F-5B0F816D6580}" type="datetimeFigureOut">
              <a:rPr lang="en-ZA" smtClean="0"/>
              <a:t>2025/09/09</a:t>
            </a:fld>
            <a:endParaRPr lang="en-ZA"/>
          </a:p>
        </p:txBody>
      </p:sp>
      <p:sp>
        <p:nvSpPr>
          <p:cNvPr id="6" name="Footer Placeholder 5">
            <a:extLst>
              <a:ext uri="{FF2B5EF4-FFF2-40B4-BE49-F238E27FC236}">
                <a16:creationId xmlns:a16="http://schemas.microsoft.com/office/drawing/2014/main" id="{1DED7D6F-5073-4DC0-945E-2686540CA6A7}"/>
              </a:ext>
            </a:extLst>
          </p:cNvPr>
          <p:cNvSpPr>
            <a:spLocks noGrp="1"/>
          </p:cNvSpPr>
          <p:nvPr>
            <p:ph type="ftr" sz="quarter" idx="11"/>
          </p:nvPr>
        </p:nvSpPr>
        <p:spPr/>
        <p:txBody>
          <a:bodyPr/>
          <a:lstStyle/>
          <a:p>
            <a:endParaRPr lang="en-ZA"/>
          </a:p>
        </p:txBody>
      </p:sp>
      <p:sp>
        <p:nvSpPr>
          <p:cNvPr id="7" name="Slide Number Placeholder 6">
            <a:extLst>
              <a:ext uri="{FF2B5EF4-FFF2-40B4-BE49-F238E27FC236}">
                <a16:creationId xmlns:a16="http://schemas.microsoft.com/office/drawing/2014/main" id="{FFAFB9DF-94E6-4C45-898E-FF925768F9B0}"/>
              </a:ext>
            </a:extLst>
          </p:cNvPr>
          <p:cNvSpPr>
            <a:spLocks noGrp="1"/>
          </p:cNvSpPr>
          <p:nvPr>
            <p:ph type="sldNum" sz="quarter" idx="12"/>
          </p:nvPr>
        </p:nvSpPr>
        <p:spPr/>
        <p:txBody>
          <a:bodyPr/>
          <a:lstStyle/>
          <a:p>
            <a:fld id="{F903F3E0-E87F-4E46-8CDD-97CE63686448}" type="slidenum">
              <a:rPr lang="en-ZA" smtClean="0"/>
              <a:t>‹#›</a:t>
            </a:fld>
            <a:endParaRPr lang="en-ZA"/>
          </a:p>
        </p:txBody>
      </p:sp>
    </p:spTree>
    <p:extLst>
      <p:ext uri="{BB962C8B-B14F-4D97-AF65-F5344CB8AC3E}">
        <p14:creationId xmlns:p14="http://schemas.microsoft.com/office/powerpoint/2010/main" val="3557212090"/>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169D7D-FCF5-4016-91F9-5002C13D4FD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ZA"/>
          </a:p>
        </p:txBody>
      </p:sp>
      <p:sp>
        <p:nvSpPr>
          <p:cNvPr id="3" name="Picture Placeholder 2">
            <a:extLst>
              <a:ext uri="{FF2B5EF4-FFF2-40B4-BE49-F238E27FC236}">
                <a16:creationId xmlns:a16="http://schemas.microsoft.com/office/drawing/2014/main" id="{3F12AA50-E18B-4C08-BD4F-EA6C8615CAB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A"/>
          </a:p>
        </p:txBody>
      </p:sp>
      <p:sp>
        <p:nvSpPr>
          <p:cNvPr id="4" name="Text Placeholder 3">
            <a:extLst>
              <a:ext uri="{FF2B5EF4-FFF2-40B4-BE49-F238E27FC236}">
                <a16:creationId xmlns:a16="http://schemas.microsoft.com/office/drawing/2014/main" id="{A739E209-40C1-4D7B-AC86-3F97633A41E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8EB6372-E14C-4580-BF86-AABBCF54A998}"/>
              </a:ext>
            </a:extLst>
          </p:cNvPr>
          <p:cNvSpPr>
            <a:spLocks noGrp="1"/>
          </p:cNvSpPr>
          <p:nvPr>
            <p:ph type="dt" sz="half" idx="10"/>
          </p:nvPr>
        </p:nvSpPr>
        <p:spPr/>
        <p:txBody>
          <a:bodyPr/>
          <a:lstStyle/>
          <a:p>
            <a:fld id="{9A939C92-47F1-4A36-948F-5B0F816D6580}" type="datetimeFigureOut">
              <a:rPr lang="en-ZA" smtClean="0"/>
              <a:t>2025/09/09</a:t>
            </a:fld>
            <a:endParaRPr lang="en-ZA"/>
          </a:p>
        </p:txBody>
      </p:sp>
      <p:sp>
        <p:nvSpPr>
          <p:cNvPr id="6" name="Footer Placeholder 5">
            <a:extLst>
              <a:ext uri="{FF2B5EF4-FFF2-40B4-BE49-F238E27FC236}">
                <a16:creationId xmlns:a16="http://schemas.microsoft.com/office/drawing/2014/main" id="{E6981B64-4C4D-4522-8890-BEE48422BC08}"/>
              </a:ext>
            </a:extLst>
          </p:cNvPr>
          <p:cNvSpPr>
            <a:spLocks noGrp="1"/>
          </p:cNvSpPr>
          <p:nvPr>
            <p:ph type="ftr" sz="quarter" idx="11"/>
          </p:nvPr>
        </p:nvSpPr>
        <p:spPr/>
        <p:txBody>
          <a:bodyPr/>
          <a:lstStyle/>
          <a:p>
            <a:endParaRPr lang="en-ZA"/>
          </a:p>
        </p:txBody>
      </p:sp>
      <p:sp>
        <p:nvSpPr>
          <p:cNvPr id="7" name="Slide Number Placeholder 6">
            <a:extLst>
              <a:ext uri="{FF2B5EF4-FFF2-40B4-BE49-F238E27FC236}">
                <a16:creationId xmlns:a16="http://schemas.microsoft.com/office/drawing/2014/main" id="{80AA5EE3-11B8-4F5E-82AB-D9B0DE897E06}"/>
              </a:ext>
            </a:extLst>
          </p:cNvPr>
          <p:cNvSpPr>
            <a:spLocks noGrp="1"/>
          </p:cNvSpPr>
          <p:nvPr>
            <p:ph type="sldNum" sz="quarter" idx="12"/>
          </p:nvPr>
        </p:nvSpPr>
        <p:spPr/>
        <p:txBody>
          <a:bodyPr/>
          <a:lstStyle/>
          <a:p>
            <a:fld id="{F903F3E0-E87F-4E46-8CDD-97CE63686448}" type="slidenum">
              <a:rPr lang="en-ZA" smtClean="0"/>
              <a:t>‹#›</a:t>
            </a:fld>
            <a:endParaRPr lang="en-ZA"/>
          </a:p>
        </p:txBody>
      </p:sp>
    </p:spTree>
    <p:extLst>
      <p:ext uri="{BB962C8B-B14F-4D97-AF65-F5344CB8AC3E}">
        <p14:creationId xmlns:p14="http://schemas.microsoft.com/office/powerpoint/2010/main" val="2593512346"/>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4831275-7835-41C6-AB20-B55946F3318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ZA"/>
          </a:p>
        </p:txBody>
      </p:sp>
      <p:sp>
        <p:nvSpPr>
          <p:cNvPr id="3" name="Text Placeholder 2">
            <a:extLst>
              <a:ext uri="{FF2B5EF4-FFF2-40B4-BE49-F238E27FC236}">
                <a16:creationId xmlns:a16="http://schemas.microsoft.com/office/drawing/2014/main" id="{23F18259-9C88-4AE0-96B0-C4FBBF75B3C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73F52AFD-1B47-4EE0-8275-854CB3D0666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A939C92-47F1-4A36-948F-5B0F816D6580}" type="datetimeFigureOut">
              <a:rPr lang="en-ZA" smtClean="0"/>
              <a:t>2025/09/09</a:t>
            </a:fld>
            <a:endParaRPr lang="en-ZA"/>
          </a:p>
        </p:txBody>
      </p:sp>
      <p:sp>
        <p:nvSpPr>
          <p:cNvPr id="5" name="Footer Placeholder 4">
            <a:extLst>
              <a:ext uri="{FF2B5EF4-FFF2-40B4-BE49-F238E27FC236}">
                <a16:creationId xmlns:a16="http://schemas.microsoft.com/office/drawing/2014/main" id="{560F5177-6B38-4D6B-84C9-ADB46FB319A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ZA"/>
          </a:p>
        </p:txBody>
      </p:sp>
      <p:sp>
        <p:nvSpPr>
          <p:cNvPr id="6" name="Slide Number Placeholder 5">
            <a:extLst>
              <a:ext uri="{FF2B5EF4-FFF2-40B4-BE49-F238E27FC236}">
                <a16:creationId xmlns:a16="http://schemas.microsoft.com/office/drawing/2014/main" id="{46319874-9C85-4796-84EB-F7E80C559EC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903F3E0-E87F-4E46-8CDD-97CE63686448}" type="slidenum">
              <a:rPr lang="en-ZA" smtClean="0"/>
              <a:t>‹#›</a:t>
            </a:fld>
            <a:endParaRPr lang="en-ZA"/>
          </a:p>
        </p:txBody>
      </p:sp>
    </p:spTree>
    <p:extLst>
      <p:ext uri="{BB962C8B-B14F-4D97-AF65-F5344CB8AC3E}">
        <p14:creationId xmlns:p14="http://schemas.microsoft.com/office/powerpoint/2010/main" val="2414875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mailto:matshemo.moganedi@ul.ac.za"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47E1C6-4194-4496-A52A-A8F7B57BD4A1}"/>
              </a:ext>
            </a:extLst>
          </p:cNvPr>
          <p:cNvSpPr>
            <a:spLocks noGrp="1"/>
          </p:cNvSpPr>
          <p:nvPr>
            <p:ph type="ctrTitle"/>
          </p:nvPr>
        </p:nvSpPr>
        <p:spPr>
          <a:xfrm>
            <a:off x="1524000" y="252919"/>
            <a:ext cx="9144000" cy="1070043"/>
          </a:xfrm>
        </p:spPr>
        <p:txBody>
          <a:bodyPr>
            <a:normAutofit/>
          </a:bodyPr>
          <a:lstStyle/>
          <a:p>
            <a:r>
              <a:rPr lang="en-ZA" sz="3600" b="1" dirty="0">
                <a:latin typeface="Arial" panose="020B0604020202020204" pitchFamily="34" charset="0"/>
                <a:cs typeface="Arial" panose="020B0604020202020204" pitchFamily="34" charset="0"/>
              </a:rPr>
              <a:t>ASASWEI Conference </a:t>
            </a:r>
          </a:p>
        </p:txBody>
      </p:sp>
      <p:sp>
        <p:nvSpPr>
          <p:cNvPr id="3" name="Subtitle 2">
            <a:extLst>
              <a:ext uri="{FF2B5EF4-FFF2-40B4-BE49-F238E27FC236}">
                <a16:creationId xmlns:a16="http://schemas.microsoft.com/office/drawing/2014/main" id="{1821FF4E-BBC8-44F8-91AD-F1411C6901E1}"/>
              </a:ext>
            </a:extLst>
          </p:cNvPr>
          <p:cNvSpPr>
            <a:spLocks noGrp="1"/>
          </p:cNvSpPr>
          <p:nvPr>
            <p:ph type="subTitle" idx="1"/>
          </p:nvPr>
        </p:nvSpPr>
        <p:spPr>
          <a:xfrm>
            <a:off x="0" y="1760707"/>
            <a:ext cx="12192000" cy="5029200"/>
          </a:xfrm>
        </p:spPr>
        <p:txBody>
          <a:bodyPr>
            <a:normAutofit/>
          </a:bodyPr>
          <a:lstStyle/>
          <a:p>
            <a:r>
              <a:rPr lang="en-ZA" sz="2800" b="1" dirty="0">
                <a:latin typeface="Arial" panose="020B0604020202020204" pitchFamily="34" charset="0"/>
                <a:cs typeface="Arial" panose="020B0604020202020204" pitchFamily="34" charset="0"/>
              </a:rPr>
              <a:t>Climate change as a ground for fertile soil for sexual exploitation in South Africa: human trafficking as a false solution to unemployment (Ref 110</a:t>
            </a:r>
            <a:r>
              <a:rPr lang="en-ZA" sz="2800" b="1">
                <a:latin typeface="Arial" panose="020B0604020202020204" pitchFamily="34" charset="0"/>
                <a:cs typeface="Arial" panose="020B0604020202020204" pitchFamily="34" charset="0"/>
              </a:rPr>
              <a:t>, P1-9, Time 13H15-14H45</a:t>
            </a:r>
            <a:r>
              <a:rPr lang="en-ZA" sz="2800" b="1" dirty="0">
                <a:latin typeface="Arial" panose="020B0604020202020204" pitchFamily="34" charset="0"/>
                <a:cs typeface="Arial" panose="020B0604020202020204" pitchFamily="34" charset="0"/>
              </a:rPr>
              <a:t>)</a:t>
            </a:r>
            <a:endParaRPr lang="en-ZA" sz="2800" dirty="0">
              <a:latin typeface="Arial" panose="020B0604020202020204" pitchFamily="34" charset="0"/>
              <a:cs typeface="Arial" panose="020B0604020202020204" pitchFamily="34" charset="0"/>
            </a:endParaRPr>
          </a:p>
          <a:p>
            <a:endParaRPr lang="en-ZA" sz="2800" dirty="0">
              <a:latin typeface="Arial" panose="020B0604020202020204" pitchFamily="34" charset="0"/>
              <a:cs typeface="Arial" panose="020B0604020202020204" pitchFamily="34" charset="0"/>
            </a:endParaRPr>
          </a:p>
          <a:p>
            <a:r>
              <a:rPr lang="en-ZA" sz="2800" dirty="0">
                <a:latin typeface="Arial" panose="020B0604020202020204" pitchFamily="34" charset="0"/>
                <a:cs typeface="Arial" panose="020B0604020202020204" pitchFamily="34" charset="0"/>
              </a:rPr>
              <a:t>University of Free State</a:t>
            </a:r>
          </a:p>
          <a:p>
            <a:endParaRPr lang="en-ZA" sz="2800" dirty="0">
              <a:latin typeface="Arial" panose="020B0604020202020204" pitchFamily="34" charset="0"/>
              <a:cs typeface="Arial" panose="020B0604020202020204" pitchFamily="34" charset="0"/>
            </a:endParaRPr>
          </a:p>
          <a:p>
            <a:r>
              <a:rPr lang="en-ZA" sz="2800" dirty="0">
                <a:latin typeface="Arial" panose="020B0604020202020204" pitchFamily="34" charset="0"/>
                <a:cs typeface="Arial" panose="020B0604020202020204" pitchFamily="34" charset="0"/>
              </a:rPr>
              <a:t>10-12 September 2025</a:t>
            </a:r>
          </a:p>
          <a:p>
            <a:endParaRPr lang="en-ZA" sz="2800" dirty="0">
              <a:latin typeface="Arial" panose="020B0604020202020204" pitchFamily="34" charset="0"/>
              <a:cs typeface="Arial" panose="020B0604020202020204" pitchFamily="34" charset="0"/>
            </a:endParaRPr>
          </a:p>
          <a:p>
            <a:r>
              <a:rPr lang="en-ZA" sz="2800" dirty="0">
                <a:latin typeface="Arial" panose="020B0604020202020204" pitchFamily="34" charset="0"/>
                <a:cs typeface="Arial" panose="020B0604020202020204" pitchFamily="34" charset="0"/>
              </a:rPr>
              <a:t>MJ Moganedi</a:t>
            </a:r>
          </a:p>
        </p:txBody>
      </p:sp>
    </p:spTree>
    <p:extLst>
      <p:ext uri="{BB962C8B-B14F-4D97-AF65-F5344CB8AC3E}">
        <p14:creationId xmlns:p14="http://schemas.microsoft.com/office/powerpoint/2010/main" val="4083836501"/>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08947D-E3F7-0152-0E3C-3E77DE2B11F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EC7075C-6C00-7389-D676-4DD212FF1CE2}"/>
              </a:ext>
            </a:extLst>
          </p:cNvPr>
          <p:cNvSpPr>
            <a:spLocks noGrp="1"/>
          </p:cNvSpPr>
          <p:nvPr>
            <p:ph type="title"/>
          </p:nvPr>
        </p:nvSpPr>
        <p:spPr>
          <a:xfrm>
            <a:off x="0" y="145915"/>
            <a:ext cx="12192000" cy="1067743"/>
          </a:xfrm>
        </p:spPr>
        <p:txBody>
          <a:bodyPr>
            <a:normAutofit fontScale="90000"/>
          </a:bodyPr>
          <a:lstStyle/>
          <a:p>
            <a:br>
              <a:rPr lang="en-US" b="1" dirty="0">
                <a:latin typeface="Arial" panose="020B0604020202020204" pitchFamily="34" charset="0"/>
                <a:cs typeface="Arial" panose="020B0604020202020204" pitchFamily="34" charset="0"/>
              </a:rPr>
            </a:br>
            <a:r>
              <a:rPr lang="en-US" b="1" dirty="0">
                <a:latin typeface="Arial" panose="020B0604020202020204" pitchFamily="34" charset="0"/>
                <a:cs typeface="Arial" panose="020B0604020202020204" pitchFamily="34" charset="0"/>
              </a:rPr>
              <a:t>The impact of COVID19 and climate change</a:t>
            </a:r>
            <a:br>
              <a:rPr lang="en-US" b="1" dirty="0">
                <a:latin typeface="Arial" panose="020B0604020202020204" pitchFamily="34" charset="0"/>
                <a:cs typeface="Arial" panose="020B0604020202020204" pitchFamily="34" charset="0"/>
              </a:rPr>
            </a:br>
            <a:endParaRPr lang="en-ZA"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E3D2AB6A-8B37-E267-8D5F-4809E8B3D2E2}"/>
              </a:ext>
            </a:extLst>
          </p:cNvPr>
          <p:cNvSpPr>
            <a:spLocks noGrp="1"/>
          </p:cNvSpPr>
          <p:nvPr>
            <p:ph idx="1"/>
          </p:nvPr>
        </p:nvSpPr>
        <p:spPr>
          <a:xfrm>
            <a:off x="0" y="1213658"/>
            <a:ext cx="12192000" cy="5644342"/>
          </a:xfrm>
        </p:spPr>
        <p:txBody>
          <a:bodyPr>
            <a:normAutofit/>
          </a:bodyPr>
          <a:lstStyle/>
          <a:p>
            <a:pPr marL="0" indent="0" algn="just">
              <a:buNone/>
            </a:pPr>
            <a:r>
              <a:rPr lang="en-US" dirty="0">
                <a:latin typeface="Arial" panose="020B0604020202020204" pitchFamily="34" charset="0"/>
                <a:cs typeface="Arial" panose="020B0604020202020204" pitchFamily="34" charset="0"/>
              </a:rPr>
              <a:t>It is an established fact that children and particularly girls, are not immune to both trafficking and climate change (Van der Watt, 2020). </a:t>
            </a:r>
            <a:endParaRPr lang="en-ZA" dirty="0">
              <a:latin typeface="Arial" panose="020B0604020202020204" pitchFamily="34" charset="0"/>
              <a:cs typeface="Arial" panose="020B0604020202020204" pitchFamily="34" charset="0"/>
            </a:endParaRPr>
          </a:p>
          <a:p>
            <a:pPr marL="0" indent="0" algn="just">
              <a:buNone/>
            </a:pPr>
            <a:r>
              <a:rPr lang="en-ZA" dirty="0">
                <a:latin typeface="Arial" panose="020B0604020202020204" pitchFamily="34" charset="0"/>
                <a:cs typeface="Arial" panose="020B0604020202020204" pitchFamily="34" charset="0"/>
              </a:rPr>
              <a:t>The homelessness and a history of child maltreatment caused by COVID-19, when a million of jobs were eroded, a lot of people find themselves being unable to pay rent and to also buy the basic needs (physiological) as per Maslow’s hierarchy of needs, hence the selling of girl children (</a:t>
            </a:r>
            <a:r>
              <a:rPr lang="en-ZA" dirty="0" err="1">
                <a:latin typeface="Arial" panose="020B0604020202020204" pitchFamily="34" charset="0"/>
                <a:cs typeface="Arial" panose="020B0604020202020204" pitchFamily="34" charset="0"/>
              </a:rPr>
              <a:t>Morero</a:t>
            </a:r>
            <a:r>
              <a:rPr lang="en-ZA" dirty="0">
                <a:latin typeface="Arial" panose="020B0604020202020204" pitchFamily="34" charset="0"/>
                <a:cs typeface="Arial" panose="020B0604020202020204" pitchFamily="34" charset="0"/>
              </a:rPr>
              <a:t> &amp; </a:t>
            </a:r>
            <a:r>
              <a:rPr lang="en-ZA" dirty="0" err="1">
                <a:latin typeface="Arial" panose="020B0604020202020204" pitchFamily="34" charset="0"/>
                <a:cs typeface="Arial" panose="020B0604020202020204" pitchFamily="34" charset="0"/>
              </a:rPr>
              <a:t>Tseko</a:t>
            </a:r>
            <a:r>
              <a:rPr lang="en-ZA" dirty="0">
                <a:latin typeface="Arial" panose="020B0604020202020204" pitchFamily="34" charset="0"/>
                <a:cs typeface="Arial" panose="020B0604020202020204" pitchFamily="34" charset="0"/>
              </a:rPr>
              <a:t>, 2020). </a:t>
            </a:r>
          </a:p>
          <a:p>
            <a:pPr marL="0" indent="0" algn="just">
              <a:buNone/>
            </a:pPr>
            <a:r>
              <a:rPr lang="en-ZA" dirty="0">
                <a:latin typeface="Arial" panose="020B0604020202020204" pitchFamily="34" charset="0"/>
                <a:cs typeface="Arial" panose="020B0604020202020204" pitchFamily="34" charset="0"/>
              </a:rPr>
              <a:t>As already highlighted, the impact of extreme weather conditions, harmful cultural norms as well as COVID-19, expose girls and young women to ongoing multiple sufferings throughout their whole lives for the relieve of poverty in families.</a:t>
            </a:r>
          </a:p>
          <a:p>
            <a:pPr marL="0" indent="0" algn="just">
              <a:buNone/>
            </a:pPr>
            <a:endParaRPr lang="en-US" sz="36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64719465"/>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C36598-4438-E6B2-5167-29935393542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EF39707-2C4E-042B-48FA-3D1C9AA7380B}"/>
              </a:ext>
            </a:extLst>
          </p:cNvPr>
          <p:cNvSpPr>
            <a:spLocks noGrp="1"/>
          </p:cNvSpPr>
          <p:nvPr>
            <p:ph type="title"/>
          </p:nvPr>
        </p:nvSpPr>
        <p:spPr>
          <a:xfrm>
            <a:off x="0" y="145915"/>
            <a:ext cx="12192000" cy="1067743"/>
          </a:xfrm>
        </p:spPr>
        <p:txBody>
          <a:bodyPr>
            <a:normAutofit fontScale="90000"/>
          </a:bodyPr>
          <a:lstStyle/>
          <a:p>
            <a:br>
              <a:rPr lang="en-US" b="1" dirty="0">
                <a:latin typeface="Arial" panose="020B0604020202020204" pitchFamily="34" charset="0"/>
                <a:cs typeface="Arial" panose="020B0604020202020204" pitchFamily="34" charset="0"/>
              </a:rPr>
            </a:br>
            <a:br>
              <a:rPr lang="en-US" b="1" dirty="0">
                <a:latin typeface="Arial" panose="020B0604020202020204" pitchFamily="34" charset="0"/>
                <a:cs typeface="Arial" panose="020B0604020202020204" pitchFamily="34" charset="0"/>
              </a:rPr>
            </a:br>
            <a:r>
              <a:rPr lang="en-US" b="1" dirty="0">
                <a:latin typeface="Arial" panose="020B0604020202020204" pitchFamily="34" charset="0"/>
                <a:cs typeface="Arial" panose="020B0604020202020204" pitchFamily="34" charset="0"/>
              </a:rPr>
              <a:t>P</a:t>
            </a:r>
            <a:r>
              <a:rPr lang="en-US" b="1" dirty="0"/>
              <a:t>roposed strategies</a:t>
            </a:r>
            <a:br>
              <a:rPr lang="en-ZA" dirty="0"/>
            </a:br>
            <a:br>
              <a:rPr lang="en-US" b="1" dirty="0">
                <a:latin typeface="Arial" panose="020B0604020202020204" pitchFamily="34" charset="0"/>
                <a:cs typeface="Arial" panose="020B0604020202020204" pitchFamily="34" charset="0"/>
              </a:rPr>
            </a:br>
            <a:endParaRPr lang="en-ZA"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8DE8C10E-BA6E-106F-9602-1B223EC645FE}"/>
              </a:ext>
            </a:extLst>
          </p:cNvPr>
          <p:cNvSpPr>
            <a:spLocks noGrp="1"/>
          </p:cNvSpPr>
          <p:nvPr>
            <p:ph idx="1"/>
          </p:nvPr>
        </p:nvSpPr>
        <p:spPr>
          <a:xfrm>
            <a:off x="0" y="1213658"/>
            <a:ext cx="12192000" cy="5644342"/>
          </a:xfrm>
        </p:spPr>
        <p:txBody>
          <a:bodyPr>
            <a:normAutofit/>
          </a:bodyPr>
          <a:lstStyle/>
          <a:p>
            <a:pPr marL="0" indent="0" algn="just">
              <a:buNone/>
            </a:pPr>
            <a:r>
              <a:rPr lang="en-US" dirty="0">
                <a:latin typeface="Arial" panose="020B0604020202020204" pitchFamily="34" charset="0"/>
                <a:cs typeface="Arial" panose="020B0604020202020204" pitchFamily="34" charset="0"/>
              </a:rPr>
              <a:t>When a situations like this presents itself to the country, survival strategies should be developed. As indicated by </a:t>
            </a:r>
            <a:r>
              <a:rPr lang="en-US" dirty="0" err="1">
                <a:latin typeface="Arial" panose="020B0604020202020204" pitchFamily="34" charset="0"/>
                <a:cs typeface="Arial" panose="020B0604020202020204" pitchFamily="34" charset="0"/>
              </a:rPr>
              <a:t>Manshor</a:t>
            </a:r>
            <a:r>
              <a:rPr lang="en-US" dirty="0">
                <a:latin typeface="Arial" panose="020B0604020202020204" pitchFamily="34" charset="0"/>
                <a:cs typeface="Arial" panose="020B0604020202020204" pitchFamily="34" charset="0"/>
              </a:rPr>
              <a:t>, Abdullah, and Hamed, (2020) the problem is social only when the situation in the community becomes severe, unstoppable and unsafe. Extreme weather conditions and the outburst of COVID-19 do have a potential to cripple the functioning economy and therefore calls for the practitioners to provide comprehensive and integrated interventions. These two issues, (COVID-19 and global change) make the soil fertile for trafficking, let alone the issue of the country (South Africa) being regarded as a water-scarce generally. This issue is confirmed by Adom et al., (2022)  that the country has an average annual rainfall of less than 500 mm, while that of the world is about 850 mm.</a:t>
            </a:r>
            <a:endParaRPr lang="en-ZA"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93350968"/>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E80F7D-878B-7A17-F848-0E4A59D05E6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9D3FE4-93EE-1B7E-8714-3C5B919B7F9D}"/>
              </a:ext>
            </a:extLst>
          </p:cNvPr>
          <p:cNvSpPr>
            <a:spLocks noGrp="1"/>
          </p:cNvSpPr>
          <p:nvPr>
            <p:ph type="title"/>
          </p:nvPr>
        </p:nvSpPr>
        <p:spPr>
          <a:xfrm>
            <a:off x="0" y="145915"/>
            <a:ext cx="12192000" cy="1067743"/>
          </a:xfrm>
        </p:spPr>
        <p:txBody>
          <a:bodyPr>
            <a:normAutofit fontScale="90000"/>
          </a:bodyPr>
          <a:lstStyle/>
          <a:p>
            <a:br>
              <a:rPr lang="en-US" b="1" dirty="0">
                <a:latin typeface="Arial" panose="020B0604020202020204" pitchFamily="34" charset="0"/>
                <a:cs typeface="Arial" panose="020B0604020202020204" pitchFamily="34" charset="0"/>
              </a:rPr>
            </a:br>
            <a:br>
              <a:rPr lang="en-US" b="1" dirty="0">
                <a:latin typeface="Arial" panose="020B0604020202020204" pitchFamily="34" charset="0"/>
                <a:cs typeface="Arial" panose="020B0604020202020204" pitchFamily="34" charset="0"/>
              </a:rPr>
            </a:br>
            <a:r>
              <a:rPr lang="en-US" b="1" dirty="0">
                <a:latin typeface="Arial" panose="020B0604020202020204" pitchFamily="34" charset="0"/>
                <a:cs typeface="Arial" panose="020B0604020202020204" pitchFamily="34" charset="0"/>
              </a:rPr>
              <a:t>P</a:t>
            </a:r>
            <a:r>
              <a:rPr lang="en-US" b="1" dirty="0"/>
              <a:t>roposed survival strategies</a:t>
            </a:r>
            <a:br>
              <a:rPr lang="en-ZA" dirty="0"/>
            </a:br>
            <a:br>
              <a:rPr lang="en-US" b="1" dirty="0">
                <a:latin typeface="Arial" panose="020B0604020202020204" pitchFamily="34" charset="0"/>
                <a:cs typeface="Arial" panose="020B0604020202020204" pitchFamily="34" charset="0"/>
              </a:rPr>
            </a:br>
            <a:endParaRPr lang="en-ZA"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AAA0ED90-FD11-0BEB-AE46-FAC2F7CA95DB}"/>
              </a:ext>
            </a:extLst>
          </p:cNvPr>
          <p:cNvSpPr>
            <a:spLocks noGrp="1"/>
          </p:cNvSpPr>
          <p:nvPr>
            <p:ph idx="1"/>
          </p:nvPr>
        </p:nvSpPr>
        <p:spPr>
          <a:xfrm>
            <a:off x="0" y="1031132"/>
            <a:ext cx="12192000" cy="5826868"/>
          </a:xfrm>
        </p:spPr>
        <p:txBody>
          <a:bodyPr>
            <a:normAutofit/>
          </a:bodyPr>
          <a:lstStyle/>
          <a:p>
            <a:pPr marL="0" indent="0" algn="just">
              <a:buNone/>
            </a:pPr>
            <a:r>
              <a:rPr lang="en-US" dirty="0">
                <a:latin typeface="Arial" panose="020B0604020202020204" pitchFamily="34" charset="0"/>
                <a:cs typeface="Arial" panose="020B0604020202020204" pitchFamily="34" charset="0"/>
              </a:rPr>
              <a:t>The Inter-Agency Coordination Group against Trafficking in Persons (2022), proposes that greater ongoing public awareness of the means and strategies used by traffickers should be raised at the community level. </a:t>
            </a:r>
          </a:p>
          <a:p>
            <a:pPr marL="0" indent="0" algn="just">
              <a:buNone/>
            </a:pPr>
            <a:r>
              <a:rPr lang="en-US" dirty="0">
                <a:latin typeface="Arial" panose="020B0604020202020204" pitchFamily="34" charset="0"/>
                <a:cs typeface="Arial" panose="020B0604020202020204" pitchFamily="34" charset="0"/>
              </a:rPr>
              <a:t>I am of the view that empowering women on human trafficking, environmental advocacy as well as sustainability is an ongoing and effective investment as they (women) are the leaders and teachers in communities as far as general education is concerned. </a:t>
            </a:r>
          </a:p>
          <a:p>
            <a:pPr marL="0" indent="0" algn="just">
              <a:buNone/>
            </a:pPr>
            <a:r>
              <a:rPr lang="en-US" dirty="0">
                <a:latin typeface="Arial" panose="020B0604020202020204" pitchFamily="34" charset="0"/>
                <a:cs typeface="Arial" panose="020B0604020202020204" pitchFamily="34" charset="0"/>
              </a:rPr>
              <a:t>Education in this regard starts from the socialisation of children from birth going forward. When children start attending early childhood development outside their homes, it is because the foundation has been laid by the women (mothers). Protecting and sustaining environments in societies is not an individual responsibility but community, and if lead by women it becomes the social responsibility.</a:t>
            </a:r>
            <a:endParaRPr lang="en-ZA" dirty="0">
              <a:latin typeface="Arial" panose="020B0604020202020204" pitchFamily="34" charset="0"/>
              <a:cs typeface="Arial" panose="020B0604020202020204" pitchFamily="34" charset="0"/>
            </a:endParaRPr>
          </a:p>
          <a:p>
            <a:pPr marL="0" indent="0" algn="just">
              <a:buNone/>
            </a:pPr>
            <a:endParaRPr lang="en-US" sz="36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1287270"/>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F9A751-D253-D07E-FA4E-01C001CC607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A6489CE-9B0F-6B75-2F37-9DE5CDA34EBF}"/>
              </a:ext>
            </a:extLst>
          </p:cNvPr>
          <p:cNvSpPr>
            <a:spLocks noGrp="1"/>
          </p:cNvSpPr>
          <p:nvPr>
            <p:ph type="title"/>
          </p:nvPr>
        </p:nvSpPr>
        <p:spPr>
          <a:xfrm>
            <a:off x="0" y="145915"/>
            <a:ext cx="12192000" cy="1067743"/>
          </a:xfrm>
        </p:spPr>
        <p:txBody>
          <a:bodyPr>
            <a:normAutofit fontScale="90000"/>
          </a:bodyPr>
          <a:lstStyle/>
          <a:p>
            <a:br>
              <a:rPr lang="en-US" b="1" dirty="0">
                <a:latin typeface="Arial" panose="020B0604020202020204" pitchFamily="34" charset="0"/>
                <a:cs typeface="Arial" panose="020B0604020202020204" pitchFamily="34" charset="0"/>
              </a:rPr>
            </a:br>
            <a:br>
              <a:rPr lang="en-US" b="1" dirty="0">
                <a:latin typeface="Arial" panose="020B0604020202020204" pitchFamily="34" charset="0"/>
                <a:cs typeface="Arial" panose="020B0604020202020204" pitchFamily="34" charset="0"/>
              </a:rPr>
            </a:br>
            <a:r>
              <a:rPr lang="en-US" b="1" dirty="0">
                <a:latin typeface="Arial" panose="020B0604020202020204" pitchFamily="34" charset="0"/>
                <a:cs typeface="Arial" panose="020B0604020202020204" pitchFamily="34" charset="0"/>
              </a:rPr>
              <a:t>P</a:t>
            </a:r>
            <a:r>
              <a:rPr lang="en-US" b="1" dirty="0"/>
              <a:t>roposed survival strategies continue</a:t>
            </a:r>
            <a:br>
              <a:rPr lang="en-ZA" dirty="0"/>
            </a:br>
            <a:br>
              <a:rPr lang="en-US" b="1" dirty="0">
                <a:latin typeface="Arial" panose="020B0604020202020204" pitchFamily="34" charset="0"/>
                <a:cs typeface="Arial" panose="020B0604020202020204" pitchFamily="34" charset="0"/>
              </a:rPr>
            </a:br>
            <a:endParaRPr lang="en-ZA"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1B696349-E7A3-3B40-6D15-933018321F5D}"/>
              </a:ext>
            </a:extLst>
          </p:cNvPr>
          <p:cNvSpPr>
            <a:spLocks noGrp="1"/>
          </p:cNvSpPr>
          <p:nvPr>
            <p:ph idx="1"/>
          </p:nvPr>
        </p:nvSpPr>
        <p:spPr>
          <a:xfrm>
            <a:off x="0" y="1031132"/>
            <a:ext cx="12192000" cy="5826868"/>
          </a:xfrm>
        </p:spPr>
        <p:txBody>
          <a:bodyPr>
            <a:normAutofit/>
          </a:bodyPr>
          <a:lstStyle/>
          <a:p>
            <a:pPr marL="0" indent="0" algn="just">
              <a:buNone/>
            </a:pPr>
            <a:r>
              <a:rPr lang="en-US" dirty="0">
                <a:latin typeface="Arial" panose="020B0604020202020204" pitchFamily="34" charset="0"/>
                <a:cs typeface="Arial" panose="020B0604020202020204" pitchFamily="34" charset="0"/>
              </a:rPr>
              <a:t>At the same time, Socio-Ecological Model for the provision of both educational and income generation, </a:t>
            </a:r>
            <a:r>
              <a:rPr lang="en-US" dirty="0" err="1">
                <a:latin typeface="Arial" panose="020B0604020202020204" pitchFamily="34" charset="0"/>
                <a:cs typeface="Arial" panose="020B0604020202020204" pitchFamily="34" charset="0"/>
              </a:rPr>
              <a:t>programmes</a:t>
            </a:r>
            <a:r>
              <a:rPr lang="en-US" dirty="0">
                <a:latin typeface="Arial" panose="020B0604020202020204" pitchFamily="34" charset="0"/>
                <a:cs typeface="Arial" panose="020B0604020202020204" pitchFamily="34" charset="0"/>
              </a:rPr>
              <a:t> in support of disadvantaged communities including addressing social norms and harmful cultural practices that create an enabling environment for trafficking in persons should be implemented (The Inter-Agency Coordination Group against Trafficking in Persons, 2022). </a:t>
            </a:r>
          </a:p>
          <a:p>
            <a:pPr marL="0" indent="0" algn="just">
              <a:buNone/>
            </a:pPr>
            <a:r>
              <a:rPr lang="en-US" dirty="0">
                <a:latin typeface="Arial" panose="020B0604020202020204" pitchFamily="34" charset="0"/>
                <a:cs typeface="Arial" panose="020B0604020202020204" pitchFamily="34" charset="0"/>
              </a:rPr>
              <a:t>The Inter-Agency Coordination Group against Trafficking in Persons (2022) further highlighted that a</a:t>
            </a:r>
            <a:r>
              <a:rPr lang="en-ZA" dirty="0">
                <a:latin typeface="Arial" panose="020B0604020202020204" pitchFamily="34" charset="0"/>
                <a:cs typeface="Arial" panose="020B0604020202020204" pitchFamily="34" charset="0"/>
              </a:rPr>
              <a:t>ctive and effective participation of survivors of trafficking to raise awareness in communities should be encouraged. Communities should be capacitated and mobilised to know social ills such as human trafficking, their recruitment strategies and how to deal with it.</a:t>
            </a:r>
          </a:p>
          <a:p>
            <a:pPr marL="0" indent="0" algn="just">
              <a:buNone/>
            </a:pPr>
            <a:r>
              <a:rPr lang="en-US" dirty="0">
                <a:latin typeface="Arial" panose="020B0604020202020204" pitchFamily="34" charset="0"/>
                <a:cs typeface="Arial" panose="020B0604020202020204" pitchFamily="34" charset="0"/>
              </a:rPr>
              <a:t>At the same time, </a:t>
            </a:r>
            <a:r>
              <a:rPr lang="en-ZA" dirty="0">
                <a:latin typeface="Arial" panose="020B0604020202020204" pitchFamily="34" charset="0"/>
                <a:cs typeface="Arial" panose="020B0604020202020204" pitchFamily="34" charset="0"/>
              </a:rPr>
              <a:t>the provision of capacity building and skills enhancement on a community level is suggested. The relevant SETAs should also come on board and be linked to those economic skills to accredit them. </a:t>
            </a:r>
            <a:endParaRPr lang="en-US" sz="36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8580615"/>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FEACCA-D9FF-5B01-1BA8-34611B6A5E9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4D42E9B-2B8D-A086-7CE2-3CF561E8C78F}"/>
              </a:ext>
            </a:extLst>
          </p:cNvPr>
          <p:cNvSpPr>
            <a:spLocks noGrp="1"/>
          </p:cNvSpPr>
          <p:nvPr>
            <p:ph type="title"/>
          </p:nvPr>
        </p:nvSpPr>
        <p:spPr>
          <a:xfrm>
            <a:off x="0" y="145915"/>
            <a:ext cx="12192000" cy="1067743"/>
          </a:xfrm>
        </p:spPr>
        <p:txBody>
          <a:bodyPr>
            <a:normAutofit fontScale="90000"/>
          </a:bodyPr>
          <a:lstStyle/>
          <a:p>
            <a:br>
              <a:rPr lang="en-US" b="1" dirty="0">
                <a:latin typeface="Arial" panose="020B0604020202020204" pitchFamily="34" charset="0"/>
                <a:cs typeface="Arial" panose="020B0604020202020204" pitchFamily="34" charset="0"/>
              </a:rPr>
            </a:br>
            <a:br>
              <a:rPr lang="en-US" b="1" dirty="0">
                <a:latin typeface="Arial" panose="020B0604020202020204" pitchFamily="34" charset="0"/>
                <a:cs typeface="Arial" panose="020B0604020202020204" pitchFamily="34" charset="0"/>
              </a:rPr>
            </a:br>
            <a:r>
              <a:rPr lang="en-US" b="1" dirty="0">
                <a:latin typeface="Arial" panose="020B0604020202020204" pitchFamily="34" charset="0"/>
                <a:cs typeface="Arial" panose="020B0604020202020204" pitchFamily="34" charset="0"/>
              </a:rPr>
              <a:t>Conclusion</a:t>
            </a:r>
            <a:br>
              <a:rPr lang="en-ZA" dirty="0"/>
            </a:br>
            <a:br>
              <a:rPr lang="en-US" b="1" dirty="0">
                <a:latin typeface="Arial" panose="020B0604020202020204" pitchFamily="34" charset="0"/>
                <a:cs typeface="Arial" panose="020B0604020202020204" pitchFamily="34" charset="0"/>
              </a:rPr>
            </a:br>
            <a:endParaRPr lang="en-ZA"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95DF4DE9-4BAF-B40B-0C9D-DB38CA80DBA3}"/>
              </a:ext>
            </a:extLst>
          </p:cNvPr>
          <p:cNvSpPr>
            <a:spLocks noGrp="1"/>
          </p:cNvSpPr>
          <p:nvPr>
            <p:ph idx="1"/>
          </p:nvPr>
        </p:nvSpPr>
        <p:spPr>
          <a:xfrm>
            <a:off x="0" y="1031132"/>
            <a:ext cx="12192000" cy="5826868"/>
          </a:xfrm>
        </p:spPr>
        <p:txBody>
          <a:bodyPr>
            <a:normAutofit lnSpcReduction="10000"/>
          </a:bodyPr>
          <a:lstStyle/>
          <a:p>
            <a:pPr marL="0" indent="0" algn="just">
              <a:buNone/>
            </a:pPr>
            <a:r>
              <a:rPr lang="en-US" dirty="0">
                <a:latin typeface="Arial" panose="020B0604020202020204" pitchFamily="34" charset="0"/>
                <a:cs typeface="Arial" panose="020B0604020202020204" pitchFamily="34" charset="0"/>
              </a:rPr>
              <a:t>Based on the presented data, it has been established that lack of access to education for the girls and women expose them to difficult situations such as trafficking. Unavailability of the necessary economic skills, make the women to be unable to compete in the market, hence their financial dependency on the perpetrators (Nhlabathi, 2016; </a:t>
            </a:r>
            <a:r>
              <a:rPr lang="en-US" dirty="0" err="1">
                <a:latin typeface="Arial" panose="020B0604020202020204" pitchFamily="34" charset="0"/>
                <a:cs typeface="Arial" panose="020B0604020202020204" pitchFamily="34" charset="0"/>
              </a:rPr>
              <a:t>Mokoape</a:t>
            </a:r>
            <a:r>
              <a:rPr lang="en-US" dirty="0">
                <a:latin typeface="Arial" panose="020B0604020202020204" pitchFamily="34" charset="0"/>
                <a:cs typeface="Arial" panose="020B0604020202020204" pitchFamily="34" charset="0"/>
              </a:rPr>
              <a:t>, 2019; Ojha, 2019). COVID-19 and climate change has worsened the poor performing economy and as a result, women are feeling the brunt (Nwosu &amp; </a:t>
            </a:r>
            <a:r>
              <a:rPr lang="en-US" dirty="0" err="1">
                <a:latin typeface="Arial" panose="020B0604020202020204" pitchFamily="34" charset="0"/>
                <a:cs typeface="Arial" panose="020B0604020202020204" pitchFamily="34" charset="0"/>
              </a:rPr>
              <a:t>Oyenubi</a:t>
            </a:r>
            <a:r>
              <a:rPr lang="en-US" dirty="0">
                <a:latin typeface="Arial" panose="020B0604020202020204" pitchFamily="34" charset="0"/>
                <a:cs typeface="Arial" panose="020B0604020202020204" pitchFamily="34" charset="0"/>
              </a:rPr>
              <a:t>, 2021). </a:t>
            </a:r>
          </a:p>
          <a:p>
            <a:pPr marL="0" indent="0" algn="just">
              <a:buNone/>
            </a:pPr>
            <a:r>
              <a:rPr lang="en-US" dirty="0">
                <a:latin typeface="Arial" panose="020B0604020202020204" pitchFamily="34" charset="0"/>
                <a:cs typeface="Arial" panose="020B0604020202020204" pitchFamily="34" charset="0"/>
              </a:rPr>
              <a:t>Human trafficking cannot be studied without taking into consideration the South African Constitution especially The Bill of Rights (Chapter two). This phenomenon is a cruel treatment and violation of human rights without any feeling of mercy for the victims. Human trafficking is not only a social and medical challenge, but financial as well because vulnerable groups are deceived for better economic opportunities. The lack of the necessary skills for the country, and especially for the women to compete in the market, makes the soil to be fertile for this monster. </a:t>
            </a:r>
            <a:endParaRPr lang="en-US" sz="36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88237275"/>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C50D7F-DC83-C0E0-0B97-B6EA1F472A1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3936DC3-13E7-9CA7-892E-F4A328986D6B}"/>
              </a:ext>
            </a:extLst>
          </p:cNvPr>
          <p:cNvSpPr>
            <a:spLocks noGrp="1"/>
          </p:cNvSpPr>
          <p:nvPr>
            <p:ph type="title"/>
          </p:nvPr>
        </p:nvSpPr>
        <p:spPr>
          <a:xfrm>
            <a:off x="0" y="145915"/>
            <a:ext cx="12192000" cy="1067743"/>
          </a:xfrm>
        </p:spPr>
        <p:txBody>
          <a:bodyPr>
            <a:normAutofit fontScale="90000"/>
          </a:bodyPr>
          <a:lstStyle/>
          <a:p>
            <a:br>
              <a:rPr lang="en-US" b="1" dirty="0">
                <a:latin typeface="Arial" panose="020B0604020202020204" pitchFamily="34" charset="0"/>
                <a:cs typeface="Arial" panose="020B0604020202020204" pitchFamily="34" charset="0"/>
              </a:rPr>
            </a:br>
            <a:br>
              <a:rPr lang="en-US" b="1" dirty="0">
                <a:latin typeface="Arial" panose="020B0604020202020204" pitchFamily="34" charset="0"/>
                <a:cs typeface="Arial" panose="020B0604020202020204" pitchFamily="34" charset="0"/>
              </a:rPr>
            </a:br>
            <a:r>
              <a:rPr lang="en-US" b="1" dirty="0">
                <a:latin typeface="Arial" panose="020B0604020202020204" pitchFamily="34" charset="0"/>
                <a:cs typeface="Arial" panose="020B0604020202020204" pitchFamily="34" charset="0"/>
              </a:rPr>
              <a:t>Recommendations</a:t>
            </a:r>
            <a:br>
              <a:rPr lang="en-ZA" dirty="0"/>
            </a:br>
            <a:br>
              <a:rPr lang="en-US" b="1" dirty="0">
                <a:latin typeface="Arial" panose="020B0604020202020204" pitchFamily="34" charset="0"/>
                <a:cs typeface="Arial" panose="020B0604020202020204" pitchFamily="34" charset="0"/>
              </a:rPr>
            </a:br>
            <a:endParaRPr lang="en-ZA"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A3B60E63-EE1F-9B7A-8701-C85AAEC03378}"/>
              </a:ext>
            </a:extLst>
          </p:cNvPr>
          <p:cNvSpPr>
            <a:spLocks noGrp="1"/>
          </p:cNvSpPr>
          <p:nvPr>
            <p:ph idx="1"/>
          </p:nvPr>
        </p:nvSpPr>
        <p:spPr>
          <a:xfrm>
            <a:off x="0" y="1031132"/>
            <a:ext cx="12192000" cy="5826868"/>
          </a:xfrm>
        </p:spPr>
        <p:txBody>
          <a:bodyPr>
            <a:normAutofit/>
          </a:bodyPr>
          <a:lstStyle/>
          <a:p>
            <a:pPr marL="0" indent="0" algn="just">
              <a:buNone/>
            </a:pPr>
            <a:r>
              <a:rPr lang="en-US" dirty="0">
                <a:latin typeface="Arial" panose="020B0604020202020204" pitchFamily="34" charset="0"/>
                <a:cs typeface="Arial" panose="020B0604020202020204" pitchFamily="34" charset="0"/>
              </a:rPr>
              <a:t>Based on these facts, it is recommended that:</a:t>
            </a:r>
            <a:endParaRPr lang="en-ZA" dirty="0">
              <a:latin typeface="Arial" panose="020B0604020202020204" pitchFamily="34" charset="0"/>
              <a:cs typeface="Arial" panose="020B0604020202020204" pitchFamily="34" charset="0"/>
            </a:endParaRPr>
          </a:p>
          <a:p>
            <a:pPr lvl="0" algn="just"/>
            <a:r>
              <a:rPr lang="en-US" dirty="0">
                <a:latin typeface="Arial" panose="020B0604020202020204" pitchFamily="34" charset="0"/>
                <a:cs typeface="Arial" panose="020B0604020202020204" pitchFamily="34" charset="0"/>
              </a:rPr>
              <a:t>The financial empowerment of women through skills development should not only be done in the shelters but on a community level (proactive). </a:t>
            </a:r>
            <a:endParaRPr lang="en-ZA" dirty="0">
              <a:latin typeface="Arial" panose="020B0604020202020204" pitchFamily="34" charset="0"/>
              <a:cs typeface="Arial" panose="020B0604020202020204" pitchFamily="34" charset="0"/>
            </a:endParaRPr>
          </a:p>
          <a:p>
            <a:pPr lvl="0" algn="just"/>
            <a:r>
              <a:rPr lang="en-US" dirty="0">
                <a:latin typeface="Arial" panose="020B0604020202020204" pitchFamily="34" charset="0"/>
                <a:cs typeface="Arial" panose="020B0604020202020204" pitchFamily="34" charset="0"/>
              </a:rPr>
              <a:t>Ongoing awareness raising in communities to be conducted with the intention of educating community members about human trafficking</a:t>
            </a:r>
            <a:endParaRPr lang="en-ZA" dirty="0">
              <a:latin typeface="Arial" panose="020B0604020202020204" pitchFamily="34" charset="0"/>
              <a:cs typeface="Arial" panose="020B0604020202020204" pitchFamily="34" charset="0"/>
            </a:endParaRPr>
          </a:p>
          <a:p>
            <a:pPr lvl="0" algn="just"/>
            <a:r>
              <a:rPr lang="en-US" dirty="0">
                <a:latin typeface="Arial" panose="020B0604020202020204" pitchFamily="34" charset="0"/>
                <a:cs typeface="Arial" panose="020B0604020202020204" pitchFamily="34" charset="0"/>
              </a:rPr>
              <a:t>Communities should also be educated about the harmful practices which violates and demote the human rights of women, especially as far as education is concerned.</a:t>
            </a:r>
            <a:endParaRPr lang="en-ZA" dirty="0">
              <a:latin typeface="Arial" panose="020B0604020202020204" pitchFamily="34" charset="0"/>
              <a:cs typeface="Arial" panose="020B0604020202020204" pitchFamily="34" charset="0"/>
            </a:endParaRPr>
          </a:p>
          <a:p>
            <a:pPr marL="0" indent="0" algn="just">
              <a:buNone/>
            </a:pPr>
            <a:endParaRPr lang="en-US" sz="36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21833693"/>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988929-7863-4DA0-8DF0-91CB6787EA3B}"/>
              </a:ext>
            </a:extLst>
          </p:cNvPr>
          <p:cNvSpPr>
            <a:spLocks noGrp="1"/>
          </p:cNvSpPr>
          <p:nvPr>
            <p:ph type="title"/>
          </p:nvPr>
        </p:nvSpPr>
        <p:spPr/>
        <p:txBody>
          <a:bodyPr>
            <a:normAutofit/>
          </a:bodyPr>
          <a:lstStyle/>
          <a:p>
            <a:pPr algn="ctr"/>
            <a:r>
              <a:rPr lang="en-ZA" sz="3200" b="1" dirty="0">
                <a:latin typeface="Arial" panose="020B0604020202020204" pitchFamily="34" charset="0"/>
                <a:cs typeface="Arial" panose="020B0604020202020204" pitchFamily="34" charset="0"/>
              </a:rPr>
              <a:t>END</a:t>
            </a:r>
          </a:p>
        </p:txBody>
      </p:sp>
      <p:sp>
        <p:nvSpPr>
          <p:cNvPr id="3" name="Content Placeholder 2">
            <a:extLst>
              <a:ext uri="{FF2B5EF4-FFF2-40B4-BE49-F238E27FC236}">
                <a16:creationId xmlns:a16="http://schemas.microsoft.com/office/drawing/2014/main" id="{82A86A7C-C2DA-48A2-96B8-0B3ACB25AAAE}"/>
              </a:ext>
            </a:extLst>
          </p:cNvPr>
          <p:cNvSpPr>
            <a:spLocks noGrp="1"/>
          </p:cNvSpPr>
          <p:nvPr>
            <p:ph idx="1"/>
          </p:nvPr>
        </p:nvSpPr>
        <p:spPr/>
        <p:txBody>
          <a:bodyPr>
            <a:normAutofit/>
          </a:bodyPr>
          <a:lstStyle/>
          <a:p>
            <a:pPr marL="0" indent="0" algn="ctr">
              <a:buNone/>
            </a:pPr>
            <a:endParaRPr lang="en-ZA" sz="3200" dirty="0">
              <a:latin typeface="Arial" panose="020B0604020202020204" pitchFamily="34" charset="0"/>
              <a:cs typeface="Arial" panose="020B0604020202020204" pitchFamily="34" charset="0"/>
            </a:endParaRPr>
          </a:p>
          <a:p>
            <a:pPr marL="0" indent="0" algn="ctr">
              <a:buNone/>
            </a:pPr>
            <a:endParaRPr lang="en-ZA" sz="3200" dirty="0">
              <a:latin typeface="Arial" panose="020B0604020202020204" pitchFamily="34" charset="0"/>
              <a:cs typeface="Arial" panose="020B0604020202020204" pitchFamily="34" charset="0"/>
            </a:endParaRPr>
          </a:p>
          <a:p>
            <a:pPr marL="0" indent="0" algn="ctr">
              <a:buNone/>
            </a:pPr>
            <a:r>
              <a:rPr lang="en-ZA" sz="3200" dirty="0">
                <a:latin typeface="Arial" panose="020B0604020202020204" pitchFamily="34" charset="0"/>
                <a:cs typeface="Arial" panose="020B0604020202020204" pitchFamily="34" charset="0"/>
              </a:rPr>
              <a:t>THANK YOU</a:t>
            </a:r>
          </a:p>
          <a:p>
            <a:pPr marL="0" indent="0" algn="ctr">
              <a:buNone/>
            </a:pPr>
            <a:r>
              <a:rPr lang="en-ZA" sz="3200" dirty="0">
                <a:latin typeface="Arial" panose="020B0604020202020204" pitchFamily="34" charset="0"/>
                <a:cs typeface="Arial" panose="020B0604020202020204" pitchFamily="34" charset="0"/>
                <a:hlinkClick r:id="rId2"/>
              </a:rPr>
              <a:t>matshemo.moganedi@ul.ac.za</a:t>
            </a:r>
            <a:endParaRPr lang="en-ZA" sz="3200" dirty="0">
              <a:latin typeface="Arial" panose="020B0604020202020204" pitchFamily="34" charset="0"/>
              <a:cs typeface="Arial" panose="020B0604020202020204" pitchFamily="34" charset="0"/>
            </a:endParaRPr>
          </a:p>
          <a:p>
            <a:pPr marL="0" indent="0" algn="ctr">
              <a:buNone/>
            </a:pPr>
            <a:r>
              <a:rPr lang="en-ZA" sz="3200">
                <a:latin typeface="Arial" panose="020B0604020202020204" pitchFamily="34" charset="0"/>
                <a:cs typeface="Arial" panose="020B0604020202020204" pitchFamily="34" charset="0"/>
              </a:rPr>
              <a:t>015 268 3475</a:t>
            </a:r>
          </a:p>
          <a:p>
            <a:pPr marL="0" indent="0" algn="ctr">
              <a:buNone/>
            </a:pPr>
            <a:endParaRPr lang="en-ZA"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70113209"/>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E90672-31B5-4B32-BDFE-F51C11F41F96}"/>
              </a:ext>
            </a:extLst>
          </p:cNvPr>
          <p:cNvSpPr>
            <a:spLocks noGrp="1"/>
          </p:cNvSpPr>
          <p:nvPr>
            <p:ph type="title"/>
          </p:nvPr>
        </p:nvSpPr>
        <p:spPr>
          <a:xfrm>
            <a:off x="838200" y="365125"/>
            <a:ext cx="10515600" cy="823595"/>
          </a:xfrm>
        </p:spPr>
        <p:txBody>
          <a:bodyPr>
            <a:normAutofit/>
          </a:bodyPr>
          <a:lstStyle/>
          <a:p>
            <a:r>
              <a:rPr lang="en-US" sz="3600" b="1" dirty="0">
                <a:latin typeface="Arial" panose="020B0604020202020204" pitchFamily="34" charset="0"/>
                <a:cs typeface="Arial" panose="020B0604020202020204" pitchFamily="34" charset="0"/>
              </a:rPr>
              <a:t>Introduction</a:t>
            </a:r>
            <a:endParaRPr lang="en-ZA" sz="3600" b="1"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C7E7C5F6-11D6-4A8E-9119-849FC658C2FA}"/>
              </a:ext>
            </a:extLst>
          </p:cNvPr>
          <p:cNvSpPr>
            <a:spLocks noGrp="1"/>
          </p:cNvSpPr>
          <p:nvPr>
            <p:ph idx="1"/>
          </p:nvPr>
        </p:nvSpPr>
        <p:spPr>
          <a:xfrm>
            <a:off x="0" y="1122218"/>
            <a:ext cx="12192000" cy="5735782"/>
          </a:xfrm>
        </p:spPr>
        <p:txBody>
          <a:bodyPr>
            <a:normAutofit fontScale="85000" lnSpcReduction="20000"/>
          </a:bodyPr>
          <a:lstStyle/>
          <a:p>
            <a:pPr algn="just"/>
            <a:r>
              <a:rPr lang="en-US" dirty="0">
                <a:latin typeface="Arial" panose="020B0604020202020204" pitchFamily="34" charset="0"/>
                <a:cs typeface="Arial" panose="020B0604020202020204" pitchFamily="34" charset="0"/>
              </a:rPr>
              <a:t>All human beings in the Republic of South Africa are having human rights as per the Constitution. </a:t>
            </a:r>
          </a:p>
          <a:p>
            <a:pPr algn="just"/>
            <a:r>
              <a:rPr lang="en-US" dirty="0">
                <a:latin typeface="Arial" panose="020B0604020202020204" pitchFamily="34" charset="0"/>
                <a:cs typeface="Arial" panose="020B0604020202020204" pitchFamily="34" charset="0"/>
              </a:rPr>
              <a:t>Contrary to this affirmation, human beings and especially vulnerable groups such as young women and girls find themselves in a sexual exploitation bondage called trafficking. </a:t>
            </a:r>
          </a:p>
          <a:p>
            <a:pPr algn="just"/>
            <a:r>
              <a:rPr lang="en-US" dirty="0">
                <a:latin typeface="Arial" panose="020B0604020202020204" pitchFamily="34" charset="0"/>
                <a:cs typeface="Arial" panose="020B0604020202020204" pitchFamily="34" charset="0"/>
              </a:rPr>
              <a:t>This study seeks to report on the qualitative desktop research to explore strategies to end human trafficking for the purpose of sexual exploitation. Human Capital theory underpinned the study. Purposive sampling, personal observation and document</a:t>
            </a:r>
            <a:r>
              <a:rPr lang="en-ZA" dirty="0">
                <a:latin typeface="Arial" panose="020B0604020202020204" pitchFamily="34" charset="0"/>
                <a:cs typeface="Arial" panose="020B0604020202020204" pitchFamily="34" charset="0"/>
              </a:rPr>
              <a:t> analysis  were employed. </a:t>
            </a:r>
          </a:p>
          <a:p>
            <a:pPr algn="just"/>
            <a:r>
              <a:rPr lang="en-ZA" dirty="0">
                <a:latin typeface="Arial" panose="020B0604020202020204" pitchFamily="34" charset="0"/>
                <a:cs typeface="Arial" panose="020B0604020202020204" pitchFamily="34" charset="0"/>
              </a:rPr>
              <a:t>The findings confirmed that majority of the victims of trafficking are without certain forms of economic skills, hence they were easily deceived for better employment opportunities despite the lack of the necessary competencies.  Climate change and the outburst of COVID-19 accelerated the issue of unemployment, poverty and hunger and  challenges the sustainable development goal 1 (poverty mitigation), 2 (hunger eradication) and 8 (employment and economic growth) ) as well as </a:t>
            </a:r>
            <a:r>
              <a:rPr lang="en-US" dirty="0">
                <a:latin typeface="Arial" panose="020B0604020202020204" pitchFamily="34" charset="0"/>
                <a:cs typeface="Arial" panose="020B0604020202020204" pitchFamily="34" charset="0"/>
              </a:rPr>
              <a:t>13 (challenges associated with climate change)</a:t>
            </a:r>
            <a:r>
              <a:rPr lang="en-ZA" dirty="0">
                <a:latin typeface="Arial" panose="020B0604020202020204" pitchFamily="34" charset="0"/>
                <a:cs typeface="Arial" panose="020B0604020202020204" pitchFamily="34" charset="0"/>
              </a:rPr>
              <a:t>. The provision of educational campaigns on the causes and impacts of climate change as well as accredited skills development at the community level addressing sustainable development goal 4 (quality education) should be considered. </a:t>
            </a:r>
          </a:p>
        </p:txBody>
      </p:sp>
    </p:spTree>
    <p:extLst>
      <p:ext uri="{BB962C8B-B14F-4D97-AF65-F5344CB8AC3E}">
        <p14:creationId xmlns:p14="http://schemas.microsoft.com/office/powerpoint/2010/main" val="680792697"/>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C6DC1B-0A0D-4CA5-B732-381A508C0CA0}"/>
              </a:ext>
            </a:extLst>
          </p:cNvPr>
          <p:cNvSpPr>
            <a:spLocks noGrp="1"/>
          </p:cNvSpPr>
          <p:nvPr>
            <p:ph type="title"/>
          </p:nvPr>
        </p:nvSpPr>
        <p:spPr>
          <a:xfrm>
            <a:off x="838200" y="365126"/>
            <a:ext cx="10515600" cy="723842"/>
          </a:xfrm>
        </p:spPr>
        <p:txBody>
          <a:bodyPr>
            <a:normAutofit fontScale="90000"/>
          </a:bodyPr>
          <a:lstStyle/>
          <a:p>
            <a:br>
              <a:rPr lang="en-GB" sz="3600" dirty="0">
                <a:latin typeface="Arial" panose="020B0604020202020204" pitchFamily="34" charset="0"/>
                <a:cs typeface="Arial" panose="020B0604020202020204" pitchFamily="34" charset="0"/>
              </a:rPr>
            </a:br>
            <a:r>
              <a:rPr lang="en-GB" sz="3600" dirty="0">
                <a:latin typeface="Arial" panose="020B0604020202020204" pitchFamily="34" charset="0"/>
                <a:cs typeface="Arial" panose="020B0604020202020204" pitchFamily="34" charset="0"/>
              </a:rPr>
              <a:t>Discussion and Findings</a:t>
            </a:r>
            <a:br>
              <a:rPr lang="en-GB" sz="3600" dirty="0">
                <a:latin typeface="Times New Roman" panose="02020603050405020304" pitchFamily="18" charset="0"/>
                <a:cs typeface="Times New Roman" panose="02020603050405020304" pitchFamily="18" charset="0"/>
              </a:rPr>
            </a:br>
            <a:endParaRPr lang="en-ZA" sz="3600" b="1"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BBEF19B8-2BD9-459D-AB91-3560C864C641}"/>
              </a:ext>
            </a:extLst>
          </p:cNvPr>
          <p:cNvSpPr>
            <a:spLocks noGrp="1"/>
          </p:cNvSpPr>
          <p:nvPr>
            <p:ph idx="1"/>
          </p:nvPr>
        </p:nvSpPr>
        <p:spPr>
          <a:xfrm>
            <a:off x="0" y="1255222"/>
            <a:ext cx="12192000" cy="5602778"/>
          </a:xfrm>
        </p:spPr>
        <p:txBody>
          <a:bodyPr>
            <a:normAutofit fontScale="92500" lnSpcReduction="10000"/>
          </a:bodyPr>
          <a:lstStyle/>
          <a:p>
            <a:pPr marL="0" indent="0">
              <a:buNone/>
            </a:pPr>
            <a:r>
              <a:rPr lang="en-US" b="1" dirty="0">
                <a:latin typeface="Arial" panose="020B0604020202020204" pitchFamily="34" charset="0"/>
                <a:cs typeface="Arial" panose="020B0604020202020204" pitchFamily="34" charset="0"/>
              </a:rPr>
              <a:t>Climate Change</a:t>
            </a:r>
          </a:p>
          <a:p>
            <a:pPr marL="0" indent="0">
              <a:buNone/>
            </a:pPr>
            <a:r>
              <a:rPr lang="en-US" b="1" dirty="0">
                <a:latin typeface="Arial" panose="020B0604020202020204" pitchFamily="34" charset="0"/>
                <a:cs typeface="Arial" panose="020B0604020202020204" pitchFamily="34" charset="0"/>
              </a:rPr>
              <a:t>The impact of climate change</a:t>
            </a:r>
            <a:r>
              <a:rPr lang="en-GB" sz="3600" dirty="0">
                <a:latin typeface="Arial" panose="020B0604020202020204" pitchFamily="34" charset="0"/>
                <a:cs typeface="Arial" panose="020B0604020202020204" pitchFamily="34" charset="0"/>
              </a:rPr>
              <a:t> </a:t>
            </a:r>
          </a:p>
          <a:p>
            <a:pPr algn="just"/>
            <a:r>
              <a:rPr lang="en-ZA" dirty="0">
                <a:latin typeface="Arial" panose="020B0604020202020204" pitchFamily="34" charset="0"/>
                <a:cs typeface="Arial" panose="020B0604020202020204" pitchFamily="34" charset="0"/>
              </a:rPr>
              <a:t>Taking into consideration that human beings cannot survive in a vacuum, (outside their environment), </a:t>
            </a:r>
            <a:r>
              <a:rPr lang="en-US" dirty="0">
                <a:latin typeface="Arial" panose="020B0604020202020204" pitchFamily="34" charset="0"/>
                <a:cs typeface="Arial" panose="020B0604020202020204" pitchFamily="34" charset="0"/>
              </a:rPr>
              <a:t>Yildirim et al., (2021) acknowledge that lack of knowledge in environmental issues contributed to this crisis. The issue of less education and inadequate data to address the impacts of climate change, especially at local levels is also acknowledged by Adom et al., (2022) that </a:t>
            </a:r>
            <a:r>
              <a:rPr lang="en-ZA" dirty="0">
                <a:latin typeface="Arial" panose="020B0604020202020204" pitchFamily="34" charset="0"/>
                <a:cs typeface="Arial" panose="020B0604020202020204" pitchFamily="34" charset="0"/>
              </a:rPr>
              <a:t>it pushed the country too far. </a:t>
            </a:r>
            <a:endParaRPr lang="en-US" dirty="0">
              <a:latin typeface="Arial" panose="020B0604020202020204" pitchFamily="34" charset="0"/>
              <a:cs typeface="Arial" panose="020B0604020202020204" pitchFamily="34" charset="0"/>
            </a:endParaRPr>
          </a:p>
          <a:p>
            <a:pPr algn="just"/>
            <a:r>
              <a:rPr lang="en-US" dirty="0">
                <a:latin typeface="Arial" panose="020B0604020202020204" pitchFamily="34" charset="0"/>
                <a:cs typeface="Arial" panose="020B0604020202020204" pitchFamily="34" charset="0"/>
              </a:rPr>
              <a:t>These authors are of the view that </a:t>
            </a:r>
            <a:r>
              <a:rPr lang="en-ZA" dirty="0">
                <a:latin typeface="Arial" panose="020B0604020202020204" pitchFamily="34" charset="0"/>
                <a:cs typeface="Arial" panose="020B0604020202020204" pitchFamily="34" charset="0"/>
              </a:rPr>
              <a:t>unconsciously human beings exploited their limited natural resources used to maintain their lives to meet their economic, social, cultural and other needs. </a:t>
            </a:r>
          </a:p>
          <a:p>
            <a:pPr algn="just"/>
            <a:r>
              <a:rPr lang="en-ZA" dirty="0">
                <a:latin typeface="Arial" panose="020B0604020202020204" pitchFamily="34" charset="0"/>
                <a:cs typeface="Arial" panose="020B0604020202020204" pitchFamily="34" charset="0"/>
              </a:rPr>
              <a:t>The development of technology, which was regarded as one of the effective ways of the prevention of COVID-19 infection, rapid population growth and increasing levels of production and consumption are highlighted to have contributed to ecological crises (</a:t>
            </a:r>
            <a:r>
              <a:rPr lang="en-US" dirty="0">
                <a:latin typeface="Arial" panose="020B0604020202020204" pitchFamily="34" charset="0"/>
                <a:cs typeface="Arial" panose="020B0604020202020204" pitchFamily="34" charset="0"/>
              </a:rPr>
              <a:t>Yildirim et al., 2021)</a:t>
            </a:r>
            <a:r>
              <a:rPr lang="en-ZA" dirty="0">
                <a:latin typeface="Arial" panose="020B0604020202020204" pitchFamily="34" charset="0"/>
                <a:cs typeface="Arial" panose="020B0604020202020204" pitchFamily="34" charset="0"/>
              </a:rPr>
              <a:t>. </a:t>
            </a:r>
            <a:endParaRPr lang="en-GB" sz="3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02611822"/>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779652-B82A-44EA-B82A-A59F9D6B837A}"/>
              </a:ext>
            </a:extLst>
          </p:cNvPr>
          <p:cNvSpPr>
            <a:spLocks noGrp="1"/>
          </p:cNvSpPr>
          <p:nvPr>
            <p:ph type="title"/>
          </p:nvPr>
        </p:nvSpPr>
        <p:spPr>
          <a:xfrm>
            <a:off x="838200" y="365126"/>
            <a:ext cx="10515600" cy="765406"/>
          </a:xfrm>
        </p:spPr>
        <p:txBody>
          <a:bodyPr>
            <a:normAutofit fontScale="90000"/>
          </a:bodyPr>
          <a:lstStyle/>
          <a:p>
            <a:r>
              <a:rPr lang="en-US" sz="3600" b="1" dirty="0">
                <a:latin typeface="Arial" panose="020B0604020202020204" pitchFamily="34" charset="0"/>
                <a:cs typeface="Arial" panose="020B0604020202020204" pitchFamily="34" charset="0"/>
              </a:rPr>
              <a:t>The impact of socio-economic climate change</a:t>
            </a:r>
            <a:r>
              <a:rPr lang="en-GB" dirty="0">
                <a:latin typeface="Arial" panose="020B0604020202020204" pitchFamily="34" charset="0"/>
                <a:cs typeface="Arial" panose="020B0604020202020204" pitchFamily="34" charset="0"/>
              </a:rPr>
              <a:t> </a:t>
            </a:r>
            <a:br>
              <a:rPr lang="en-GB" dirty="0">
                <a:latin typeface="Arial" panose="020B0604020202020204" pitchFamily="34" charset="0"/>
                <a:cs typeface="Arial" panose="020B0604020202020204" pitchFamily="34" charset="0"/>
              </a:rPr>
            </a:br>
            <a:endParaRPr lang="en-ZA" sz="36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BC226B43-3307-4F5E-B251-F88B4D179BDA}"/>
              </a:ext>
            </a:extLst>
          </p:cNvPr>
          <p:cNvSpPr>
            <a:spLocks noGrp="1"/>
          </p:cNvSpPr>
          <p:nvPr>
            <p:ph idx="1"/>
          </p:nvPr>
        </p:nvSpPr>
        <p:spPr>
          <a:xfrm>
            <a:off x="0" y="1238596"/>
            <a:ext cx="12192000" cy="5619404"/>
          </a:xfrm>
        </p:spPr>
        <p:txBody>
          <a:bodyPr>
            <a:normAutofit/>
          </a:bodyPr>
          <a:lstStyle/>
          <a:p>
            <a:pPr algn="just"/>
            <a:r>
              <a:rPr lang="en-ZA" dirty="0">
                <a:latin typeface="Arial" panose="020B0604020202020204" pitchFamily="34" charset="0"/>
                <a:cs typeface="Arial" panose="020B0604020202020204" pitchFamily="34" charset="0"/>
              </a:rPr>
              <a:t>As already indicated, this means that as much as the creation and use of technology to prevent the spread of COVID-19 was effective, but the erosion of majority of work in the country cannot be ignored.</a:t>
            </a:r>
          </a:p>
          <a:p>
            <a:pPr algn="just"/>
            <a:r>
              <a:rPr lang="en-ZA" dirty="0">
                <a:latin typeface="Arial" panose="020B0604020202020204" pitchFamily="34" charset="0"/>
                <a:cs typeface="Arial" panose="020B0604020202020204" pitchFamily="34" charset="0"/>
              </a:rPr>
              <a:t>The implications were not only socio-economic, but psychosocial as well because individuals, families and societies went through high level of the loss of family members including breadwinners, employment, homelessness, breakdown of relationships, affected education, health, poor performing economy and others (</a:t>
            </a:r>
            <a:r>
              <a:rPr lang="en-ZA" dirty="0" err="1">
                <a:latin typeface="Arial" panose="020B0604020202020204" pitchFamily="34" charset="0"/>
                <a:cs typeface="Arial" panose="020B0604020202020204" pitchFamily="34" charset="0"/>
              </a:rPr>
              <a:t>Shokane</a:t>
            </a:r>
            <a:r>
              <a:rPr lang="en-ZA" dirty="0">
                <a:latin typeface="Arial" panose="020B0604020202020204" pitchFamily="34" charset="0"/>
                <a:cs typeface="Arial" panose="020B0604020202020204" pitchFamily="34" charset="0"/>
              </a:rPr>
              <a:t>, 2019; Gerhold, Sterl, Glunz, Witt &amp; </a:t>
            </a:r>
            <a:r>
              <a:rPr lang="en-ZA" dirty="0" err="1">
                <a:latin typeface="Arial" panose="020B0604020202020204" pitchFamily="34" charset="0"/>
                <a:cs typeface="Arial" panose="020B0604020202020204" pitchFamily="34" charset="0"/>
              </a:rPr>
              <a:t>Stelzman</a:t>
            </a:r>
            <a:r>
              <a:rPr lang="en-ZA" dirty="0">
                <a:latin typeface="Arial" panose="020B0604020202020204" pitchFamily="34" charset="0"/>
                <a:cs typeface="Arial" panose="020B0604020202020204" pitchFamily="34" charset="0"/>
              </a:rPr>
              <a:t>, 2024). </a:t>
            </a:r>
          </a:p>
          <a:p>
            <a:pPr algn="just"/>
            <a:r>
              <a:rPr lang="en-ZA" dirty="0">
                <a:latin typeface="Arial" panose="020B0604020202020204" pitchFamily="34" charset="0"/>
                <a:cs typeface="Arial" panose="020B0604020202020204" pitchFamily="34" charset="0"/>
              </a:rPr>
              <a:t>In addition to the highlighted COVID-19 challenges, climate change enhanced and facilitated the country’s disaster and vulnerability towards all kinds of ills which the brunt is felt mostly by the poor and specifically young women and girls (</a:t>
            </a:r>
            <a:r>
              <a:rPr lang="en-ZA" dirty="0" err="1">
                <a:latin typeface="Arial" panose="020B0604020202020204" pitchFamily="34" charset="0"/>
                <a:cs typeface="Arial" panose="020B0604020202020204" pitchFamily="34" charset="0"/>
              </a:rPr>
              <a:t>Shokane</a:t>
            </a:r>
            <a:r>
              <a:rPr lang="en-ZA" dirty="0">
                <a:latin typeface="Arial" panose="020B0604020202020204" pitchFamily="34" charset="0"/>
                <a:cs typeface="Arial" panose="020B0604020202020204" pitchFamily="34" charset="0"/>
              </a:rPr>
              <a:t>, 2019). </a:t>
            </a:r>
          </a:p>
          <a:p>
            <a:pPr algn="l"/>
            <a:endParaRPr lang="en-ZA" b="0" i="0" u="none" strike="noStrike" baseline="0" dirty="0">
              <a:latin typeface="Times New Roman" panose="02020603050405020304" pitchFamily="18" charset="0"/>
              <a:cs typeface="Times New Roman" panose="02020603050405020304" pitchFamily="18" charset="0"/>
            </a:endParaRPr>
          </a:p>
          <a:p>
            <a:pPr algn="l"/>
            <a:endParaRPr lang="en-ZA"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01557725"/>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401F8D-1ACD-4F5B-9730-72F22323142A}"/>
              </a:ext>
            </a:extLst>
          </p:cNvPr>
          <p:cNvSpPr>
            <a:spLocks noGrp="1"/>
          </p:cNvSpPr>
          <p:nvPr>
            <p:ph type="title"/>
          </p:nvPr>
        </p:nvSpPr>
        <p:spPr>
          <a:xfrm>
            <a:off x="0" y="365125"/>
            <a:ext cx="12192000" cy="848533"/>
          </a:xfrm>
        </p:spPr>
        <p:txBody>
          <a:bodyPr>
            <a:normAutofit/>
          </a:bodyPr>
          <a:lstStyle/>
          <a:p>
            <a:r>
              <a:rPr lang="en-US" sz="3600" b="1" dirty="0">
                <a:latin typeface="Arial" panose="020B0604020202020204" pitchFamily="34" charset="0"/>
                <a:cs typeface="Arial" panose="020B0604020202020204" pitchFamily="34" charset="0"/>
              </a:rPr>
              <a:t>The impact of socio-economic climate change</a:t>
            </a:r>
            <a:endParaRPr lang="en-ZA" sz="36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5C4C1A58-AF1E-4EC0-B2CF-F27B3D090F0A}"/>
              </a:ext>
            </a:extLst>
          </p:cNvPr>
          <p:cNvSpPr>
            <a:spLocks noGrp="1"/>
          </p:cNvSpPr>
          <p:nvPr>
            <p:ph idx="1"/>
          </p:nvPr>
        </p:nvSpPr>
        <p:spPr>
          <a:xfrm>
            <a:off x="0" y="1213658"/>
            <a:ext cx="12192000" cy="5644342"/>
          </a:xfrm>
        </p:spPr>
        <p:txBody>
          <a:bodyPr>
            <a:normAutofit/>
          </a:bodyPr>
          <a:lstStyle/>
          <a:p>
            <a:pPr marL="0" indent="0" algn="just">
              <a:buNone/>
            </a:pPr>
            <a:r>
              <a:rPr lang="en-ZA" dirty="0">
                <a:latin typeface="Arial" panose="020B0604020202020204" pitchFamily="34" charset="0"/>
                <a:cs typeface="Arial" panose="020B0604020202020204" pitchFamily="34" charset="0"/>
              </a:rPr>
              <a:t>Disasters such as floods, heavy storms, tornadoes, wildfires, hail, extreme hot conditions are becoming more frequent in the country and threatens food stabilities. Even though nobody is immune from these conditions, but poor communities and particularly, rural areas who are known for their poverty challenges, are double hitted (</a:t>
            </a:r>
            <a:r>
              <a:rPr lang="en-ZA" dirty="0" err="1">
                <a:latin typeface="Arial" panose="020B0604020202020204" pitchFamily="34" charset="0"/>
                <a:cs typeface="Arial" panose="020B0604020202020204" pitchFamily="34" charset="0"/>
              </a:rPr>
              <a:t>Shokane</a:t>
            </a:r>
            <a:r>
              <a:rPr lang="en-ZA" dirty="0">
                <a:latin typeface="Arial" panose="020B0604020202020204" pitchFamily="34" charset="0"/>
                <a:cs typeface="Arial" panose="020B0604020202020204" pitchFamily="34" charset="0"/>
              </a:rPr>
              <a:t>, 2019).</a:t>
            </a:r>
          </a:p>
          <a:p>
            <a:pPr marL="0" indent="0" algn="just">
              <a:buNone/>
            </a:pPr>
            <a:endParaRPr lang="en-ZA"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56819565"/>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1BE4C4-8AAA-66C5-A441-6B5AD18A05F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FDB2D8B-A305-CC37-8335-4F9E80BF3F54}"/>
              </a:ext>
            </a:extLst>
          </p:cNvPr>
          <p:cNvSpPr>
            <a:spLocks noGrp="1"/>
          </p:cNvSpPr>
          <p:nvPr>
            <p:ph type="title"/>
          </p:nvPr>
        </p:nvSpPr>
        <p:spPr>
          <a:xfrm>
            <a:off x="0" y="365125"/>
            <a:ext cx="12192000" cy="848533"/>
          </a:xfrm>
        </p:spPr>
        <p:txBody>
          <a:bodyPr>
            <a:normAutofit/>
          </a:bodyPr>
          <a:lstStyle/>
          <a:p>
            <a:r>
              <a:rPr lang="en-US" sz="3600" b="1" dirty="0">
                <a:latin typeface="Arial" panose="020B0604020202020204" pitchFamily="34" charset="0"/>
                <a:cs typeface="Arial" panose="020B0604020202020204" pitchFamily="34" charset="0"/>
              </a:rPr>
              <a:t>South African economic status of women</a:t>
            </a:r>
            <a:endParaRPr lang="en-ZA" sz="3600" b="1"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4504F9A1-0DFF-037F-BD43-45D0EEE6F73B}"/>
              </a:ext>
            </a:extLst>
          </p:cNvPr>
          <p:cNvSpPr>
            <a:spLocks noGrp="1"/>
          </p:cNvSpPr>
          <p:nvPr>
            <p:ph idx="1"/>
          </p:nvPr>
        </p:nvSpPr>
        <p:spPr>
          <a:xfrm>
            <a:off x="0" y="1213658"/>
            <a:ext cx="12192000" cy="5644342"/>
          </a:xfrm>
        </p:spPr>
        <p:txBody>
          <a:bodyPr>
            <a:normAutofit/>
          </a:bodyPr>
          <a:lstStyle/>
          <a:p>
            <a:pPr marL="0" indent="0" algn="just">
              <a:buNone/>
            </a:pPr>
            <a:r>
              <a:rPr lang="en-US" dirty="0">
                <a:latin typeface="Arial" panose="020B0604020202020204" pitchFamily="34" charset="0"/>
                <a:cs typeface="Arial" panose="020B0604020202020204" pitchFamily="34" charset="0"/>
              </a:rPr>
              <a:t>South African women have higher unemployment rate as compared to men. This statement is confirmed by the Stats SA (2021) that during 2018, 39, 2% of female-headed households were without employed member. Amongst all nine provinces, Limpopo lead by 52, 5% in this regard. Eastern Cape followed Limpopo with 48, 9% and Northwest Province took the third position with 46, 2%. Stats SA (2021) further argue that in comparison with men, the rate of unemployment among women was 36,8% in the 2nd quarter of 2021 compared to 32,4% amongst men as per the official definition of unemployment. The unemployment rate among black African women was 41,0% during this period compared to 8,2% among white women, 22,4% among Indian/Asian women and 29,9% among </a:t>
            </a:r>
            <a:r>
              <a:rPr lang="en-US" dirty="0" err="1">
                <a:latin typeface="Arial" panose="020B0604020202020204" pitchFamily="34" charset="0"/>
                <a:cs typeface="Arial" panose="020B0604020202020204" pitchFamily="34" charset="0"/>
              </a:rPr>
              <a:t>coloured</a:t>
            </a:r>
            <a:r>
              <a:rPr lang="en-US" dirty="0">
                <a:latin typeface="Arial" panose="020B0604020202020204" pitchFamily="34" charset="0"/>
                <a:cs typeface="Arial" panose="020B0604020202020204" pitchFamily="34" charset="0"/>
              </a:rPr>
              <a:t> women. </a:t>
            </a:r>
            <a:r>
              <a:rPr lang="en-US" dirty="0" err="1">
                <a:latin typeface="Arial" panose="020B0604020202020204" pitchFamily="34" charset="0"/>
                <a:cs typeface="Arial" panose="020B0604020202020204" pitchFamily="34" charset="0"/>
              </a:rPr>
              <a:t>Labour</a:t>
            </a:r>
            <a:r>
              <a:rPr lang="en-US" dirty="0">
                <a:latin typeface="Arial" panose="020B0604020202020204" pitchFamily="34" charset="0"/>
                <a:cs typeface="Arial" panose="020B0604020202020204" pitchFamily="34" charset="0"/>
              </a:rPr>
              <a:t> Force Survey (2021) second quarter makes it clear that women in South Africa and around the world still face additional challenges that hinder them from accessing employment.</a:t>
            </a:r>
            <a:endParaRPr lang="en-ZA"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25390596"/>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01E79B-CE84-8925-AF96-F80FFC7F125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D2055D9-8330-EF81-B16A-1B132AD571A9}"/>
              </a:ext>
            </a:extLst>
          </p:cNvPr>
          <p:cNvSpPr>
            <a:spLocks noGrp="1"/>
          </p:cNvSpPr>
          <p:nvPr>
            <p:ph type="title"/>
          </p:nvPr>
        </p:nvSpPr>
        <p:spPr>
          <a:xfrm>
            <a:off x="0" y="365125"/>
            <a:ext cx="12192000" cy="848533"/>
          </a:xfrm>
        </p:spPr>
        <p:txBody>
          <a:bodyPr>
            <a:normAutofit fontScale="90000"/>
          </a:bodyPr>
          <a:lstStyle/>
          <a:p>
            <a:br>
              <a:rPr lang="en-US" b="1" dirty="0">
                <a:latin typeface="Arial" panose="020B0604020202020204" pitchFamily="34" charset="0"/>
                <a:cs typeface="Arial" panose="020B0604020202020204" pitchFamily="34" charset="0"/>
              </a:rPr>
            </a:br>
            <a:r>
              <a:rPr lang="en-US" b="1" dirty="0">
                <a:latin typeface="Arial" panose="020B0604020202020204" pitchFamily="34" charset="0"/>
                <a:cs typeface="Arial" panose="020B0604020202020204" pitchFamily="34" charset="0"/>
              </a:rPr>
              <a:t>Education level of survivors</a:t>
            </a:r>
            <a:br>
              <a:rPr lang="en-US" b="1" dirty="0">
                <a:latin typeface="Arial" panose="020B0604020202020204" pitchFamily="34" charset="0"/>
                <a:cs typeface="Arial" panose="020B0604020202020204" pitchFamily="34" charset="0"/>
              </a:rPr>
            </a:br>
            <a:r>
              <a:rPr lang="en-US" dirty="0">
                <a:latin typeface="Times New Roman" panose="02020603050405020304" pitchFamily="18" charset="0"/>
                <a:cs typeface="Times New Roman" panose="02020603050405020304" pitchFamily="18" charset="0"/>
              </a:rPr>
              <a:t> </a:t>
            </a:r>
            <a:endParaRPr lang="en-ZA"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4DA543E2-7DAD-8040-9275-B11904632F33}"/>
              </a:ext>
            </a:extLst>
          </p:cNvPr>
          <p:cNvSpPr>
            <a:spLocks noGrp="1"/>
          </p:cNvSpPr>
          <p:nvPr>
            <p:ph idx="1"/>
          </p:nvPr>
        </p:nvSpPr>
        <p:spPr>
          <a:xfrm>
            <a:off x="0" y="1213658"/>
            <a:ext cx="12192000" cy="5644342"/>
          </a:xfrm>
        </p:spPr>
        <p:txBody>
          <a:bodyPr>
            <a:normAutofit/>
          </a:bodyPr>
          <a:lstStyle/>
          <a:p>
            <a:pPr marL="0" indent="0" algn="just">
              <a:buNone/>
            </a:pPr>
            <a:r>
              <a:rPr lang="en-US" dirty="0">
                <a:latin typeface="Arial" panose="020B0604020202020204" pitchFamily="34" charset="0"/>
                <a:cs typeface="Arial" panose="020B0604020202020204" pitchFamily="34" charset="0"/>
              </a:rPr>
              <a:t>Generally, the educational level of women is acknowledged to be a challenge, particularly in South Africa. Ojha (2019) and Stats SA (2021) link the women with low educational levels with domestic violence experience. This connect well with multiple sufferings as highlighted by </a:t>
            </a:r>
            <a:r>
              <a:rPr lang="en-US" dirty="0" err="1">
                <a:latin typeface="Arial" panose="020B0604020202020204" pitchFamily="34" charset="0"/>
                <a:cs typeface="Arial" panose="020B0604020202020204" pitchFamily="34" charset="0"/>
              </a:rPr>
              <a:t>Todres</a:t>
            </a:r>
            <a:r>
              <a:rPr lang="en-US" dirty="0">
                <a:latin typeface="Arial" panose="020B0604020202020204" pitchFamily="34" charset="0"/>
                <a:cs typeface="Arial" panose="020B0604020202020204" pitchFamily="34" charset="0"/>
              </a:rPr>
              <a:t> and Diaz (2020) which women are going through in their lives. As already indicated, Groenewald (2015) and Stats SA (2021) connect lack of education and employment opportunity as well as poverty and inequality to abuse of vulnerability.</a:t>
            </a:r>
            <a:endParaRPr lang="en-ZA" sz="3600" dirty="0">
              <a:latin typeface="Arial" panose="020B0604020202020204" pitchFamily="34" charset="0"/>
              <a:cs typeface="Arial" panose="020B0604020202020204" pitchFamily="34" charset="0"/>
            </a:endParaRPr>
          </a:p>
          <a:p>
            <a:pPr marL="0" indent="0" algn="just">
              <a:buNone/>
            </a:pPr>
            <a:r>
              <a:rPr lang="en-US" dirty="0">
                <a:latin typeface="Arial" panose="020B0604020202020204" pitchFamily="34" charset="0"/>
                <a:cs typeface="Arial" panose="020B0604020202020204" pitchFamily="34" charset="0"/>
              </a:rPr>
              <a:t>Abuse of vulnerability refers to the situation that leads to a person believing that they do not have any reasonable alternatives, but to submit to exploitation (Groenewald, 2015). The implied message is that desperate families can easily trust their traffickers that their false presentations were genuine. </a:t>
            </a:r>
            <a:endParaRPr lang="en-ZA"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87193051"/>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50E155-B103-1D77-7940-DCAFFB92D69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83A90FE-1906-CBEB-9183-E26EA67402EC}"/>
              </a:ext>
            </a:extLst>
          </p:cNvPr>
          <p:cNvSpPr>
            <a:spLocks noGrp="1"/>
          </p:cNvSpPr>
          <p:nvPr>
            <p:ph type="title"/>
          </p:nvPr>
        </p:nvSpPr>
        <p:spPr>
          <a:xfrm>
            <a:off x="0" y="365125"/>
            <a:ext cx="12192000" cy="848533"/>
          </a:xfrm>
        </p:spPr>
        <p:txBody>
          <a:bodyPr>
            <a:normAutofit fontScale="90000"/>
          </a:bodyPr>
          <a:lstStyle/>
          <a:p>
            <a:br>
              <a:rPr lang="en-US" b="1" dirty="0">
                <a:latin typeface="Arial" panose="020B0604020202020204" pitchFamily="34" charset="0"/>
                <a:cs typeface="Arial" panose="020B0604020202020204" pitchFamily="34" charset="0"/>
              </a:rPr>
            </a:br>
            <a:r>
              <a:rPr lang="en-US" b="1" dirty="0">
                <a:latin typeface="Arial" panose="020B0604020202020204" pitchFamily="34" charset="0"/>
                <a:cs typeface="Arial" panose="020B0604020202020204" pitchFamily="34" charset="0"/>
              </a:rPr>
              <a:t>Education level of survivors cont.</a:t>
            </a:r>
            <a:br>
              <a:rPr lang="en-US" b="1" dirty="0">
                <a:latin typeface="Arial" panose="020B0604020202020204" pitchFamily="34" charset="0"/>
                <a:cs typeface="Arial" panose="020B0604020202020204" pitchFamily="34" charset="0"/>
              </a:rPr>
            </a:br>
            <a:r>
              <a:rPr lang="en-US" dirty="0">
                <a:latin typeface="Times New Roman" panose="02020603050405020304" pitchFamily="18" charset="0"/>
                <a:cs typeface="Times New Roman" panose="02020603050405020304" pitchFamily="18" charset="0"/>
              </a:rPr>
              <a:t> </a:t>
            </a:r>
            <a:endParaRPr lang="en-ZA"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258673F8-498D-5173-4C53-05DF0873648E}"/>
              </a:ext>
            </a:extLst>
          </p:cNvPr>
          <p:cNvSpPr>
            <a:spLocks noGrp="1"/>
          </p:cNvSpPr>
          <p:nvPr>
            <p:ph idx="1"/>
          </p:nvPr>
        </p:nvSpPr>
        <p:spPr>
          <a:xfrm>
            <a:off x="0" y="1213658"/>
            <a:ext cx="12192000" cy="5644342"/>
          </a:xfrm>
        </p:spPr>
        <p:txBody>
          <a:bodyPr>
            <a:normAutofit/>
          </a:bodyPr>
          <a:lstStyle/>
          <a:p>
            <a:pPr marL="0" indent="0" algn="just">
              <a:buNone/>
            </a:pPr>
            <a:r>
              <a:rPr lang="en-US" dirty="0">
                <a:latin typeface="Arial" panose="020B0604020202020204" pitchFamily="34" charset="0"/>
                <a:cs typeface="Arial" panose="020B0604020202020204" pitchFamily="34" charset="0"/>
              </a:rPr>
              <a:t>In their study of the effects of human trafficking, </a:t>
            </a:r>
            <a:r>
              <a:rPr lang="en-US" dirty="0" err="1">
                <a:latin typeface="Arial" panose="020B0604020202020204" pitchFamily="34" charset="0"/>
                <a:cs typeface="Arial" panose="020B0604020202020204" pitchFamily="34" charset="0"/>
              </a:rPr>
              <a:t>Ramokolo</a:t>
            </a:r>
            <a:r>
              <a:rPr lang="en-US" dirty="0">
                <a:latin typeface="Arial" panose="020B0604020202020204" pitchFamily="34" charset="0"/>
                <a:cs typeface="Arial" panose="020B0604020202020204" pitchFamily="34" charset="0"/>
              </a:rPr>
              <a:t> and </a:t>
            </a:r>
            <a:r>
              <a:rPr lang="en-US" dirty="0" err="1">
                <a:latin typeface="Arial" panose="020B0604020202020204" pitchFamily="34" charset="0"/>
                <a:cs typeface="Arial" panose="020B0604020202020204" pitchFamily="34" charset="0"/>
              </a:rPr>
              <a:t>Thobane</a:t>
            </a:r>
            <a:r>
              <a:rPr lang="en-US" dirty="0">
                <a:latin typeface="Arial" panose="020B0604020202020204" pitchFamily="34" charset="0"/>
                <a:cs typeface="Arial" panose="020B0604020202020204" pitchFamily="34" charset="0"/>
              </a:rPr>
              <a:t> (2021) highlighted the impact of harmful practices and cultural norms which are against the education for the girls. Botha and </a:t>
            </a:r>
            <a:r>
              <a:rPr lang="en-US" dirty="0" err="1">
                <a:latin typeface="Arial" panose="020B0604020202020204" pitchFamily="34" charset="0"/>
                <a:cs typeface="Arial" panose="020B0604020202020204" pitchFamily="34" charset="0"/>
              </a:rPr>
              <a:t>Warria</a:t>
            </a:r>
            <a:r>
              <a:rPr lang="en-US" dirty="0">
                <a:latin typeface="Arial" panose="020B0604020202020204" pitchFamily="34" charset="0"/>
                <a:cs typeface="Arial" panose="020B0604020202020204" pitchFamily="34" charset="0"/>
              </a:rPr>
              <a:t> (2021) confirm the abovementioned argument that when girls are not allowed to learn, parents are more likely to sell them to older men for marriage. </a:t>
            </a:r>
          </a:p>
          <a:p>
            <a:pPr marL="0" indent="0" algn="just">
              <a:buNone/>
            </a:pPr>
            <a:r>
              <a:rPr lang="en-ZA" dirty="0">
                <a:latin typeface="Arial" panose="020B0604020202020204" pitchFamily="34" charset="0"/>
                <a:cs typeface="Arial" panose="020B0604020202020204" pitchFamily="34" charset="0"/>
              </a:rPr>
              <a:t>The selling of daughters is interpreted to be the relieve of the financial stress of being unable to provide for the basic needs to the family. The  selling of daughters to older men is also linked to the highlighted multiple sufferings, which women are going through. As a result, the Human capital theory serves the opposite purpose hence the victims are compelled to be productive in a completely different way and against their will. </a:t>
            </a:r>
          </a:p>
        </p:txBody>
      </p:sp>
    </p:spTree>
    <p:extLst>
      <p:ext uri="{BB962C8B-B14F-4D97-AF65-F5344CB8AC3E}">
        <p14:creationId xmlns:p14="http://schemas.microsoft.com/office/powerpoint/2010/main" val="3059679647"/>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A01022-654A-D4C1-FB1E-CE08DAB80FF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85DD666-9579-E2C0-D22B-58E4B84259FF}"/>
              </a:ext>
            </a:extLst>
          </p:cNvPr>
          <p:cNvSpPr>
            <a:spLocks noGrp="1"/>
          </p:cNvSpPr>
          <p:nvPr>
            <p:ph type="title"/>
          </p:nvPr>
        </p:nvSpPr>
        <p:spPr>
          <a:xfrm>
            <a:off x="0" y="1"/>
            <a:ext cx="12192000" cy="1001948"/>
          </a:xfrm>
        </p:spPr>
        <p:txBody>
          <a:bodyPr>
            <a:normAutofit fontScale="90000"/>
          </a:bodyPr>
          <a:lstStyle/>
          <a:p>
            <a:br>
              <a:rPr lang="en-US" b="1" dirty="0">
                <a:latin typeface="Arial" panose="020B0604020202020204" pitchFamily="34" charset="0"/>
                <a:cs typeface="Arial" panose="020B0604020202020204" pitchFamily="34" charset="0"/>
              </a:rPr>
            </a:br>
            <a:r>
              <a:rPr lang="en-US" b="1" dirty="0">
                <a:latin typeface="Arial" panose="020B0604020202020204" pitchFamily="34" charset="0"/>
                <a:cs typeface="Arial" panose="020B0604020202020204" pitchFamily="34" charset="0"/>
              </a:rPr>
              <a:t>Education level of survivors cont.</a:t>
            </a:r>
            <a:br>
              <a:rPr lang="en-US" b="1" dirty="0">
                <a:latin typeface="Arial" panose="020B0604020202020204" pitchFamily="34" charset="0"/>
                <a:cs typeface="Arial" panose="020B0604020202020204" pitchFamily="34" charset="0"/>
              </a:rPr>
            </a:br>
            <a:endParaRPr lang="en-ZA"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C5B54D4E-AD63-726F-BA3D-8ABBA9D1DF4F}"/>
              </a:ext>
            </a:extLst>
          </p:cNvPr>
          <p:cNvSpPr>
            <a:spLocks noGrp="1"/>
          </p:cNvSpPr>
          <p:nvPr>
            <p:ph idx="1"/>
          </p:nvPr>
        </p:nvSpPr>
        <p:spPr>
          <a:xfrm>
            <a:off x="0" y="1001949"/>
            <a:ext cx="12192000" cy="5856051"/>
          </a:xfrm>
        </p:spPr>
        <p:txBody>
          <a:bodyPr>
            <a:normAutofit lnSpcReduction="10000"/>
          </a:bodyPr>
          <a:lstStyle/>
          <a:p>
            <a:pPr marL="0" indent="0" algn="just">
              <a:buNone/>
            </a:pPr>
            <a:r>
              <a:rPr lang="en-US" dirty="0">
                <a:latin typeface="Arial" panose="020B0604020202020204" pitchFamily="34" charset="0"/>
                <a:cs typeface="Arial" panose="020B0604020202020204" pitchFamily="34" charset="0"/>
              </a:rPr>
              <a:t>Even though Sweileh (2018) and The Inter-Agency Coordination Group against Trafficking in Persons (2022) including Anderson (2022) argue that human trafficking affects people of all races, religions, social class, and education, but the deception and manipulation of uneducated families becomes an easy task because lack of education makes them not to be clued up and  are unable to weigh what is possible or impossible when they are recruited. </a:t>
            </a:r>
          </a:p>
          <a:p>
            <a:pPr marL="0" indent="0" algn="just">
              <a:buNone/>
            </a:pPr>
            <a:r>
              <a:rPr lang="en-US" dirty="0">
                <a:latin typeface="Arial" panose="020B0604020202020204" pitchFamily="34" charset="0"/>
                <a:cs typeface="Arial" panose="020B0604020202020204" pitchFamily="34" charset="0"/>
              </a:rPr>
              <a:t>The observation is that even during COVID-19 era, where unemployment went up, the victims were convinced that their traffickers are presenting real job opportunities and agreed to be employed. The argument is that lack of education promotes and enhances more vulnerability. In other words, the level of deception for two people (educated and uneducated) will never be the same. Beside the high numbers of human trafficking related victims in the shelters, this observation was also confirmed by the National Gender-Based Violence Report (2021). </a:t>
            </a:r>
            <a:endParaRPr lang="en-US" sz="3600" b="1" dirty="0">
              <a:latin typeface="Arial" panose="020B0604020202020204" pitchFamily="34" charset="0"/>
              <a:cs typeface="Arial" panose="020B0604020202020204" pitchFamily="34" charset="0"/>
            </a:endParaRPr>
          </a:p>
          <a:p>
            <a:pPr marL="0" indent="0" algn="just">
              <a:buNone/>
            </a:pPr>
            <a:endParaRPr lang="en-US" sz="36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21235762"/>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1851</TotalTime>
  <Words>2222</Words>
  <Application>Microsoft Office PowerPoint</Application>
  <PresentationFormat>Widescreen</PresentationFormat>
  <Paragraphs>64</Paragraphs>
  <Slides>16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Calibri Light</vt:lpstr>
      <vt:lpstr>Times New Roman</vt:lpstr>
      <vt:lpstr>Office Theme</vt:lpstr>
      <vt:lpstr>ASASWEI Conference </vt:lpstr>
      <vt:lpstr>Introduction</vt:lpstr>
      <vt:lpstr> Discussion and Findings </vt:lpstr>
      <vt:lpstr>The impact of socio-economic climate change  </vt:lpstr>
      <vt:lpstr>The impact of socio-economic climate change</vt:lpstr>
      <vt:lpstr>South African economic status of women</vt:lpstr>
      <vt:lpstr> Education level of survivors  </vt:lpstr>
      <vt:lpstr> Education level of survivors cont.  </vt:lpstr>
      <vt:lpstr> Education level of survivors cont. </vt:lpstr>
      <vt:lpstr> The impact of COVID19 and climate change </vt:lpstr>
      <vt:lpstr>  Proposed strategies  </vt:lpstr>
      <vt:lpstr>  Proposed survival strategies  </vt:lpstr>
      <vt:lpstr>  Proposed survival strategies continue  </vt:lpstr>
      <vt:lpstr>  Conclusion  </vt:lpstr>
      <vt:lpstr>  Recommendations  </vt:lpstr>
      <vt:lpstr>END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Methods of Social Work</dc:title>
  <dc:creator>Dube, Misheck</dc:creator>
  <cp:lastModifiedBy>Moganedi, Matshemo</cp:lastModifiedBy>
  <cp:revision>82</cp:revision>
  <dcterms:created xsi:type="dcterms:W3CDTF">2025-02-25T07:06:16Z</dcterms:created>
  <dcterms:modified xsi:type="dcterms:W3CDTF">2025-09-09T21:34:49Z</dcterms:modified>
</cp:coreProperties>
</file>