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98" r:id="rId2"/>
    <p:sldId id="265" r:id="rId3"/>
    <p:sldId id="330" r:id="rId4"/>
    <p:sldId id="352" r:id="rId5"/>
    <p:sldId id="338" r:id="rId6"/>
    <p:sldId id="333" r:id="rId7"/>
    <p:sldId id="348" r:id="rId8"/>
    <p:sldId id="357" r:id="rId9"/>
    <p:sldId id="353" r:id="rId10"/>
    <p:sldId id="354" r:id="rId11"/>
    <p:sldId id="355" r:id="rId12"/>
    <p:sldId id="356" r:id="rId13"/>
    <p:sldId id="301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376A7D3-D476-422B-837B-61B377A8E4D8}">
          <p14:sldIdLst>
            <p14:sldId id="298"/>
            <p14:sldId id="265"/>
            <p14:sldId id="330"/>
            <p14:sldId id="352"/>
            <p14:sldId id="338"/>
            <p14:sldId id="333"/>
            <p14:sldId id="348"/>
            <p14:sldId id="357"/>
            <p14:sldId id="353"/>
            <p14:sldId id="354"/>
            <p14:sldId id="355"/>
            <p14:sldId id="356"/>
            <p14:sldId id="30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 autoAdjust="0"/>
  </p:normalViewPr>
  <p:slideViewPr>
    <p:cSldViewPr snapToGrid="0">
      <p:cViewPr varScale="1">
        <p:scale>
          <a:sx n="76" d="100"/>
          <a:sy n="76" d="100"/>
        </p:scale>
        <p:origin x="869" y="43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EBBAB8-EDAD-46A7-90B9-9ADB7CE42BBF}" type="datetimeFigureOut">
              <a:rPr lang="en-ZA" smtClean="0"/>
              <a:t>2025/09/09</a:t>
            </a:fld>
            <a:endParaRPr lang="en-Z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103838-B596-4F62-88E3-8BDE3C8136FC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157671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ZA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E2C1F7-7900-41A6-A761-9FA763E7E75E}" type="slidenum">
              <a:rPr lang="en-ZA" smtClean="0"/>
              <a:t>6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9875602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7D61EB-FE2E-E581-F247-CA18697CB4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340CE8-2414-34FD-0A5B-44BB106D05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8F3EB2-07BC-6AB7-8104-811331FEB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2D98B-7EAB-4676-93D5-845A0CF3C7F5}" type="datetimeFigureOut">
              <a:rPr lang="en-ZA" smtClean="0"/>
              <a:t>2025/09/09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11E5F3-6369-1FAE-DC49-05499852D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46FD93-A57C-F2DB-D745-CD72F9348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3ABBB-40F0-4A9D-A7ED-643901DA0BE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704966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5EBEEB-3F90-557B-FDC7-97BFC0CD10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4E01C7-9DC1-8446-6A21-A95BF4AB02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0927AD-AF41-75C3-B41B-043BD6F108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2D98B-7EAB-4676-93D5-845A0CF3C7F5}" type="datetimeFigureOut">
              <a:rPr lang="en-ZA" smtClean="0"/>
              <a:t>2025/09/09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CFA712-365F-597F-8B94-EF7ED85CF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A067D1-809C-E345-7111-1C3D2DC30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3ABBB-40F0-4A9D-A7ED-643901DA0BE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337144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8B39E2B-4531-543B-4283-6E827E997D2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7B4EBB-A744-53FC-5B2D-FB4FFCD867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D5553C-B893-0F12-490A-C7A96CA708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2D98B-7EAB-4676-93D5-845A0CF3C7F5}" type="datetimeFigureOut">
              <a:rPr lang="en-ZA" smtClean="0"/>
              <a:t>2025/09/09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70D868-FD02-EC46-3979-6509238B0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008362-3A18-C0BA-D3E2-42C4A776F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3ABBB-40F0-4A9D-A7ED-643901DA0BE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152336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1" i="0">
                <a:solidFill>
                  <a:srgbClr val="13110E"/>
                </a:solidFill>
                <a:latin typeface="Gill Sans MT"/>
                <a:cs typeface="Gill Sans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838200" y="2217419"/>
            <a:ext cx="4628727" cy="390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390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9/9/2025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27215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D217DA-E371-3B59-A1B6-9AF3AB9656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C9ADFB-10D3-4B6C-EACD-2D68E94FBA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035BA9-6E2E-84F3-0565-34AF88D55C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2D98B-7EAB-4676-93D5-845A0CF3C7F5}" type="datetimeFigureOut">
              <a:rPr lang="en-ZA" smtClean="0"/>
              <a:t>2025/09/09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1FD777-7F14-61E6-CF20-051A3E069E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E777DD-2831-A9AA-5315-FAE2EAB7A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3ABBB-40F0-4A9D-A7ED-643901DA0BE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418562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A45559-36BE-62AE-1C68-B35162D305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B9B276-F0A8-497F-BE41-24C01A6DAB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6E4BDA-E41E-24AE-B72D-1D036C0B0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2D98B-7EAB-4676-93D5-845A0CF3C7F5}" type="datetimeFigureOut">
              <a:rPr lang="en-ZA" smtClean="0"/>
              <a:t>2025/09/09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855216-3ADD-FB01-3639-7E43DF179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DA137D-0ED2-B50B-7AA0-62AF35DFE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3ABBB-40F0-4A9D-A7ED-643901DA0BE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939810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46DDCE-7350-F183-2866-92CF7F9008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16423C-E78E-3ED3-E044-0EE374D3C20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2BABFF-C9D2-9D82-324E-33290DB626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B53CA2-8C67-9B45-5C23-65571EE959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2D98B-7EAB-4676-93D5-845A0CF3C7F5}" type="datetimeFigureOut">
              <a:rPr lang="en-ZA" smtClean="0"/>
              <a:t>2025/09/09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ED8FF68-897D-F516-966B-1C7DA0FF84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C8D2FE-5A03-58C4-2321-9ACF48794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3ABBB-40F0-4A9D-A7ED-643901DA0BE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011625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0692B2-DA84-293A-367A-1C417F8C49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78C7B9-E2A7-FCB2-FAC4-FE138F3CC3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594617-21D6-1E41-FF2B-811DC61C21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DEFFA9-0A80-CF1C-D168-200AD8FF62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6CCFE02-8D78-38D1-D24F-479C395174F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50E2718-226F-0C7D-0D0C-43EB371A7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2D98B-7EAB-4676-93D5-845A0CF3C7F5}" type="datetimeFigureOut">
              <a:rPr lang="en-ZA" smtClean="0"/>
              <a:t>2025/09/09</a:t>
            </a:fld>
            <a:endParaRPr lang="en-Z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BD7B179-FD08-13E6-B61D-E7F68986E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05CC7DB-BD58-AA3D-FA0F-FBDA9C75E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3ABBB-40F0-4A9D-A7ED-643901DA0BE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6899394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EFCDE1-651F-E421-04E0-2DEFF496E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DDA37AD-FC95-C400-06FD-BB629B149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2D98B-7EAB-4676-93D5-845A0CF3C7F5}" type="datetimeFigureOut">
              <a:rPr lang="en-ZA" smtClean="0"/>
              <a:t>2025/09/09</a:t>
            </a:fld>
            <a:endParaRPr lang="en-Z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938C923-0118-2A96-83F0-26857046E4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B29E13-8F26-E681-37DD-F91D8F10D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3ABBB-40F0-4A9D-A7ED-643901DA0BE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616228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8ED508C-8BAA-B939-741B-5CF00B982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2D98B-7EAB-4676-93D5-845A0CF3C7F5}" type="datetimeFigureOut">
              <a:rPr lang="en-ZA" smtClean="0"/>
              <a:t>2025/09/09</a:t>
            </a:fld>
            <a:endParaRPr lang="en-Z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3D986AD-6350-014B-69F9-D36C8B844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51228F-BE5F-D280-1D99-BC6044F776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3ABBB-40F0-4A9D-A7ED-643901DA0BE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5212217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E19B5A-8AE9-EB26-2D77-5D6DF18AD8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978556-5129-AEF1-4D6A-A2326D79FB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D3BA87-529F-0770-269C-6DBFB7DBC0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EFDDBC-8F01-9A91-511E-C3235D8F5E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2D98B-7EAB-4676-93D5-845A0CF3C7F5}" type="datetimeFigureOut">
              <a:rPr lang="en-ZA" smtClean="0"/>
              <a:t>2025/09/09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61196F-D902-3CCB-C0D1-CA0ECDD8F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C990D3-1BD5-BAC6-1AD0-CF95998AD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3ABBB-40F0-4A9D-A7ED-643901DA0BE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176952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6B6A2A-C2CE-C97F-C4F5-CCCA7A9762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AD1E85B-6F85-9AE9-4CB8-C46A3F8BC5F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7B9A6F-272E-E3D3-3AE1-E38C5C0E4A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E5F461-0334-3C9C-31A3-559492389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42D98B-7EAB-4676-93D5-845A0CF3C7F5}" type="datetimeFigureOut">
              <a:rPr lang="en-ZA" smtClean="0"/>
              <a:t>2025/09/09</a:t>
            </a:fld>
            <a:endParaRPr lang="en-Z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139D56-DA0F-4857-5477-61ECEFA1D3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D6CB5C-DB12-BAF9-64D8-0F5B97DE91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3ABBB-40F0-4A9D-A7ED-643901DA0BE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0825578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6ADB597-83B9-2803-C2B2-3FDF629C09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2BD7D6-4A54-4585-6DBE-CA571A6E22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A90C48-8334-D6A1-E52B-663600146D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D42D98B-7EAB-4676-93D5-845A0CF3C7F5}" type="datetimeFigureOut">
              <a:rPr lang="en-ZA" smtClean="0"/>
              <a:t>2025/09/09</a:t>
            </a:fld>
            <a:endParaRPr lang="en-Z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48B9BD-8A9C-B80C-CAF4-28817352DA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2631DE-384B-3210-CA2F-3C5BE73500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A33ABBB-40F0-4A9D-A7ED-643901DA0BE7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7501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/>
          <p:nvPr/>
        </p:nvSpPr>
        <p:spPr>
          <a:xfrm>
            <a:off x="-1" y="0"/>
            <a:ext cx="12192000" cy="6881015"/>
          </a:xfrm>
          <a:custGeom>
            <a:avLst/>
            <a:gdLst/>
            <a:ahLst/>
            <a:cxnLst/>
            <a:rect l="l" t="t" r="r" b="b"/>
            <a:pathLst>
              <a:path w="18288000" h="8084820">
                <a:moveTo>
                  <a:pt x="0" y="8084820"/>
                </a:moveTo>
                <a:lnTo>
                  <a:pt x="18288000" y="8084820"/>
                </a:lnTo>
                <a:lnTo>
                  <a:pt x="18288000" y="0"/>
                </a:lnTo>
                <a:lnTo>
                  <a:pt x="0" y="0"/>
                </a:lnTo>
                <a:lnTo>
                  <a:pt x="0" y="8084820"/>
                </a:lnTo>
                <a:close/>
              </a:path>
            </a:pathLst>
          </a:custGeom>
          <a:solidFill>
            <a:srgbClr val="0F1C5F"/>
          </a:solidFill>
        </p:spPr>
        <p:txBody>
          <a:bodyPr wrap="square" lIns="0" tIns="0" rIns="0" bIns="0" rtlCol="0"/>
          <a:lstStyle/>
          <a:p>
            <a:endParaRPr sz="1200" dirty="0"/>
          </a:p>
        </p:txBody>
      </p:sp>
      <p:sp>
        <p:nvSpPr>
          <p:cNvPr id="15" name="object 15"/>
          <p:cNvSpPr txBox="1"/>
          <p:nvPr/>
        </p:nvSpPr>
        <p:spPr>
          <a:xfrm>
            <a:off x="602100" y="4565338"/>
            <a:ext cx="5080847" cy="888577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8467">
              <a:spcBef>
                <a:spcPts val="70"/>
              </a:spcBef>
            </a:pPr>
            <a:r>
              <a:rPr sz="933" dirty="0">
                <a:latin typeface="Calibri"/>
                <a:cs typeface="Calibri"/>
              </a:rPr>
              <a:t>s</a:t>
            </a:r>
          </a:p>
          <a:p>
            <a:pPr marL="41912">
              <a:spcBef>
                <a:spcPts val="10"/>
              </a:spcBef>
            </a:pPr>
            <a:endParaRPr sz="2400" dirty="0">
              <a:latin typeface="Calibri"/>
              <a:cs typeface="Calibri"/>
            </a:endParaRPr>
          </a:p>
          <a:p>
            <a:pPr marL="41912">
              <a:spcBef>
                <a:spcPts val="323"/>
              </a:spcBef>
            </a:pPr>
            <a:endParaRPr sz="2133" dirty="0">
              <a:latin typeface="Calibri"/>
              <a:cs typeface="Calibri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695A8FA-C90F-DA2F-2E85-A4F517606EFD}"/>
              </a:ext>
            </a:extLst>
          </p:cNvPr>
          <p:cNvSpPr>
            <a:spLocks noGrp="1"/>
          </p:cNvSpPr>
          <p:nvPr/>
        </p:nvSpPr>
        <p:spPr>
          <a:xfrm>
            <a:off x="3004458" y="1256159"/>
            <a:ext cx="6883678" cy="2304606"/>
          </a:xfrm>
          <a:prstGeom prst="rect">
            <a:avLst/>
          </a:prstGeom>
        </p:spPr>
        <p:txBody>
          <a:bodyPr vert="horz" lIns="60960" tIns="30480" rIns="60960" bIns="3048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solidFill>
                  <a:schemeClr val="bg2"/>
                </a:solidFill>
                <a:latin typeface="Calibri"/>
              </a:rPr>
              <a:t>Experiences of Final-Year Social Work Students in Fieldwork Practice: An Authentic e-Learning Framework Analysis</a:t>
            </a:r>
            <a:endParaRPr sz="4000" b="1" dirty="0">
              <a:solidFill>
                <a:schemeClr val="bg2"/>
              </a:solidFill>
              <a:latin typeface="Calibri"/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2BBEA624-0655-3C0E-B63F-DB1E9EA3C4FB}"/>
              </a:ext>
            </a:extLst>
          </p:cNvPr>
          <p:cNvSpPr txBox="1">
            <a:spLocks/>
          </p:cNvSpPr>
          <p:nvPr/>
        </p:nvSpPr>
        <p:spPr>
          <a:xfrm>
            <a:off x="101602" y="5366865"/>
            <a:ext cx="6782078" cy="123110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b="0" i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4000" b="1" kern="0" dirty="0">
                <a:solidFill>
                  <a:schemeClr val="bg2"/>
                </a:solidFill>
                <a:latin typeface="Calibri"/>
              </a:rPr>
              <a:t>Dr Uwarren September </a:t>
            </a:r>
          </a:p>
          <a:p>
            <a:pPr algn="ctr"/>
            <a:r>
              <a:rPr lang="en-US" sz="4000" b="1" kern="0" dirty="0">
                <a:solidFill>
                  <a:schemeClr val="bg2"/>
                </a:solidFill>
                <a:latin typeface="Calibri"/>
              </a:rPr>
              <a:t>University of the Western Cape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CCF275-73A7-D1A5-35E3-961DEC821A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3">
            <a:extLst>
              <a:ext uri="{FF2B5EF4-FFF2-40B4-BE49-F238E27FC236}">
                <a16:creationId xmlns:a16="http://schemas.microsoft.com/office/drawing/2014/main" id="{2E1F00F2-C647-F85F-9440-2D265671DEF9}"/>
              </a:ext>
            </a:extLst>
          </p:cNvPr>
          <p:cNvSpPr/>
          <p:nvPr/>
        </p:nvSpPr>
        <p:spPr>
          <a:xfrm>
            <a:off x="0" y="0"/>
            <a:ext cx="12192000" cy="1193800"/>
          </a:xfrm>
          <a:custGeom>
            <a:avLst/>
            <a:gdLst/>
            <a:ahLst/>
            <a:cxnLst/>
            <a:rect l="l" t="t" r="r" b="b"/>
            <a:pathLst>
              <a:path w="18288000" h="1790700">
                <a:moveTo>
                  <a:pt x="18288000" y="0"/>
                </a:moveTo>
                <a:lnTo>
                  <a:pt x="0" y="0"/>
                </a:lnTo>
                <a:lnTo>
                  <a:pt x="0" y="1790700"/>
                </a:lnTo>
                <a:lnTo>
                  <a:pt x="18288000" y="17907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F1C5F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D16C3EA0-78D6-BC58-549C-1AB72A3CF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8000" y="274638"/>
            <a:ext cx="6604000" cy="614362"/>
          </a:xfrm>
        </p:spPr>
        <p:txBody>
          <a:bodyPr>
            <a:norm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</a:t>
            </a:r>
            <a:r>
              <a:rPr lang="en-ZA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ECOMMENDATIONS</a:t>
            </a:r>
            <a:endParaRPr sz="3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7DF76A-1193-6CAC-21C9-EF277E691ED3}"/>
              </a:ext>
            </a:extLst>
          </p:cNvPr>
          <p:cNvSpPr>
            <a:spLocks noGrp="1"/>
          </p:cNvSpPr>
          <p:nvPr/>
        </p:nvSpPr>
        <p:spPr>
          <a:xfrm>
            <a:off x="498764" y="1166019"/>
            <a:ext cx="11338560" cy="541734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n-US" sz="4000" b="1" dirty="0"/>
              <a:t>Assessment &amp; Support:</a:t>
            </a:r>
          </a:p>
          <a:p>
            <a:pPr marL="981075" algn="just"/>
            <a:r>
              <a:rPr sz="4000" dirty="0"/>
              <a:t>Develop authentic assessment methods (portfolios, OSCEs)</a:t>
            </a:r>
            <a:endParaRPr lang="en-US" sz="4000" dirty="0"/>
          </a:p>
          <a:p>
            <a:pPr marL="981075" algn="just"/>
            <a:r>
              <a:rPr sz="4000" dirty="0"/>
              <a:t>Transparent rubrics with AL/SEL criteria</a:t>
            </a:r>
            <a:endParaRPr lang="en-US" sz="4000" dirty="0"/>
          </a:p>
          <a:p>
            <a:pPr marL="981075" algn="just"/>
            <a:r>
              <a:rPr sz="4000" dirty="0"/>
              <a:t>Expand blended and low-bandwidth learning</a:t>
            </a:r>
            <a:endParaRPr lang="en-US" sz="4000" dirty="0"/>
          </a:p>
          <a:p>
            <a:pPr marL="981075" algn="just"/>
            <a:r>
              <a:rPr sz="4000" dirty="0"/>
              <a:t>Provide devices/data bursaries</a:t>
            </a:r>
            <a:endParaRPr lang="en-US" sz="4000" dirty="0"/>
          </a:p>
          <a:p>
            <a:pPr marL="981075" algn="just"/>
            <a:r>
              <a:rPr sz="4000" dirty="0"/>
              <a:t>Strengthen student wellbeing via trauma-informed policies</a:t>
            </a:r>
          </a:p>
        </p:txBody>
      </p:sp>
    </p:spTree>
    <p:extLst>
      <p:ext uri="{BB962C8B-B14F-4D97-AF65-F5344CB8AC3E}">
        <p14:creationId xmlns:p14="http://schemas.microsoft.com/office/powerpoint/2010/main" val="7702811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1FE50A-7C9F-84F0-7A1B-E035FE9A39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3">
            <a:extLst>
              <a:ext uri="{FF2B5EF4-FFF2-40B4-BE49-F238E27FC236}">
                <a16:creationId xmlns:a16="http://schemas.microsoft.com/office/drawing/2014/main" id="{E18D4423-56B5-55C0-BE18-BE7DA1FA008D}"/>
              </a:ext>
            </a:extLst>
          </p:cNvPr>
          <p:cNvSpPr/>
          <p:nvPr/>
        </p:nvSpPr>
        <p:spPr>
          <a:xfrm>
            <a:off x="0" y="0"/>
            <a:ext cx="12192000" cy="1193800"/>
          </a:xfrm>
          <a:custGeom>
            <a:avLst/>
            <a:gdLst/>
            <a:ahLst/>
            <a:cxnLst/>
            <a:rect l="l" t="t" r="r" b="b"/>
            <a:pathLst>
              <a:path w="18288000" h="1790700">
                <a:moveTo>
                  <a:pt x="18288000" y="0"/>
                </a:moveTo>
                <a:lnTo>
                  <a:pt x="0" y="0"/>
                </a:lnTo>
                <a:lnTo>
                  <a:pt x="0" y="1790700"/>
                </a:lnTo>
                <a:lnTo>
                  <a:pt x="18288000" y="17907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F1C5F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BB788CA8-0F75-9F04-49D2-FB4B52D473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8000" y="274638"/>
            <a:ext cx="6604000" cy="614362"/>
          </a:xfrm>
        </p:spPr>
        <p:txBody>
          <a:bodyPr>
            <a:norm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FUTURE RESEARCH</a:t>
            </a:r>
            <a:endParaRPr sz="3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1822A6-BE76-F962-1F48-3ECCB18DDFAD}"/>
              </a:ext>
            </a:extLst>
          </p:cNvPr>
          <p:cNvSpPr>
            <a:spLocks noGrp="1"/>
          </p:cNvSpPr>
          <p:nvPr/>
        </p:nvSpPr>
        <p:spPr>
          <a:xfrm>
            <a:off x="482138" y="1515488"/>
            <a:ext cx="9728662" cy="452596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4000" dirty="0"/>
              <a:t>T</a:t>
            </a:r>
            <a:r>
              <a:rPr sz="4000" dirty="0"/>
              <a:t>racking of graduates’ workplace readiness</a:t>
            </a:r>
            <a:endParaRPr lang="en-US" sz="4000" dirty="0"/>
          </a:p>
          <a:p>
            <a:pPr algn="just"/>
            <a:r>
              <a:rPr sz="4000" dirty="0"/>
              <a:t>Comparative studies: AL vs traditional approaches</a:t>
            </a:r>
            <a:endParaRPr lang="en-US" sz="4000" dirty="0"/>
          </a:p>
          <a:p>
            <a:pPr algn="just"/>
            <a:r>
              <a:rPr sz="4000" dirty="0"/>
              <a:t>Validating authentic assessment rubrics</a:t>
            </a:r>
          </a:p>
          <a:p>
            <a:pPr algn="just"/>
            <a:r>
              <a:rPr lang="en-US" sz="4000" dirty="0"/>
              <a:t>Client</a:t>
            </a:r>
            <a:r>
              <a:rPr sz="4000" dirty="0"/>
              <a:t> feedback on student performance</a:t>
            </a:r>
          </a:p>
          <a:p>
            <a:pPr algn="just"/>
            <a:r>
              <a:rPr sz="4000" dirty="0"/>
              <a:t>Exploring AI in social work education</a:t>
            </a:r>
          </a:p>
        </p:txBody>
      </p:sp>
    </p:spTree>
    <p:extLst>
      <p:ext uri="{BB962C8B-B14F-4D97-AF65-F5344CB8AC3E}">
        <p14:creationId xmlns:p14="http://schemas.microsoft.com/office/powerpoint/2010/main" val="13310050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2F72ED-F884-BBE0-0639-C70C90A17B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3">
            <a:extLst>
              <a:ext uri="{FF2B5EF4-FFF2-40B4-BE49-F238E27FC236}">
                <a16:creationId xmlns:a16="http://schemas.microsoft.com/office/drawing/2014/main" id="{7A3B324B-8702-5170-1537-40B98D4C7234}"/>
              </a:ext>
            </a:extLst>
          </p:cNvPr>
          <p:cNvSpPr/>
          <p:nvPr/>
        </p:nvSpPr>
        <p:spPr>
          <a:xfrm>
            <a:off x="0" y="0"/>
            <a:ext cx="12192000" cy="1193800"/>
          </a:xfrm>
          <a:custGeom>
            <a:avLst/>
            <a:gdLst/>
            <a:ahLst/>
            <a:cxnLst/>
            <a:rect l="l" t="t" r="r" b="b"/>
            <a:pathLst>
              <a:path w="18288000" h="1790700">
                <a:moveTo>
                  <a:pt x="18288000" y="0"/>
                </a:moveTo>
                <a:lnTo>
                  <a:pt x="0" y="0"/>
                </a:lnTo>
                <a:lnTo>
                  <a:pt x="0" y="1790700"/>
                </a:lnTo>
                <a:lnTo>
                  <a:pt x="18288000" y="17907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F1C5F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52A50DDC-27A5-8E0E-DD7C-2AA66142E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8000" y="274638"/>
            <a:ext cx="6604000" cy="614362"/>
          </a:xfrm>
        </p:spPr>
        <p:txBody>
          <a:bodyPr>
            <a:norm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CONCLUSION</a:t>
            </a:r>
            <a:endParaRPr sz="3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7907B5-41FB-E995-FD95-81419E2E3D1D}"/>
              </a:ext>
            </a:extLst>
          </p:cNvPr>
          <p:cNvSpPr>
            <a:spLocks noGrp="1"/>
          </p:cNvSpPr>
          <p:nvPr/>
        </p:nvSpPr>
        <p:spPr>
          <a:xfrm>
            <a:off x="581891" y="1468438"/>
            <a:ext cx="11155680" cy="511492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sz="4000" dirty="0"/>
              <a:t>AL+SEL provide a robust framework for redesigning </a:t>
            </a:r>
            <a:r>
              <a:rPr lang="en-US" sz="4000" dirty="0"/>
              <a:t>fieldwork practice</a:t>
            </a:r>
            <a:endParaRPr sz="4000" dirty="0"/>
          </a:p>
          <a:p>
            <a:pPr algn="just"/>
            <a:r>
              <a:rPr sz="4000" dirty="0"/>
              <a:t>Students gain critical thinking, emotional intelligence, and readiness for practice</a:t>
            </a:r>
          </a:p>
          <a:p>
            <a:pPr algn="just"/>
            <a:r>
              <a:rPr sz="4000" dirty="0"/>
              <a:t>Requires continuous </a:t>
            </a:r>
            <a:r>
              <a:rPr sz="4000"/>
              <a:t>institutional support</a:t>
            </a:r>
            <a:endParaRPr lang="en-US" sz="4000" dirty="0"/>
          </a:p>
          <a:p>
            <a:pPr algn="just"/>
            <a:r>
              <a:rPr sz="4000" dirty="0"/>
              <a:t>Potentially transformative for South African social work education</a:t>
            </a:r>
          </a:p>
        </p:txBody>
      </p:sp>
    </p:spTree>
    <p:extLst>
      <p:ext uri="{BB962C8B-B14F-4D97-AF65-F5344CB8AC3E}">
        <p14:creationId xmlns:p14="http://schemas.microsoft.com/office/powerpoint/2010/main" val="32567680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12801" y="52831"/>
            <a:ext cx="2438399" cy="1140967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cstate="print"/>
          <a:stretch>
            <a:fillRect/>
          </a:stretch>
        </p:blipFill>
        <p:spPr>
          <a:xfrm>
            <a:off x="9274048" y="140208"/>
            <a:ext cx="928615" cy="917447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10332403" y="387134"/>
            <a:ext cx="1155700" cy="43095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597"/>
              </a:lnSpc>
            </a:pPr>
            <a:r>
              <a:rPr sz="1467" b="1" spc="-3" dirty="0">
                <a:solidFill>
                  <a:srgbClr val="F8991B"/>
                </a:solidFill>
                <a:latin typeface="Times New Roman"/>
                <a:cs typeface="Times New Roman"/>
              </a:rPr>
              <a:t>Department</a:t>
            </a:r>
            <a:r>
              <a:rPr sz="1467" b="1" spc="-37" dirty="0">
                <a:solidFill>
                  <a:srgbClr val="F8991B"/>
                </a:solidFill>
                <a:latin typeface="Times New Roman"/>
                <a:cs typeface="Times New Roman"/>
              </a:rPr>
              <a:t> </a:t>
            </a:r>
            <a:r>
              <a:rPr sz="1467" i="1" dirty="0">
                <a:solidFill>
                  <a:srgbClr val="F8991B"/>
                </a:solidFill>
                <a:latin typeface="Times New Roman"/>
                <a:cs typeface="Times New Roman"/>
              </a:rPr>
              <a:t>of</a:t>
            </a:r>
            <a:endParaRPr sz="1467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r>
              <a:rPr sz="1467" b="1" spc="-3" dirty="0">
                <a:solidFill>
                  <a:srgbClr val="F8991B"/>
                </a:solidFill>
                <a:latin typeface="Times New Roman"/>
                <a:cs typeface="Times New Roman"/>
              </a:rPr>
              <a:t>Social</a:t>
            </a:r>
            <a:r>
              <a:rPr sz="1467" b="1" spc="-20" dirty="0">
                <a:solidFill>
                  <a:srgbClr val="F8991B"/>
                </a:solidFill>
                <a:latin typeface="Times New Roman"/>
                <a:cs typeface="Times New Roman"/>
              </a:rPr>
              <a:t> </a:t>
            </a:r>
            <a:r>
              <a:rPr sz="1467" b="1" spc="-3" dirty="0">
                <a:solidFill>
                  <a:srgbClr val="F8991B"/>
                </a:solidFill>
                <a:latin typeface="Times New Roman"/>
                <a:cs typeface="Times New Roman"/>
              </a:rPr>
              <a:t>Work</a:t>
            </a:r>
            <a:endParaRPr sz="1467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586" y="18658"/>
            <a:ext cx="12192000" cy="1614593"/>
          </a:xfrm>
          <a:custGeom>
            <a:avLst/>
            <a:gdLst/>
            <a:ahLst/>
            <a:cxnLst/>
            <a:rect l="l" t="t" r="r" b="b"/>
            <a:pathLst>
              <a:path w="18288000" h="2421890">
                <a:moveTo>
                  <a:pt x="0" y="2421635"/>
                </a:moveTo>
                <a:lnTo>
                  <a:pt x="18288000" y="2421635"/>
                </a:lnTo>
                <a:lnTo>
                  <a:pt x="18288000" y="0"/>
                </a:lnTo>
                <a:lnTo>
                  <a:pt x="0" y="0"/>
                </a:lnTo>
                <a:lnTo>
                  <a:pt x="0" y="2421635"/>
                </a:lnTo>
                <a:close/>
              </a:path>
            </a:pathLst>
          </a:custGeom>
          <a:solidFill>
            <a:srgbClr val="0F1C5F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8" name="object 8"/>
          <p:cNvSpPr/>
          <p:nvPr/>
        </p:nvSpPr>
        <p:spPr>
          <a:xfrm>
            <a:off x="0" y="1614424"/>
            <a:ext cx="12192000" cy="131233"/>
          </a:xfrm>
          <a:custGeom>
            <a:avLst/>
            <a:gdLst/>
            <a:ahLst/>
            <a:cxnLst/>
            <a:rect l="l" t="t" r="r" b="b"/>
            <a:pathLst>
              <a:path w="18288000" h="196850">
                <a:moveTo>
                  <a:pt x="18288000" y="0"/>
                </a:moveTo>
                <a:lnTo>
                  <a:pt x="0" y="0"/>
                </a:lnTo>
                <a:lnTo>
                  <a:pt x="0" y="196596"/>
                </a:lnTo>
                <a:lnTo>
                  <a:pt x="18288000" y="196596"/>
                </a:lnTo>
                <a:lnTo>
                  <a:pt x="18288000" y="0"/>
                </a:lnTo>
                <a:close/>
              </a:path>
            </a:pathLst>
          </a:custGeom>
          <a:solidFill>
            <a:srgbClr val="F8991B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7" name="object 10">
            <a:extLst>
              <a:ext uri="{FF2B5EF4-FFF2-40B4-BE49-F238E27FC236}">
                <a16:creationId xmlns:a16="http://schemas.microsoft.com/office/drawing/2014/main" id="{774243B2-1B28-8579-6FC0-B22996AB3D4E}"/>
              </a:ext>
            </a:extLst>
          </p:cNvPr>
          <p:cNvSpPr txBox="1"/>
          <p:nvPr/>
        </p:nvSpPr>
        <p:spPr>
          <a:xfrm>
            <a:off x="10332403" y="423405"/>
            <a:ext cx="1746250" cy="112017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sz="2400" b="1" spc="-5" dirty="0">
                <a:solidFill>
                  <a:srgbClr val="F8991B"/>
                </a:solidFill>
                <a:latin typeface="Times New Roman"/>
                <a:cs typeface="Times New Roman"/>
              </a:rPr>
              <a:t>Department</a:t>
            </a:r>
            <a:r>
              <a:rPr sz="2400" b="1" spc="-40" dirty="0">
                <a:solidFill>
                  <a:srgbClr val="F8991B"/>
                </a:solidFill>
                <a:latin typeface="Times New Roman"/>
                <a:cs typeface="Times New Roman"/>
              </a:rPr>
              <a:t> </a:t>
            </a:r>
            <a:r>
              <a:rPr sz="2400" i="1" dirty="0">
                <a:solidFill>
                  <a:srgbClr val="F8991B"/>
                </a:solidFill>
                <a:latin typeface="Times New Roman"/>
                <a:cs typeface="Times New Roman"/>
              </a:rPr>
              <a:t>of</a:t>
            </a:r>
            <a:endParaRPr sz="2400" dirty="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</a:pPr>
            <a:r>
              <a:rPr sz="2400" b="1" spc="-5" dirty="0">
                <a:solidFill>
                  <a:srgbClr val="F8991B"/>
                </a:solidFill>
                <a:latin typeface="Times New Roman"/>
                <a:cs typeface="Times New Roman"/>
              </a:rPr>
              <a:t>Social</a:t>
            </a:r>
            <a:r>
              <a:rPr sz="2400" b="1" spc="-30" dirty="0">
                <a:solidFill>
                  <a:srgbClr val="F8991B"/>
                </a:solidFill>
                <a:latin typeface="Times New Roman"/>
                <a:cs typeface="Times New Roman"/>
              </a:rPr>
              <a:t> </a:t>
            </a:r>
            <a:r>
              <a:rPr sz="2400" b="1" spc="-5" dirty="0">
                <a:solidFill>
                  <a:srgbClr val="F8991B"/>
                </a:solidFill>
                <a:latin typeface="Times New Roman"/>
                <a:cs typeface="Times New Roman"/>
              </a:rPr>
              <a:t>Work</a:t>
            </a:r>
            <a:endParaRPr sz="2400" dirty="0">
              <a:latin typeface="Times New Roman"/>
              <a:cs typeface="Times New Roman"/>
            </a:endParaRPr>
          </a:p>
        </p:txBody>
      </p:sp>
      <p:sp>
        <p:nvSpPr>
          <p:cNvPr id="23" name="object 11">
            <a:extLst>
              <a:ext uri="{FF2B5EF4-FFF2-40B4-BE49-F238E27FC236}">
                <a16:creationId xmlns:a16="http://schemas.microsoft.com/office/drawing/2014/main" id="{1321F111-D81F-1767-5452-FD2E64E81DFB}"/>
              </a:ext>
            </a:extLst>
          </p:cNvPr>
          <p:cNvSpPr txBox="1">
            <a:spLocks noGrp="1"/>
          </p:cNvSpPr>
          <p:nvPr/>
        </p:nvSpPr>
        <p:spPr>
          <a:xfrm>
            <a:off x="3034602" y="1633251"/>
            <a:ext cx="5476352" cy="12439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7200" b="1" i="0">
                <a:solidFill>
                  <a:srgbClr val="13110E"/>
                </a:solidFill>
                <a:latin typeface="Gill Sans MT"/>
                <a:ea typeface="+mj-ea"/>
                <a:cs typeface="Gill Sans MT"/>
              </a:defRPr>
            </a:lvl1pPr>
          </a:lstStyle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8000" spc="-5" dirty="0">
                <a:solidFill>
                  <a:srgbClr val="F8991B"/>
                </a:solidFill>
                <a:latin typeface="Calibri"/>
                <a:cs typeface="Calibri"/>
              </a:rPr>
              <a:t>Thank</a:t>
            </a:r>
            <a:r>
              <a:rPr sz="8000" spc="-75" dirty="0">
                <a:solidFill>
                  <a:srgbClr val="F8991B"/>
                </a:solidFill>
                <a:latin typeface="Calibri"/>
                <a:cs typeface="Calibri"/>
              </a:rPr>
              <a:t> </a:t>
            </a:r>
            <a:r>
              <a:rPr sz="8000" dirty="0">
                <a:solidFill>
                  <a:srgbClr val="F8991B"/>
                </a:solidFill>
                <a:latin typeface="Calibri"/>
                <a:cs typeface="Calibri"/>
              </a:rPr>
              <a:t>you</a:t>
            </a:r>
            <a:endParaRPr sz="80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0" y="-18462"/>
            <a:ext cx="12192000" cy="1193800"/>
          </a:xfrm>
          <a:custGeom>
            <a:avLst/>
            <a:gdLst/>
            <a:ahLst/>
            <a:cxnLst/>
            <a:rect l="l" t="t" r="r" b="b"/>
            <a:pathLst>
              <a:path w="18288000" h="1790700">
                <a:moveTo>
                  <a:pt x="18288000" y="0"/>
                </a:moveTo>
                <a:lnTo>
                  <a:pt x="0" y="0"/>
                </a:lnTo>
                <a:lnTo>
                  <a:pt x="0" y="1790700"/>
                </a:lnTo>
                <a:lnTo>
                  <a:pt x="18288000" y="17907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F1C5F"/>
          </a:solidFill>
        </p:spPr>
        <p:txBody>
          <a:bodyPr wrap="square" lIns="0" tIns="0" rIns="0" bIns="0" rtlCol="0"/>
          <a:lstStyle/>
          <a:p>
            <a:endParaRPr sz="1200" dirty="0"/>
          </a:p>
        </p:txBody>
      </p:sp>
      <p:sp>
        <p:nvSpPr>
          <p:cNvPr id="7" name="object 7"/>
          <p:cNvSpPr/>
          <p:nvPr/>
        </p:nvSpPr>
        <p:spPr>
          <a:xfrm>
            <a:off x="0" y="1184656"/>
            <a:ext cx="12192000" cy="131233"/>
          </a:xfrm>
          <a:custGeom>
            <a:avLst/>
            <a:gdLst/>
            <a:ahLst/>
            <a:cxnLst/>
            <a:rect l="l" t="t" r="r" b="b"/>
            <a:pathLst>
              <a:path w="18288000" h="196850">
                <a:moveTo>
                  <a:pt x="18288000" y="0"/>
                </a:moveTo>
                <a:lnTo>
                  <a:pt x="0" y="0"/>
                </a:lnTo>
                <a:lnTo>
                  <a:pt x="0" y="196596"/>
                </a:lnTo>
                <a:lnTo>
                  <a:pt x="18288000" y="196596"/>
                </a:lnTo>
                <a:lnTo>
                  <a:pt x="18288000" y="0"/>
                </a:lnTo>
                <a:close/>
              </a:path>
            </a:pathLst>
          </a:custGeom>
          <a:solidFill>
            <a:srgbClr val="F8991B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171ACB94-47B4-D7BD-45DE-CE8009980042}"/>
              </a:ext>
            </a:extLst>
          </p:cNvPr>
          <p:cNvSpPr>
            <a:spLocks noGrp="1"/>
          </p:cNvSpPr>
          <p:nvPr/>
        </p:nvSpPr>
        <p:spPr>
          <a:xfrm>
            <a:off x="5334000" y="1"/>
            <a:ext cx="6858000" cy="1193797"/>
          </a:xfrm>
          <a:prstGeom prst="rect">
            <a:avLst/>
          </a:prstGeom>
        </p:spPr>
        <p:txBody>
          <a:bodyPr vert="horz" lIns="60960" tIns="30480" rIns="60960" bIns="3048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>
                <a:solidFill>
                  <a:schemeClr val="bg2"/>
                </a:solidFill>
                <a:latin typeface="Calibri"/>
              </a:rPr>
              <a:t>INTRODUCTION</a:t>
            </a:r>
            <a:endParaRPr sz="3200" b="1" dirty="0">
              <a:solidFill>
                <a:schemeClr val="bg2"/>
              </a:solidFill>
              <a:latin typeface="Calibri"/>
            </a:endParaRP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703312F2-EBE8-9792-6F27-F38DD5E67B9E}"/>
              </a:ext>
            </a:extLst>
          </p:cNvPr>
          <p:cNvSpPr>
            <a:spLocks noGrp="1"/>
          </p:cNvSpPr>
          <p:nvPr/>
        </p:nvSpPr>
        <p:spPr>
          <a:xfrm>
            <a:off x="631767" y="1384633"/>
            <a:ext cx="9579033" cy="521567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kumimoji="0" sz="4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Social work education disrupted by COVID-19</a:t>
            </a:r>
          </a:p>
          <a:p>
            <a:pPr algn="just"/>
            <a:r>
              <a:rPr kumimoji="0" sz="4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Need for blended, technology-enhanced, and contextually relevant teaching</a:t>
            </a:r>
          </a:p>
          <a:p>
            <a:pPr algn="just"/>
            <a:r>
              <a:rPr kumimoji="0" sz="4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Authentic eLearning (AL) used as </a:t>
            </a: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 </a:t>
            </a:r>
            <a:r>
              <a:rPr kumimoji="0" sz="4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framework</a:t>
            </a:r>
          </a:p>
          <a:p>
            <a:pPr algn="just"/>
            <a:r>
              <a:rPr kumimoji="0" sz="4000" b="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Study explored 52 final-year students’ experiences at UWC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0" y="0"/>
            <a:ext cx="12192000" cy="1193800"/>
          </a:xfrm>
          <a:custGeom>
            <a:avLst/>
            <a:gdLst/>
            <a:ahLst/>
            <a:cxnLst/>
            <a:rect l="l" t="t" r="r" b="b"/>
            <a:pathLst>
              <a:path w="18288000" h="1790700">
                <a:moveTo>
                  <a:pt x="18288000" y="0"/>
                </a:moveTo>
                <a:lnTo>
                  <a:pt x="0" y="0"/>
                </a:lnTo>
                <a:lnTo>
                  <a:pt x="0" y="1790700"/>
                </a:lnTo>
                <a:lnTo>
                  <a:pt x="18288000" y="17907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F1C5F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7" name="object 7"/>
          <p:cNvSpPr/>
          <p:nvPr/>
        </p:nvSpPr>
        <p:spPr>
          <a:xfrm>
            <a:off x="0" y="1073952"/>
            <a:ext cx="12192000" cy="131233"/>
          </a:xfrm>
          <a:custGeom>
            <a:avLst/>
            <a:gdLst/>
            <a:ahLst/>
            <a:cxnLst/>
            <a:rect l="l" t="t" r="r" b="b"/>
            <a:pathLst>
              <a:path w="18288000" h="196850">
                <a:moveTo>
                  <a:pt x="18288000" y="0"/>
                </a:moveTo>
                <a:lnTo>
                  <a:pt x="0" y="0"/>
                </a:lnTo>
                <a:lnTo>
                  <a:pt x="0" y="196596"/>
                </a:lnTo>
                <a:lnTo>
                  <a:pt x="18288000" y="196596"/>
                </a:lnTo>
                <a:lnTo>
                  <a:pt x="18288000" y="0"/>
                </a:lnTo>
                <a:close/>
              </a:path>
            </a:pathLst>
          </a:custGeom>
          <a:solidFill>
            <a:srgbClr val="F8991B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A84D0D3C-7CAF-1FA4-6F59-D71D1FA11E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11833" y="290755"/>
            <a:ext cx="6248400" cy="492443"/>
          </a:xfrm>
        </p:spPr>
        <p:txBody>
          <a:bodyPr>
            <a:noAutofit/>
          </a:bodyPr>
          <a:lstStyle/>
          <a:p>
            <a:r>
              <a:rPr lang="en-US" sz="3600" dirty="0">
                <a:solidFill>
                  <a:schemeClr val="bg2"/>
                </a:solidFill>
                <a:latin typeface="Calibri"/>
              </a:rPr>
              <a:t>AIM &amp; OBJECTIVES</a:t>
            </a:r>
            <a:endParaRPr sz="3600" dirty="0">
              <a:solidFill>
                <a:schemeClr val="bg2"/>
              </a:solidFill>
              <a:latin typeface="Calibri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028586F-2EA5-7257-69C0-870EB30D79DF}"/>
              </a:ext>
            </a:extLst>
          </p:cNvPr>
          <p:cNvSpPr>
            <a:spLocks noGrp="1"/>
          </p:cNvSpPr>
          <p:nvPr/>
        </p:nvSpPr>
        <p:spPr>
          <a:xfrm>
            <a:off x="1446963" y="1218941"/>
            <a:ext cx="7958294" cy="4960795"/>
          </a:xfrm>
          <a:prstGeom prst="rect">
            <a:avLst/>
          </a:prstGeom>
        </p:spPr>
        <p:txBody>
          <a:bodyPr vert="horz" lIns="91440" tIns="45720" rIns="91440" bIns="45720" rtlCol="0">
            <a:normAutofit fontScale="325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n-US" sz="5000" b="1" dirty="0"/>
              <a:t>Aim: </a:t>
            </a:r>
            <a:r>
              <a:rPr lang="en-US" sz="5000" dirty="0"/>
              <a:t>To create scenarios and strategies for a post-COVID-19 world for fieldwork practice education using technology-supported methods grounded in the elements and principles of Authentic e-learning.</a:t>
            </a:r>
          </a:p>
          <a:p>
            <a:pPr marL="0" indent="0" algn="just">
              <a:buNone/>
            </a:pPr>
            <a:endParaRPr lang="en-US" sz="5000" dirty="0"/>
          </a:p>
          <a:p>
            <a:pPr marL="0" indent="0" algn="just">
              <a:buNone/>
            </a:pPr>
            <a:r>
              <a:rPr lang="en-US" sz="5000" b="1" dirty="0"/>
              <a:t>Objectives: </a:t>
            </a:r>
          </a:p>
          <a:p>
            <a:pPr algn="just">
              <a:lnSpc>
                <a:spcPct val="170000"/>
              </a:lnSpc>
            </a:pPr>
            <a:r>
              <a:rPr lang="en-US" sz="5000" dirty="0"/>
              <a:t>Investigate the elements of Authentic e-Learning that can enable course design for fieldwork practice.</a:t>
            </a:r>
          </a:p>
          <a:p>
            <a:pPr algn="just">
              <a:lnSpc>
                <a:spcPct val="170000"/>
              </a:lnSpc>
            </a:pPr>
            <a:r>
              <a:rPr lang="en-US" sz="5000" dirty="0"/>
              <a:t>Investigate the elements of Authentic e-learning that may constrain course design for fieldwork practice.</a:t>
            </a:r>
          </a:p>
          <a:p>
            <a:pPr algn="just">
              <a:lnSpc>
                <a:spcPct val="170000"/>
              </a:lnSpc>
            </a:pPr>
            <a:r>
              <a:rPr lang="en-US" sz="5000" dirty="0"/>
              <a:t>Determine how the redesigned courses, </a:t>
            </a:r>
            <a:r>
              <a:rPr lang="en-US" sz="5000" dirty="0" err="1"/>
              <a:t>utilising</a:t>
            </a:r>
            <a:r>
              <a:rPr lang="en-US" sz="5000" dirty="0"/>
              <a:t> the elements of Authentic e-Learning, influenced the fieldwork practice learning of social work students.</a:t>
            </a:r>
          </a:p>
          <a:p>
            <a:pPr algn="just">
              <a:lnSpc>
                <a:spcPct val="170000"/>
              </a:lnSpc>
            </a:pPr>
            <a:r>
              <a:rPr lang="en-US" sz="5000" dirty="0"/>
              <a:t>Expand the existing nine elements of Authentic eLearning to include an additional element, affect, which supports socio-emotional learning.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2707827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5043B3-2AA3-ABF7-67E8-C8D86CC6A4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>
            <a:extLst>
              <a:ext uri="{FF2B5EF4-FFF2-40B4-BE49-F238E27FC236}">
                <a16:creationId xmlns:a16="http://schemas.microsoft.com/office/drawing/2014/main" id="{52DCC46B-6C07-D2C9-5ECA-F2751865BCC7}"/>
              </a:ext>
            </a:extLst>
          </p:cNvPr>
          <p:cNvSpPr/>
          <p:nvPr/>
        </p:nvSpPr>
        <p:spPr>
          <a:xfrm>
            <a:off x="0" y="0"/>
            <a:ext cx="12192000" cy="1193800"/>
          </a:xfrm>
          <a:custGeom>
            <a:avLst/>
            <a:gdLst/>
            <a:ahLst/>
            <a:cxnLst/>
            <a:rect l="l" t="t" r="r" b="b"/>
            <a:pathLst>
              <a:path w="18288000" h="1790700">
                <a:moveTo>
                  <a:pt x="18288000" y="0"/>
                </a:moveTo>
                <a:lnTo>
                  <a:pt x="0" y="0"/>
                </a:lnTo>
                <a:lnTo>
                  <a:pt x="0" y="1790700"/>
                </a:lnTo>
                <a:lnTo>
                  <a:pt x="18288000" y="17907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F1C5F"/>
          </a:solidFill>
        </p:spPr>
        <p:txBody>
          <a:bodyPr wrap="square" lIns="0" tIns="0" rIns="0" bIns="0" rtlCol="0"/>
          <a:lstStyle/>
          <a:p>
            <a:endParaRPr sz="1200" dirty="0"/>
          </a:p>
        </p:txBody>
      </p:sp>
      <p:sp>
        <p:nvSpPr>
          <p:cNvPr id="7" name="object 7">
            <a:extLst>
              <a:ext uri="{FF2B5EF4-FFF2-40B4-BE49-F238E27FC236}">
                <a16:creationId xmlns:a16="http://schemas.microsoft.com/office/drawing/2014/main" id="{21EE4A2D-F651-CAC8-6D99-42EBD3443AC6}"/>
              </a:ext>
            </a:extLst>
          </p:cNvPr>
          <p:cNvSpPr/>
          <p:nvPr/>
        </p:nvSpPr>
        <p:spPr>
          <a:xfrm>
            <a:off x="0" y="1184656"/>
            <a:ext cx="12192000" cy="131233"/>
          </a:xfrm>
          <a:custGeom>
            <a:avLst/>
            <a:gdLst/>
            <a:ahLst/>
            <a:cxnLst/>
            <a:rect l="l" t="t" r="r" b="b"/>
            <a:pathLst>
              <a:path w="18288000" h="196850">
                <a:moveTo>
                  <a:pt x="18288000" y="0"/>
                </a:moveTo>
                <a:lnTo>
                  <a:pt x="0" y="0"/>
                </a:lnTo>
                <a:lnTo>
                  <a:pt x="0" y="196596"/>
                </a:lnTo>
                <a:lnTo>
                  <a:pt x="18288000" y="196596"/>
                </a:lnTo>
                <a:lnTo>
                  <a:pt x="18288000" y="0"/>
                </a:lnTo>
                <a:close/>
              </a:path>
            </a:pathLst>
          </a:custGeom>
          <a:solidFill>
            <a:srgbClr val="F8991B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EAC31583-0A76-DDCD-ADCE-AE9D6DBA6C46}"/>
              </a:ext>
            </a:extLst>
          </p:cNvPr>
          <p:cNvSpPr>
            <a:spLocks noGrp="1"/>
          </p:cNvSpPr>
          <p:nvPr/>
        </p:nvSpPr>
        <p:spPr>
          <a:xfrm>
            <a:off x="5334000" y="1"/>
            <a:ext cx="6858000" cy="1193797"/>
          </a:xfrm>
          <a:prstGeom prst="rect">
            <a:avLst/>
          </a:prstGeom>
        </p:spPr>
        <p:txBody>
          <a:bodyPr vert="horz" lIns="60960" tIns="30480" rIns="60960" bIns="3048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>
                <a:solidFill>
                  <a:schemeClr val="bg2"/>
                </a:solidFill>
                <a:latin typeface="Calibri"/>
              </a:rPr>
              <a:t>M</a:t>
            </a:r>
            <a:r>
              <a:rPr lang="en-ZA" sz="3600" b="1" dirty="0">
                <a:solidFill>
                  <a:schemeClr val="bg2"/>
                </a:solidFill>
                <a:latin typeface="Calibri"/>
              </a:rPr>
              <a:t>ETHODOLOGY</a:t>
            </a:r>
            <a:endParaRPr sz="3600" b="1" dirty="0">
              <a:solidFill>
                <a:schemeClr val="bg2"/>
              </a:solidFill>
              <a:latin typeface="Calibri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ACE815C-35C9-8181-B77F-8C046C868770}"/>
              </a:ext>
            </a:extLst>
          </p:cNvPr>
          <p:cNvSpPr txBox="1"/>
          <p:nvPr/>
        </p:nvSpPr>
        <p:spPr>
          <a:xfrm>
            <a:off x="736840" y="1759496"/>
            <a:ext cx="9637443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4000" dirty="0"/>
              <a:t>Qualitative Study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4000" dirty="0"/>
              <a:t>Educational Design Research (EDR)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4000" dirty="0"/>
              <a:t>52 final-year social work students at UWC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4000" dirty="0"/>
              <a:t>Data collected via questionnaires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4000" dirty="0"/>
              <a:t>Analysis based on the 10 principles of AL</a:t>
            </a:r>
          </a:p>
          <a:p>
            <a:pPr marL="571500" indent="-571500" algn="just">
              <a:buFont typeface="Arial" panose="020B0604020202020204" pitchFamily="34" charset="0"/>
              <a:buChar char="•"/>
            </a:pPr>
            <a:r>
              <a:rPr lang="en-US" sz="4000" dirty="0"/>
              <a:t>Ethics approval: UWC H23/05/27</a:t>
            </a:r>
          </a:p>
        </p:txBody>
      </p:sp>
    </p:spTree>
    <p:extLst>
      <p:ext uri="{BB962C8B-B14F-4D97-AF65-F5344CB8AC3E}">
        <p14:creationId xmlns:p14="http://schemas.microsoft.com/office/powerpoint/2010/main" val="9817174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0" y="-9145"/>
            <a:ext cx="12192000" cy="1193800"/>
          </a:xfrm>
          <a:custGeom>
            <a:avLst/>
            <a:gdLst/>
            <a:ahLst/>
            <a:cxnLst/>
            <a:rect l="l" t="t" r="r" b="b"/>
            <a:pathLst>
              <a:path w="18288000" h="1790700">
                <a:moveTo>
                  <a:pt x="18288000" y="0"/>
                </a:moveTo>
                <a:lnTo>
                  <a:pt x="0" y="0"/>
                </a:lnTo>
                <a:lnTo>
                  <a:pt x="0" y="1790700"/>
                </a:lnTo>
                <a:lnTo>
                  <a:pt x="18288000" y="17907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F1C5F"/>
          </a:solidFill>
        </p:spPr>
        <p:txBody>
          <a:bodyPr wrap="square" lIns="0" tIns="0" rIns="0" bIns="0" rtlCol="0"/>
          <a:lstStyle/>
          <a:p>
            <a:endParaRPr sz="1200" dirty="0"/>
          </a:p>
        </p:txBody>
      </p:sp>
      <p:sp>
        <p:nvSpPr>
          <p:cNvPr id="7" name="object 7"/>
          <p:cNvSpPr/>
          <p:nvPr/>
        </p:nvSpPr>
        <p:spPr>
          <a:xfrm>
            <a:off x="0" y="1184656"/>
            <a:ext cx="12192000" cy="131233"/>
          </a:xfrm>
          <a:custGeom>
            <a:avLst/>
            <a:gdLst/>
            <a:ahLst/>
            <a:cxnLst/>
            <a:rect l="l" t="t" r="r" b="b"/>
            <a:pathLst>
              <a:path w="18288000" h="196850">
                <a:moveTo>
                  <a:pt x="18288000" y="0"/>
                </a:moveTo>
                <a:lnTo>
                  <a:pt x="0" y="0"/>
                </a:lnTo>
                <a:lnTo>
                  <a:pt x="0" y="196596"/>
                </a:lnTo>
                <a:lnTo>
                  <a:pt x="18288000" y="196596"/>
                </a:lnTo>
                <a:lnTo>
                  <a:pt x="18288000" y="0"/>
                </a:lnTo>
                <a:close/>
              </a:path>
            </a:pathLst>
          </a:custGeom>
          <a:solidFill>
            <a:srgbClr val="F8991B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0B855B99-60C2-6854-245F-041C707148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3891" y="281589"/>
            <a:ext cx="6377709" cy="665162"/>
          </a:xfrm>
        </p:spPr>
        <p:txBody>
          <a:bodyPr>
            <a:normAutofit/>
          </a:bodyPr>
          <a:lstStyle/>
          <a:p>
            <a:pPr algn="ctr"/>
            <a:r>
              <a:rPr lang="en-US" sz="3600" dirty="0">
                <a:solidFill>
                  <a:schemeClr val="bg2"/>
                </a:solidFill>
                <a:latin typeface="Calibri"/>
              </a:rPr>
              <a:t>F</a:t>
            </a:r>
            <a:r>
              <a:rPr lang="en-ZA" sz="3600" dirty="0">
                <a:solidFill>
                  <a:schemeClr val="bg2"/>
                </a:solidFill>
                <a:latin typeface="Calibri"/>
              </a:rPr>
              <a:t>INDINGS OVERVIEW</a:t>
            </a:r>
            <a:endParaRPr sz="3600" dirty="0">
              <a:solidFill>
                <a:schemeClr val="bg2"/>
              </a:solidFill>
              <a:latin typeface="Calibri"/>
            </a:endParaRP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AA5E530E-1DAE-CF43-2A41-C6DFEA391AAB}"/>
              </a:ext>
            </a:extLst>
          </p:cNvPr>
          <p:cNvSpPr>
            <a:spLocks noGrp="1"/>
          </p:cNvSpPr>
          <p:nvPr/>
        </p:nvSpPr>
        <p:spPr>
          <a:xfrm>
            <a:off x="532015" y="1475389"/>
            <a:ext cx="9678785" cy="5332329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b="1" dirty="0"/>
              <a:t>Themes based on 10 AL principles</a:t>
            </a:r>
            <a:r>
              <a:rPr dirty="0"/>
              <a:t>:</a:t>
            </a:r>
          </a:p>
          <a:p>
            <a:pPr marL="0" indent="0">
              <a:buNone/>
            </a:pPr>
            <a:r>
              <a:rPr dirty="0"/>
              <a:t>1. Authentic context</a:t>
            </a:r>
          </a:p>
          <a:p>
            <a:pPr marL="0" indent="0">
              <a:buNone/>
            </a:pPr>
            <a:r>
              <a:rPr dirty="0"/>
              <a:t>2. Authentic tasks</a:t>
            </a:r>
          </a:p>
          <a:p>
            <a:pPr marL="0" indent="0">
              <a:buNone/>
            </a:pPr>
            <a:r>
              <a:rPr dirty="0"/>
              <a:t>3. Expert access</a:t>
            </a:r>
          </a:p>
          <a:p>
            <a:pPr marL="0" indent="0">
              <a:buNone/>
            </a:pPr>
            <a:r>
              <a:rPr dirty="0"/>
              <a:t>4. Multiple perspectives</a:t>
            </a:r>
          </a:p>
          <a:p>
            <a:pPr marL="0" indent="0">
              <a:buNone/>
            </a:pPr>
            <a:r>
              <a:rPr dirty="0"/>
              <a:t>5. Collaboration</a:t>
            </a:r>
          </a:p>
          <a:p>
            <a:pPr marL="0" indent="0">
              <a:buNone/>
            </a:pPr>
            <a:r>
              <a:rPr dirty="0"/>
              <a:t>6. Reflection</a:t>
            </a:r>
          </a:p>
          <a:p>
            <a:pPr marL="0" indent="0">
              <a:buNone/>
            </a:pPr>
            <a:r>
              <a:rPr dirty="0"/>
              <a:t>7. Articulation</a:t>
            </a:r>
          </a:p>
          <a:p>
            <a:pPr marL="0" indent="0">
              <a:buNone/>
            </a:pPr>
            <a:r>
              <a:rPr dirty="0"/>
              <a:t>8. Scaffolding</a:t>
            </a:r>
          </a:p>
          <a:p>
            <a:pPr marL="0" indent="0">
              <a:buNone/>
            </a:pPr>
            <a:r>
              <a:rPr dirty="0"/>
              <a:t>9. Authentic assessment</a:t>
            </a:r>
          </a:p>
          <a:p>
            <a:pPr marL="0" indent="0">
              <a:buNone/>
            </a:pPr>
            <a:r>
              <a:rPr dirty="0"/>
              <a:t>10. SEL</a:t>
            </a:r>
          </a:p>
        </p:txBody>
      </p:sp>
    </p:spTree>
    <p:extLst>
      <p:ext uri="{BB962C8B-B14F-4D97-AF65-F5344CB8AC3E}">
        <p14:creationId xmlns:p14="http://schemas.microsoft.com/office/powerpoint/2010/main" val="1531494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0" y="-9145"/>
            <a:ext cx="12192000" cy="1193800"/>
          </a:xfrm>
          <a:custGeom>
            <a:avLst/>
            <a:gdLst/>
            <a:ahLst/>
            <a:cxnLst/>
            <a:rect l="l" t="t" r="r" b="b"/>
            <a:pathLst>
              <a:path w="18288000" h="1790700">
                <a:moveTo>
                  <a:pt x="18288000" y="0"/>
                </a:moveTo>
                <a:lnTo>
                  <a:pt x="0" y="0"/>
                </a:lnTo>
                <a:lnTo>
                  <a:pt x="0" y="1790700"/>
                </a:lnTo>
                <a:lnTo>
                  <a:pt x="18288000" y="17907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F1C5F"/>
          </a:solidFill>
        </p:spPr>
        <p:txBody>
          <a:bodyPr wrap="square" lIns="0" tIns="0" rIns="0" bIns="0" rtlCol="0"/>
          <a:lstStyle/>
          <a:p>
            <a:endParaRPr sz="1200" dirty="0"/>
          </a:p>
        </p:txBody>
      </p:sp>
      <p:sp>
        <p:nvSpPr>
          <p:cNvPr id="6" name="object 6"/>
          <p:cNvSpPr txBox="1"/>
          <p:nvPr/>
        </p:nvSpPr>
        <p:spPr>
          <a:xfrm>
            <a:off x="0" y="1"/>
            <a:ext cx="12192000" cy="2462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600" dirty="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0" y="1184656"/>
            <a:ext cx="12192000" cy="131233"/>
          </a:xfrm>
          <a:custGeom>
            <a:avLst/>
            <a:gdLst/>
            <a:ahLst/>
            <a:cxnLst/>
            <a:rect l="l" t="t" r="r" b="b"/>
            <a:pathLst>
              <a:path w="18288000" h="196850">
                <a:moveTo>
                  <a:pt x="18288000" y="0"/>
                </a:moveTo>
                <a:lnTo>
                  <a:pt x="0" y="0"/>
                </a:lnTo>
                <a:lnTo>
                  <a:pt x="0" y="196596"/>
                </a:lnTo>
                <a:lnTo>
                  <a:pt x="18288000" y="196596"/>
                </a:lnTo>
                <a:lnTo>
                  <a:pt x="18288000" y="0"/>
                </a:lnTo>
                <a:close/>
              </a:path>
            </a:pathLst>
          </a:custGeom>
          <a:solidFill>
            <a:srgbClr val="F8991B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BB8C3944-F4E3-F4FF-1A78-9AFE296BAA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37200" y="274638"/>
            <a:ext cx="6400800" cy="61555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b="1" dirty="0">
                <a:solidFill>
                  <a:schemeClr val="bg2"/>
                </a:solidFill>
                <a:latin typeface="Calibri"/>
              </a:rPr>
              <a:t>STUDENT NARRATIVES</a:t>
            </a:r>
            <a:endParaRPr sz="4000" b="1" dirty="0">
              <a:solidFill>
                <a:schemeClr val="bg2"/>
              </a:solidFill>
              <a:latin typeface="Calibri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80F5B20-C2B0-9C5A-B6DF-020611CFAB22}"/>
              </a:ext>
            </a:extLst>
          </p:cNvPr>
          <p:cNvSpPr txBox="1"/>
          <p:nvPr/>
        </p:nvSpPr>
        <p:spPr>
          <a:xfrm>
            <a:off x="682567" y="1659285"/>
            <a:ext cx="9709266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dirty="0"/>
              <a:t>• </a:t>
            </a:r>
            <a:r>
              <a:rPr lang="en-US" sz="4000" b="1" dirty="0"/>
              <a:t>Real-world authenticity strengthened readiness:</a:t>
            </a:r>
          </a:p>
          <a:p>
            <a:pPr marL="1430338" indent="-457200" algn="just">
              <a:buFont typeface="Arial" panose="020B0604020202020204" pitchFamily="34" charset="0"/>
              <a:buChar char="•"/>
            </a:pPr>
            <a:r>
              <a:rPr lang="en-US" sz="4000" dirty="0"/>
              <a:t>   P.11: 'Case studies reflected real-world problems.'</a:t>
            </a:r>
          </a:p>
          <a:p>
            <a:pPr marL="1430338" indent="-457200" algn="just">
              <a:buFont typeface="Arial" panose="020B0604020202020204" pitchFamily="34" charset="0"/>
              <a:buChar char="•"/>
            </a:pPr>
            <a:r>
              <a:rPr lang="en-US" sz="4000" dirty="0"/>
              <a:t>   P.10: 'At the hospital, we write reports for every client.'</a:t>
            </a:r>
          </a:p>
          <a:p>
            <a:pPr marL="1430338" indent="-457200" algn="just">
              <a:buFont typeface="Arial" panose="020B0604020202020204" pitchFamily="34" charset="0"/>
              <a:buChar char="•"/>
            </a:pPr>
            <a:r>
              <a:rPr lang="en-US" sz="4000" dirty="0"/>
              <a:t>   P.14: 'Case studies rarely reflect continuous real-life situations.'</a:t>
            </a:r>
          </a:p>
        </p:txBody>
      </p:sp>
    </p:spTree>
    <p:extLst>
      <p:ext uri="{BB962C8B-B14F-4D97-AF65-F5344CB8AC3E}">
        <p14:creationId xmlns:p14="http://schemas.microsoft.com/office/powerpoint/2010/main" val="6719689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3">
            <a:extLst>
              <a:ext uri="{FF2B5EF4-FFF2-40B4-BE49-F238E27FC236}">
                <a16:creationId xmlns:a16="http://schemas.microsoft.com/office/drawing/2014/main" id="{391231F4-71F7-4711-9E98-1D634AAF94FC}"/>
              </a:ext>
            </a:extLst>
          </p:cNvPr>
          <p:cNvSpPr/>
          <p:nvPr/>
        </p:nvSpPr>
        <p:spPr>
          <a:xfrm>
            <a:off x="0" y="0"/>
            <a:ext cx="12192000" cy="1193800"/>
          </a:xfrm>
          <a:custGeom>
            <a:avLst/>
            <a:gdLst/>
            <a:ahLst/>
            <a:cxnLst/>
            <a:rect l="l" t="t" r="r" b="b"/>
            <a:pathLst>
              <a:path w="18288000" h="1790700">
                <a:moveTo>
                  <a:pt x="18288000" y="0"/>
                </a:moveTo>
                <a:lnTo>
                  <a:pt x="0" y="0"/>
                </a:lnTo>
                <a:lnTo>
                  <a:pt x="0" y="1790700"/>
                </a:lnTo>
                <a:lnTo>
                  <a:pt x="18288000" y="17907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F1C5F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4821382" y="274638"/>
            <a:ext cx="7370618" cy="614362"/>
          </a:xfrm>
        </p:spPr>
        <p:txBody>
          <a:bodyPr>
            <a:noAutofit/>
          </a:bodyPr>
          <a:lstStyle/>
          <a:p>
            <a:pPr algn="ctr"/>
            <a:r>
              <a:rPr lang="en-US" sz="3600" dirty="0">
                <a:solidFill>
                  <a:schemeClr val="bg2"/>
                </a:solidFill>
                <a:latin typeface="Calibri"/>
              </a:rPr>
              <a:t>STUDENT NARRATIVES</a:t>
            </a:r>
            <a:endParaRPr sz="3600" dirty="0">
              <a:solidFill>
                <a:schemeClr val="bg2"/>
              </a:solidFill>
              <a:latin typeface="Calibri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8882E4B-488F-0627-61A7-C26F17ECF63A}"/>
              </a:ext>
            </a:extLst>
          </p:cNvPr>
          <p:cNvSpPr txBox="1"/>
          <p:nvPr/>
        </p:nvSpPr>
        <p:spPr>
          <a:xfrm>
            <a:off x="918555" y="1752337"/>
            <a:ext cx="9222971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/>
              <a:t>• Collaboration fostered resilience:</a:t>
            </a:r>
          </a:p>
          <a:p>
            <a:pPr marL="898525" indent="-285750">
              <a:buFont typeface="Arial" panose="020B0604020202020204" pitchFamily="34" charset="0"/>
              <a:buChar char="•"/>
            </a:pPr>
            <a:r>
              <a:rPr lang="en-US" sz="2800" dirty="0"/>
              <a:t> P.39: 'Role-play activities helped simulate real-world scenarios.'</a:t>
            </a:r>
          </a:p>
          <a:p>
            <a:pPr marL="898525" indent="-285750">
              <a:buFont typeface="Arial" panose="020B0604020202020204" pitchFamily="34" charset="0"/>
              <a:buChar char="•"/>
            </a:pPr>
            <a:r>
              <a:rPr lang="en-US" sz="2800" dirty="0"/>
              <a:t> 60% found collaboration 'very' or 'extremely' beneficial.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4BD9DFB-3ADE-0680-A8CF-86AB025DF3D0}"/>
              </a:ext>
            </a:extLst>
          </p:cNvPr>
          <p:cNvSpPr txBox="1"/>
          <p:nvPr/>
        </p:nvSpPr>
        <p:spPr>
          <a:xfrm>
            <a:off x="918555" y="4507360"/>
            <a:ext cx="8325198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2800" b="1" dirty="0"/>
              <a:t>• Socio-emotional learning enriched practice:</a:t>
            </a:r>
          </a:p>
          <a:p>
            <a:pPr marL="898525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P.52: 'I learned how to advocate for myself and </a:t>
            </a:r>
            <a:r>
              <a:rPr lang="en-US" sz="2800" dirty="0" err="1"/>
              <a:t>marginalised</a:t>
            </a:r>
            <a:r>
              <a:rPr lang="en-US" sz="2800" dirty="0"/>
              <a:t> people.'</a:t>
            </a:r>
          </a:p>
          <a:p>
            <a:pPr marL="898525" indent="-285750" algn="just">
              <a:buFont typeface="Arial" panose="020B0604020202020204" pitchFamily="34" charset="0"/>
              <a:buChar char="•"/>
            </a:pPr>
            <a:r>
              <a:rPr lang="en-US" sz="2800" dirty="0"/>
              <a:t>P.9: 'Making theory practical helped me relate to clients.'</a:t>
            </a:r>
          </a:p>
        </p:txBody>
      </p:sp>
    </p:spTree>
    <p:extLst>
      <p:ext uri="{BB962C8B-B14F-4D97-AF65-F5344CB8AC3E}">
        <p14:creationId xmlns:p14="http://schemas.microsoft.com/office/powerpoint/2010/main" val="15104270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CD755A-F39B-C491-47D5-70912DBD65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3">
            <a:extLst>
              <a:ext uri="{FF2B5EF4-FFF2-40B4-BE49-F238E27FC236}">
                <a16:creationId xmlns:a16="http://schemas.microsoft.com/office/drawing/2014/main" id="{3D952EFB-B80A-EE0C-E599-FE203F18C607}"/>
              </a:ext>
            </a:extLst>
          </p:cNvPr>
          <p:cNvSpPr/>
          <p:nvPr/>
        </p:nvSpPr>
        <p:spPr>
          <a:xfrm>
            <a:off x="0" y="0"/>
            <a:ext cx="12192000" cy="1193800"/>
          </a:xfrm>
          <a:custGeom>
            <a:avLst/>
            <a:gdLst/>
            <a:ahLst/>
            <a:cxnLst/>
            <a:rect l="l" t="t" r="r" b="b"/>
            <a:pathLst>
              <a:path w="18288000" h="1790700">
                <a:moveTo>
                  <a:pt x="18288000" y="0"/>
                </a:moveTo>
                <a:lnTo>
                  <a:pt x="0" y="0"/>
                </a:lnTo>
                <a:lnTo>
                  <a:pt x="0" y="1790700"/>
                </a:lnTo>
                <a:lnTo>
                  <a:pt x="18288000" y="17907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F1C5F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C180675D-9E1C-CBCC-B6B9-1562B11478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1382" y="274638"/>
            <a:ext cx="7370618" cy="614362"/>
          </a:xfrm>
        </p:spPr>
        <p:txBody>
          <a:bodyPr>
            <a:noAutofit/>
          </a:bodyPr>
          <a:lstStyle/>
          <a:p>
            <a:pPr algn="ctr"/>
            <a:r>
              <a:rPr lang="en-US" sz="3600" dirty="0">
                <a:solidFill>
                  <a:schemeClr val="bg2"/>
                </a:solidFill>
                <a:latin typeface="Calibri"/>
              </a:rPr>
              <a:t>S</a:t>
            </a:r>
            <a:r>
              <a:rPr lang="en-ZA" sz="3600" dirty="0">
                <a:solidFill>
                  <a:schemeClr val="bg2"/>
                </a:solidFill>
                <a:latin typeface="Calibri"/>
              </a:rPr>
              <a:t>TUDENT NARRATIVES</a:t>
            </a:r>
            <a:endParaRPr sz="3600" dirty="0">
              <a:solidFill>
                <a:schemeClr val="bg2"/>
              </a:solidFill>
              <a:latin typeface="Calibri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CC941D-8E7E-D8A5-8598-516D02FB83B8}"/>
              </a:ext>
            </a:extLst>
          </p:cNvPr>
          <p:cNvSpPr txBox="1">
            <a:spLocks/>
          </p:cNvSpPr>
          <p:nvPr/>
        </p:nvSpPr>
        <p:spPr>
          <a:xfrm>
            <a:off x="457200" y="1468437"/>
            <a:ext cx="10997738" cy="533927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200" dirty="0"/>
              <a:t>• </a:t>
            </a:r>
            <a:r>
              <a:rPr lang="en-US" sz="3200" b="1" dirty="0"/>
              <a:t>Challenges requiring systemic support:</a:t>
            </a:r>
          </a:p>
          <a:p>
            <a:pPr marL="981075"/>
            <a:r>
              <a:rPr lang="en-US" sz="3200" dirty="0"/>
              <a:t>P.5: 'The workload has been too much—mentally challenging.’</a:t>
            </a:r>
          </a:p>
          <a:p>
            <a:pPr marL="981075"/>
            <a:r>
              <a:rPr lang="en-US" sz="3200" dirty="0"/>
              <a:t>P.14: 'Becoming a complete online course made me struggle with technology.’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• </a:t>
            </a:r>
            <a:r>
              <a:rPr lang="en-US" sz="3200" b="1" dirty="0"/>
              <a:t>Highlights the need for:</a:t>
            </a:r>
          </a:p>
          <a:p>
            <a:pPr marL="981075"/>
            <a:r>
              <a:rPr lang="en-US" sz="3200" dirty="0"/>
              <a:t>Balanced workloads</a:t>
            </a:r>
          </a:p>
          <a:p>
            <a:pPr marL="981075"/>
            <a:r>
              <a:rPr lang="en-US" sz="3200" dirty="0"/>
              <a:t>Improved task authenticity</a:t>
            </a:r>
          </a:p>
          <a:p>
            <a:pPr marL="981075"/>
            <a:r>
              <a:rPr lang="en-US" sz="3200" dirty="0"/>
              <a:t>Enhanced digital access and support</a:t>
            </a:r>
          </a:p>
        </p:txBody>
      </p:sp>
    </p:spTree>
    <p:extLst>
      <p:ext uri="{BB962C8B-B14F-4D97-AF65-F5344CB8AC3E}">
        <p14:creationId xmlns:p14="http://schemas.microsoft.com/office/powerpoint/2010/main" val="34743097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89A7F0-C65E-7F2D-6513-0B889C7A46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3">
            <a:extLst>
              <a:ext uri="{FF2B5EF4-FFF2-40B4-BE49-F238E27FC236}">
                <a16:creationId xmlns:a16="http://schemas.microsoft.com/office/drawing/2014/main" id="{414B951A-0348-30C0-251F-1DC876030CFA}"/>
              </a:ext>
            </a:extLst>
          </p:cNvPr>
          <p:cNvSpPr/>
          <p:nvPr/>
        </p:nvSpPr>
        <p:spPr>
          <a:xfrm>
            <a:off x="0" y="0"/>
            <a:ext cx="12192000" cy="1193800"/>
          </a:xfrm>
          <a:custGeom>
            <a:avLst/>
            <a:gdLst/>
            <a:ahLst/>
            <a:cxnLst/>
            <a:rect l="l" t="t" r="r" b="b"/>
            <a:pathLst>
              <a:path w="18288000" h="1790700">
                <a:moveTo>
                  <a:pt x="18288000" y="0"/>
                </a:moveTo>
                <a:lnTo>
                  <a:pt x="0" y="0"/>
                </a:lnTo>
                <a:lnTo>
                  <a:pt x="0" y="1790700"/>
                </a:lnTo>
                <a:lnTo>
                  <a:pt x="18288000" y="17907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F1C5F"/>
          </a:solidFill>
        </p:spPr>
        <p:txBody>
          <a:bodyPr wrap="square" lIns="0" tIns="0" rIns="0" bIns="0" rtlCol="0"/>
          <a:lstStyle/>
          <a:p>
            <a:endParaRPr sz="120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05DAC726-9DFE-1046-8B10-B7F609B20F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8000" y="274638"/>
            <a:ext cx="6604000" cy="614362"/>
          </a:xfrm>
        </p:spPr>
        <p:txBody>
          <a:bodyPr>
            <a:normAutofit/>
          </a:bodyPr>
          <a:lstStyle/>
          <a:p>
            <a:pPr algn="ctr"/>
            <a:r>
              <a:rPr lang="en-ZA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RECOMMENDATIONS</a:t>
            </a:r>
            <a:endParaRPr sz="3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77ED16-8001-E967-EEF7-0B64FACF16BA}"/>
              </a:ext>
            </a:extLst>
          </p:cNvPr>
          <p:cNvSpPr>
            <a:spLocks noGrp="1"/>
          </p:cNvSpPr>
          <p:nvPr/>
        </p:nvSpPr>
        <p:spPr>
          <a:xfrm>
            <a:off x="415637" y="1468439"/>
            <a:ext cx="11587942" cy="49051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4000" b="1" dirty="0"/>
              <a:t>Curriculum &amp; Practice</a:t>
            </a:r>
          </a:p>
          <a:p>
            <a:pPr marL="898525"/>
            <a:r>
              <a:rPr sz="4000" dirty="0"/>
              <a:t>Map modules to AL+SEL principles</a:t>
            </a:r>
            <a:endParaRPr lang="en-US" sz="4000" dirty="0"/>
          </a:p>
          <a:p>
            <a:pPr marL="898525"/>
            <a:r>
              <a:rPr sz="4000" dirty="0"/>
              <a:t>Use sustained, real-world tasks</a:t>
            </a:r>
            <a:endParaRPr lang="en-US" sz="4000" dirty="0"/>
          </a:p>
          <a:p>
            <a:pPr marL="898525"/>
            <a:r>
              <a:rPr sz="4000" dirty="0"/>
              <a:t>Embed reflection and articulation in assessment</a:t>
            </a:r>
            <a:endParaRPr lang="en-US" sz="4000" dirty="0"/>
          </a:p>
          <a:p>
            <a:pPr marL="898525"/>
            <a:r>
              <a:rPr sz="4000" dirty="0"/>
              <a:t>Co-design tasks with field agencies</a:t>
            </a:r>
          </a:p>
          <a:p>
            <a:pPr marL="898525"/>
            <a:r>
              <a:rPr sz="4000" dirty="0" err="1"/>
              <a:t>Standardise</a:t>
            </a:r>
            <a:r>
              <a:rPr sz="4000" dirty="0"/>
              <a:t> structured supervision across sites</a:t>
            </a:r>
          </a:p>
        </p:txBody>
      </p:sp>
    </p:spTree>
    <p:extLst>
      <p:ext uri="{BB962C8B-B14F-4D97-AF65-F5344CB8AC3E}">
        <p14:creationId xmlns:p14="http://schemas.microsoft.com/office/powerpoint/2010/main" val="5983049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3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6699D9E2-EC91-4D0B-9E61-15DD67AB681B}">
  <we:reference id="wa200005566" version="3.0.0.3" store="en-US" storeType="OMEX"/>
  <we:alternateReferences>
    <we:reference id="WA200005566" version="3.0.0.3" store="WA200005566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972</TotalTime>
  <Words>560</Words>
  <Application>Microsoft Office PowerPoint</Application>
  <PresentationFormat>Widescreen</PresentationFormat>
  <Paragraphs>88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Aptos</vt:lpstr>
      <vt:lpstr>Aptos Display</vt:lpstr>
      <vt:lpstr>Arial</vt:lpstr>
      <vt:lpstr>Calibri</vt:lpstr>
      <vt:lpstr>Gill Sans MT</vt:lpstr>
      <vt:lpstr>Times New Roman</vt:lpstr>
      <vt:lpstr>Office Theme</vt:lpstr>
      <vt:lpstr>PowerPoint Presentation</vt:lpstr>
      <vt:lpstr>PowerPoint Presentation</vt:lpstr>
      <vt:lpstr>AIM &amp; OBJECTIVES</vt:lpstr>
      <vt:lpstr>PowerPoint Presentation</vt:lpstr>
      <vt:lpstr>FINDINGS OVERVIEW</vt:lpstr>
      <vt:lpstr>STUDENT NARRATIVES</vt:lpstr>
      <vt:lpstr>STUDENT NARRATIVES</vt:lpstr>
      <vt:lpstr>STUDENT NARRATIVES</vt:lpstr>
      <vt:lpstr>RECOMMENDATIONS</vt:lpstr>
      <vt:lpstr>RECOMMENDATIONS</vt:lpstr>
      <vt:lpstr>FUTURE RESEARCH</vt:lpstr>
      <vt:lpstr>CONCLUSION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Uwarren September</dc:creator>
  <cp:lastModifiedBy>Uwarren September</cp:lastModifiedBy>
  <cp:revision>6</cp:revision>
  <dcterms:created xsi:type="dcterms:W3CDTF">2025-08-19T18:17:17Z</dcterms:created>
  <dcterms:modified xsi:type="dcterms:W3CDTF">2025-09-09T10:37:45Z</dcterms:modified>
</cp:coreProperties>
</file>