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4" r:id="rId7"/>
    <p:sldId id="260" r:id="rId8"/>
    <p:sldId id="261" r:id="rId9"/>
    <p:sldId id="265" r:id="rId10"/>
    <p:sldId id="262"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2" d="100"/>
          <a:sy n="72"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9/9/2025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9/9/2025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9/9/2025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9/9/2025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9/9/2025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9/9/2025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9/9/2025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9/9/2025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9/9/2025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9/9/2025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9/9/2025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9/9/2025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C023E-09CA-4C65-9147-22156AB2BB05}"/>
              </a:ext>
            </a:extLst>
          </p:cNvPr>
          <p:cNvSpPr>
            <a:spLocks noGrp="1"/>
          </p:cNvSpPr>
          <p:nvPr>
            <p:ph type="ctrTitle"/>
          </p:nvPr>
        </p:nvSpPr>
        <p:spPr>
          <a:xfrm>
            <a:off x="1526016" y="1397368"/>
            <a:ext cx="8825658" cy="2677648"/>
          </a:xfrm>
        </p:spPr>
        <p:txBody>
          <a:bodyPr/>
          <a:lstStyle/>
          <a:p>
            <a:pPr algn="just"/>
            <a:r>
              <a:rPr lang="en-GB" sz="3200" dirty="0"/>
              <a:t>AN EVALUATION OF 16 DAYS OF ACTIVISM OF NO VIOLENCE AGAIST WOMEN AND CHILDREN CAMPAIGN IN PHUTHADITJHABA AREA</a:t>
            </a:r>
            <a:endParaRPr lang="en-ZA" sz="3200" dirty="0"/>
          </a:p>
        </p:txBody>
      </p:sp>
      <p:sp>
        <p:nvSpPr>
          <p:cNvPr id="3" name="Subtitle 2">
            <a:extLst>
              <a:ext uri="{FF2B5EF4-FFF2-40B4-BE49-F238E27FC236}">
                <a16:creationId xmlns:a16="http://schemas.microsoft.com/office/drawing/2014/main" id="{AFEED915-DDF8-4FBD-A414-5EEC67C86F5D}"/>
              </a:ext>
            </a:extLst>
          </p:cNvPr>
          <p:cNvSpPr>
            <a:spLocks noGrp="1"/>
          </p:cNvSpPr>
          <p:nvPr>
            <p:ph type="subTitle" idx="1"/>
          </p:nvPr>
        </p:nvSpPr>
        <p:spPr/>
        <p:txBody>
          <a:bodyPr>
            <a:normAutofit fontScale="77500" lnSpcReduction="20000"/>
          </a:bodyPr>
          <a:lstStyle/>
          <a:p>
            <a:r>
              <a:rPr lang="en-GB" dirty="0"/>
              <a:t>D.H.S. MPHUTHI</a:t>
            </a:r>
          </a:p>
          <a:p>
            <a:r>
              <a:rPr lang="en-GB" dirty="0"/>
              <a:t>SOCIAL WORK MANAGER</a:t>
            </a:r>
          </a:p>
          <a:p>
            <a:r>
              <a:rPr lang="en-GB" dirty="0"/>
              <a:t>THABO MOFUTSANYANA DISTRICT                          DATE: 11 SEPTEMBER 2025</a:t>
            </a:r>
          </a:p>
          <a:p>
            <a:endParaRPr lang="en-ZA" dirty="0"/>
          </a:p>
        </p:txBody>
      </p:sp>
    </p:spTree>
    <p:extLst>
      <p:ext uri="{BB962C8B-B14F-4D97-AF65-F5344CB8AC3E}">
        <p14:creationId xmlns:p14="http://schemas.microsoft.com/office/powerpoint/2010/main" val="2777728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C74B0-E147-4049-B756-086B11B766DC}"/>
              </a:ext>
            </a:extLst>
          </p:cNvPr>
          <p:cNvSpPr>
            <a:spLocks noGrp="1"/>
          </p:cNvSpPr>
          <p:nvPr>
            <p:ph type="title"/>
          </p:nvPr>
        </p:nvSpPr>
        <p:spPr/>
        <p:txBody>
          <a:bodyPr/>
          <a:lstStyle/>
          <a:p>
            <a:r>
              <a:rPr lang="en-GB" dirty="0"/>
              <a:t>RECOMMENDATIONS</a:t>
            </a:r>
            <a:endParaRPr lang="en-ZA" dirty="0"/>
          </a:p>
        </p:txBody>
      </p:sp>
      <p:sp>
        <p:nvSpPr>
          <p:cNvPr id="3" name="Content Placeholder 2">
            <a:extLst>
              <a:ext uri="{FF2B5EF4-FFF2-40B4-BE49-F238E27FC236}">
                <a16:creationId xmlns:a16="http://schemas.microsoft.com/office/drawing/2014/main" id="{6E36944C-8C6F-4115-8A1C-2837219526F1}"/>
              </a:ext>
            </a:extLst>
          </p:cNvPr>
          <p:cNvSpPr>
            <a:spLocks noGrp="1"/>
          </p:cNvSpPr>
          <p:nvPr>
            <p:ph idx="1"/>
          </p:nvPr>
        </p:nvSpPr>
        <p:spPr/>
        <p:txBody>
          <a:bodyPr>
            <a:noAutofit/>
          </a:bodyPr>
          <a:lstStyle/>
          <a:p>
            <a:r>
              <a:rPr lang="en-GB" dirty="0"/>
              <a:t>Need to strengthen and support TCC Centres ( turn victims into survivors) eg. There is  a newly opened one in Phuthaditjhaba.</a:t>
            </a:r>
          </a:p>
          <a:p>
            <a:r>
              <a:rPr lang="en-GB" dirty="0"/>
              <a:t>The need to implement comprehensive education  programme from young age to challenge patriarchal attitudes, understand what is consent and address the root cause of GBV.</a:t>
            </a:r>
          </a:p>
          <a:p>
            <a:r>
              <a:rPr lang="en-GB" dirty="0"/>
              <a:t>Involvement of the Minister’s fraternal or traditional leaders to be part of the local VEP Forum as they are key stakeholders.</a:t>
            </a:r>
          </a:p>
          <a:p>
            <a:r>
              <a:rPr lang="en-GB" dirty="0"/>
              <a:t>Revive the Rapid Response Team to ensure the support of the victims for coordinated multisectoral responses</a:t>
            </a:r>
            <a:r>
              <a:rPr lang="en-GB" dirty="0" smtClean="0"/>
              <a:t>.</a:t>
            </a:r>
            <a:endParaRPr lang="en-GB" dirty="0"/>
          </a:p>
        </p:txBody>
      </p:sp>
    </p:spTree>
    <p:extLst>
      <p:ext uri="{BB962C8B-B14F-4D97-AF65-F5344CB8AC3E}">
        <p14:creationId xmlns:p14="http://schemas.microsoft.com/office/powerpoint/2010/main" val="3371301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ZA" dirty="0"/>
          </a:p>
        </p:txBody>
      </p:sp>
      <p:sp>
        <p:nvSpPr>
          <p:cNvPr id="3" name="Content Placeholder 2"/>
          <p:cNvSpPr>
            <a:spLocks noGrp="1"/>
          </p:cNvSpPr>
          <p:nvPr>
            <p:ph idx="1"/>
          </p:nvPr>
        </p:nvSpPr>
        <p:spPr/>
        <p:txBody>
          <a:bodyPr/>
          <a:lstStyle/>
          <a:p>
            <a:pPr lvl="0">
              <a:buClr>
                <a:srgbClr val="B31166"/>
              </a:buClr>
            </a:pPr>
            <a:r>
              <a:rPr lang="en-GB" dirty="0">
                <a:solidFill>
                  <a:prstClr val="black">
                    <a:lumMod val="75000"/>
                    <a:lumOff val="25000"/>
                  </a:prstClr>
                </a:solidFill>
              </a:rPr>
              <a:t>Increase funding for GBV initiatives.</a:t>
            </a:r>
          </a:p>
          <a:p>
            <a:pPr lvl="0">
              <a:buClr>
                <a:srgbClr val="B31166"/>
              </a:buClr>
            </a:pPr>
            <a:r>
              <a:rPr lang="en-ZA" dirty="0">
                <a:solidFill>
                  <a:prstClr val="black">
                    <a:lumMod val="75000"/>
                    <a:lumOff val="25000"/>
                  </a:prstClr>
                </a:solidFill>
              </a:rPr>
              <a:t>Research must invest in collecting data to understand trends, evaluation interventions and adapt strategies for better outcome.</a:t>
            </a:r>
          </a:p>
          <a:p>
            <a:pPr lvl="0">
              <a:buClr>
                <a:srgbClr val="B31166"/>
              </a:buClr>
            </a:pPr>
            <a:r>
              <a:rPr lang="en-ZA" dirty="0">
                <a:solidFill>
                  <a:prstClr val="black">
                    <a:lumMod val="75000"/>
                    <a:lumOff val="25000"/>
                  </a:prstClr>
                </a:solidFill>
              </a:rPr>
              <a:t>Shift from a 16 Days focus to 365 days of activism approach, and training on NSP document</a:t>
            </a:r>
            <a:r>
              <a:rPr lang="en-ZA" dirty="0" smtClean="0">
                <a:solidFill>
                  <a:prstClr val="black">
                    <a:lumMod val="75000"/>
                    <a:lumOff val="25000"/>
                  </a:prstClr>
                </a:solidFill>
              </a:rPr>
              <a:t>.</a:t>
            </a:r>
            <a:endParaRPr lang="en-ZA" dirty="0">
              <a:solidFill>
                <a:prstClr val="black">
                  <a:lumMod val="75000"/>
                  <a:lumOff val="25000"/>
                </a:prstClr>
              </a:solidFill>
            </a:endParaRPr>
          </a:p>
          <a:p>
            <a:pPr lvl="0">
              <a:buClr>
                <a:srgbClr val="B31166"/>
              </a:buClr>
            </a:pPr>
            <a:endParaRPr lang="en-US" dirty="0" smtClean="0">
              <a:solidFill>
                <a:prstClr val="black">
                  <a:lumMod val="75000"/>
                  <a:lumOff val="25000"/>
                </a:prstClr>
              </a:solidFill>
            </a:endParaRPr>
          </a:p>
          <a:p>
            <a:pPr marL="0" lvl="0" indent="0">
              <a:buClr>
                <a:srgbClr val="B31166"/>
              </a:buClr>
              <a:buNone/>
            </a:pPr>
            <a:r>
              <a:rPr lang="en-US" sz="2000" dirty="0" smtClean="0">
                <a:solidFill>
                  <a:prstClr val="black">
                    <a:lumMod val="75000"/>
                    <a:lumOff val="25000"/>
                  </a:prstClr>
                </a:solidFill>
                <a:latin typeface="Freestyle Script" panose="030804020302050B0404" pitchFamily="66" charset="0"/>
              </a:rPr>
              <a:t>                                                       </a:t>
            </a:r>
            <a:endParaRPr lang="en-ZA" sz="2000" dirty="0">
              <a:solidFill>
                <a:prstClr val="black">
                  <a:lumMod val="75000"/>
                  <a:lumOff val="25000"/>
                </a:prstClr>
              </a:solidFill>
              <a:latin typeface="Freestyle Script" panose="030804020302050B04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6645" y="4147930"/>
            <a:ext cx="4014804" cy="2547523"/>
          </a:xfrm>
          <a:prstGeom prst="rect">
            <a:avLst/>
          </a:prstGeom>
          <a:ln>
            <a:noFill/>
          </a:ln>
          <a:effectLst>
            <a:softEdge rad="112500"/>
          </a:effectLst>
        </p:spPr>
      </p:pic>
    </p:spTree>
    <p:extLst>
      <p:ext uri="{BB962C8B-B14F-4D97-AF65-F5344CB8AC3E}">
        <p14:creationId xmlns:p14="http://schemas.microsoft.com/office/powerpoint/2010/main" val="467869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7CACD-88B6-4033-BDFE-0B7B49CE9EC6}"/>
              </a:ext>
            </a:extLst>
          </p:cNvPr>
          <p:cNvSpPr>
            <a:spLocks noGrp="1"/>
          </p:cNvSpPr>
          <p:nvPr>
            <p:ph type="title"/>
          </p:nvPr>
        </p:nvSpPr>
        <p:spPr/>
        <p:txBody>
          <a:bodyPr/>
          <a:lstStyle/>
          <a:p>
            <a:r>
              <a:rPr lang="en-GB" dirty="0"/>
              <a:t>INTRODUCTION AND BACKGROUND</a:t>
            </a:r>
            <a:endParaRPr lang="en-ZA" dirty="0"/>
          </a:p>
        </p:txBody>
      </p:sp>
      <p:sp>
        <p:nvSpPr>
          <p:cNvPr id="3" name="Content Placeholder 2">
            <a:extLst>
              <a:ext uri="{FF2B5EF4-FFF2-40B4-BE49-F238E27FC236}">
                <a16:creationId xmlns:a16="http://schemas.microsoft.com/office/drawing/2014/main" id="{1D929976-3C60-47B2-A428-D928CCDE42A8}"/>
              </a:ext>
            </a:extLst>
          </p:cNvPr>
          <p:cNvSpPr>
            <a:spLocks noGrp="1"/>
          </p:cNvSpPr>
          <p:nvPr>
            <p:ph idx="1"/>
          </p:nvPr>
        </p:nvSpPr>
        <p:spPr>
          <a:xfrm>
            <a:off x="836902" y="2484230"/>
            <a:ext cx="8825659" cy="3416300"/>
          </a:xfrm>
        </p:spPr>
        <p:txBody>
          <a:bodyPr>
            <a:noAutofit/>
          </a:bodyPr>
          <a:lstStyle/>
          <a:p>
            <a:r>
              <a:rPr lang="en-ZA" dirty="0"/>
              <a:t>16 Days of activism against GBV is an annual international campaign running from November 25</a:t>
            </a:r>
            <a:r>
              <a:rPr lang="en-ZA" baseline="30000" dirty="0"/>
              <a:t>th</a:t>
            </a:r>
            <a:r>
              <a:rPr lang="en-ZA" dirty="0"/>
              <a:t> to December 10</a:t>
            </a:r>
            <a:r>
              <a:rPr lang="en-ZA" baseline="30000" dirty="0"/>
              <a:t>th</a:t>
            </a:r>
            <a:r>
              <a:rPr lang="en-ZA" dirty="0"/>
              <a:t> to raise awareness and mobilize action to end violence against women and children.</a:t>
            </a:r>
          </a:p>
          <a:p>
            <a:r>
              <a:rPr lang="en-ZA" dirty="0"/>
              <a:t>GBV activists need to know and to demonstrate that their GBV prevention activities are effective, that they are impacting knowledge, attitudes and behaviours, that they are reviewed regularly and revised in order to optimize their effectiveness. (Abrahams et al. 2013)</a:t>
            </a:r>
          </a:p>
          <a:p>
            <a:r>
              <a:rPr lang="en-ZA" dirty="0"/>
              <a:t>This requires sound monitoring and evaluation methodologies to facilitate an improvement in programme quality and responsiveness to ensure greater accountability to participation and wider community. </a:t>
            </a:r>
          </a:p>
          <a:p>
            <a:r>
              <a:rPr lang="en-ZA" dirty="0"/>
              <a:t>This study seeks to evaluate the effectiveness of  the 16 Days campaign and was conducted in Phuthaditjhaba.</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663962">
            <a:off x="9358159" y="5048321"/>
            <a:ext cx="2625938" cy="1524272"/>
          </a:xfrm>
          <a:prstGeom prst="rect">
            <a:avLst/>
          </a:prstGeom>
        </p:spPr>
      </p:pic>
    </p:spTree>
    <p:extLst>
      <p:ext uri="{BB962C8B-B14F-4D97-AF65-F5344CB8AC3E}">
        <p14:creationId xmlns:p14="http://schemas.microsoft.com/office/powerpoint/2010/main" val="23260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31C42-3928-497A-B4E9-E77B2374992E}"/>
              </a:ext>
            </a:extLst>
          </p:cNvPr>
          <p:cNvSpPr>
            <a:spLocks noGrp="1"/>
          </p:cNvSpPr>
          <p:nvPr>
            <p:ph type="title"/>
          </p:nvPr>
        </p:nvSpPr>
        <p:spPr/>
        <p:txBody>
          <a:bodyPr/>
          <a:lstStyle/>
          <a:p>
            <a:r>
              <a:rPr lang="en-GB" dirty="0"/>
              <a:t>METHODOLOGY</a:t>
            </a:r>
            <a:endParaRPr lang="en-ZA" dirty="0"/>
          </a:p>
        </p:txBody>
      </p:sp>
      <p:sp>
        <p:nvSpPr>
          <p:cNvPr id="3" name="Content Placeholder 2">
            <a:extLst>
              <a:ext uri="{FF2B5EF4-FFF2-40B4-BE49-F238E27FC236}">
                <a16:creationId xmlns:a16="http://schemas.microsoft.com/office/drawing/2014/main" id="{2F3F3081-FEFA-48F7-8830-6F664037C0E3}"/>
              </a:ext>
            </a:extLst>
          </p:cNvPr>
          <p:cNvSpPr>
            <a:spLocks noGrp="1"/>
          </p:cNvSpPr>
          <p:nvPr>
            <p:ph idx="1"/>
          </p:nvPr>
        </p:nvSpPr>
        <p:spPr/>
        <p:txBody>
          <a:bodyPr>
            <a:noAutofit/>
          </a:bodyPr>
          <a:lstStyle/>
          <a:p>
            <a:r>
              <a:rPr lang="en-GB" dirty="0"/>
              <a:t>The study utilized qualitative research approach as it focuses on non numerical data to understand experiences, perspectives and details</a:t>
            </a:r>
            <a:r>
              <a:rPr lang="en-GB" dirty="0" smtClean="0"/>
              <a:t>.</a:t>
            </a:r>
            <a:endParaRPr lang="en-GB" dirty="0"/>
          </a:p>
          <a:p>
            <a:r>
              <a:rPr lang="en-GB" dirty="0"/>
              <a:t>Data was collected using semi structured interviews, because it helps the researcher to understand the respondents opinion and experience pertaining to a specific topic or event.</a:t>
            </a:r>
          </a:p>
          <a:p>
            <a:r>
              <a:rPr lang="en-GB" dirty="0"/>
              <a:t>The researcher used purposive sampling method from the Phuthaditjhaba area, 40 respondents were sampled from the population, 20 female and 20 males from the ages of 25-55.</a:t>
            </a:r>
          </a:p>
          <a:p>
            <a:r>
              <a:rPr lang="en-GB" dirty="0"/>
              <a:t>Ethical considerations were also done.</a:t>
            </a:r>
            <a:endParaRPr lang="en-ZA" dirty="0"/>
          </a:p>
        </p:txBody>
      </p:sp>
    </p:spTree>
    <p:extLst>
      <p:ext uri="{BB962C8B-B14F-4D97-AF65-F5344CB8AC3E}">
        <p14:creationId xmlns:p14="http://schemas.microsoft.com/office/powerpoint/2010/main" val="276018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3CC44-3CEA-450E-9B76-FC16731070E6}"/>
              </a:ext>
            </a:extLst>
          </p:cNvPr>
          <p:cNvSpPr>
            <a:spLocks noGrp="1"/>
          </p:cNvSpPr>
          <p:nvPr>
            <p:ph type="title"/>
          </p:nvPr>
        </p:nvSpPr>
        <p:spPr/>
        <p:txBody>
          <a:bodyPr/>
          <a:lstStyle/>
          <a:p>
            <a:r>
              <a:rPr lang="en-GB" dirty="0"/>
              <a:t>DISCUSSIONS AND FINDINGS</a:t>
            </a:r>
            <a:endParaRPr lang="en-ZA" dirty="0"/>
          </a:p>
        </p:txBody>
      </p:sp>
      <p:sp>
        <p:nvSpPr>
          <p:cNvPr id="3" name="Content Placeholder 2">
            <a:extLst>
              <a:ext uri="{FF2B5EF4-FFF2-40B4-BE49-F238E27FC236}">
                <a16:creationId xmlns:a16="http://schemas.microsoft.com/office/drawing/2014/main" id="{5F66F634-0023-4B43-88A3-DA6241A06A4B}"/>
              </a:ext>
            </a:extLst>
          </p:cNvPr>
          <p:cNvSpPr>
            <a:spLocks noGrp="1"/>
          </p:cNvSpPr>
          <p:nvPr>
            <p:ph idx="1"/>
          </p:nvPr>
        </p:nvSpPr>
        <p:spPr/>
        <p:txBody>
          <a:bodyPr>
            <a:noAutofit/>
          </a:bodyPr>
          <a:lstStyle/>
          <a:p>
            <a:r>
              <a:rPr lang="en-GB" dirty="0"/>
              <a:t>Statistics of GBV continue to rise despite awareness campaigns.</a:t>
            </a:r>
          </a:p>
          <a:p>
            <a:r>
              <a:rPr lang="en-GB" dirty="0"/>
              <a:t>Second pandemic in South Africa</a:t>
            </a:r>
          </a:p>
          <a:p>
            <a:r>
              <a:rPr lang="en-GB" dirty="0"/>
              <a:t>Underreporting of cases persist  in communities.</a:t>
            </a:r>
          </a:p>
          <a:p>
            <a:r>
              <a:rPr lang="en-GB" dirty="0"/>
              <a:t>Short term focus – emphasis is on 16 days can create a perception that GBV is a seasonal issue, leading to decreased attention and efforts for the rest of the year.</a:t>
            </a:r>
          </a:p>
          <a:p>
            <a:r>
              <a:rPr lang="en-GB" dirty="0"/>
              <a:t>Address the root cause which </a:t>
            </a:r>
            <a:r>
              <a:rPr lang="en-GB" b="1" dirty="0"/>
              <a:t>include :- </a:t>
            </a:r>
          </a:p>
          <a:p>
            <a:r>
              <a:rPr lang="en-GB" dirty="0"/>
              <a:t>Deep seated patriarchy and gender </a:t>
            </a:r>
            <a:r>
              <a:rPr lang="en-GB" dirty="0" smtClean="0"/>
              <a:t>inequality</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04026">
            <a:off x="8464374" y="4572000"/>
            <a:ext cx="3032478" cy="2025926"/>
          </a:xfrm>
          <a:prstGeom prst="rect">
            <a:avLst/>
          </a:prstGeom>
        </p:spPr>
      </p:pic>
    </p:spTree>
    <p:extLst>
      <p:ext uri="{BB962C8B-B14F-4D97-AF65-F5344CB8AC3E}">
        <p14:creationId xmlns:p14="http://schemas.microsoft.com/office/powerpoint/2010/main" val="794280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E0CAE-AECC-4015-BA0E-76DDDDEC4839}"/>
              </a:ext>
            </a:extLst>
          </p:cNvPr>
          <p:cNvSpPr>
            <a:spLocks noGrp="1"/>
          </p:cNvSpPr>
          <p:nvPr>
            <p:ph type="title"/>
          </p:nvPr>
        </p:nvSpPr>
        <p:spPr/>
        <p:txBody>
          <a:bodyPr/>
          <a:lstStyle/>
          <a:p>
            <a:r>
              <a:rPr lang="en-GB" dirty="0" smtClean="0"/>
              <a:t>CONTINUATION……………………</a:t>
            </a:r>
            <a:endParaRPr lang="en-ZA" dirty="0"/>
          </a:p>
        </p:txBody>
      </p:sp>
      <p:sp>
        <p:nvSpPr>
          <p:cNvPr id="3" name="Content Placeholder 2">
            <a:extLst>
              <a:ext uri="{FF2B5EF4-FFF2-40B4-BE49-F238E27FC236}">
                <a16:creationId xmlns:a16="http://schemas.microsoft.com/office/drawing/2014/main" id="{BCD293D1-0AAD-4658-900D-351B73B1107D}"/>
              </a:ext>
            </a:extLst>
          </p:cNvPr>
          <p:cNvSpPr>
            <a:spLocks noGrp="1"/>
          </p:cNvSpPr>
          <p:nvPr>
            <p:ph idx="1"/>
          </p:nvPr>
        </p:nvSpPr>
        <p:spPr/>
        <p:txBody>
          <a:bodyPr>
            <a:noAutofit/>
          </a:bodyPr>
          <a:lstStyle/>
          <a:p>
            <a:pPr lvl="0">
              <a:buClr>
                <a:srgbClr val="B31166"/>
              </a:buClr>
            </a:pPr>
            <a:r>
              <a:rPr lang="en-GB" dirty="0">
                <a:solidFill>
                  <a:prstClr val="black">
                    <a:lumMod val="75000"/>
                    <a:lumOff val="25000"/>
                  </a:prstClr>
                </a:solidFill>
              </a:rPr>
              <a:t>Poverty and high unemployment rates</a:t>
            </a:r>
          </a:p>
          <a:p>
            <a:pPr lvl="0">
              <a:buClr>
                <a:srgbClr val="B31166"/>
              </a:buClr>
            </a:pPr>
            <a:r>
              <a:rPr lang="en-GB" dirty="0">
                <a:solidFill>
                  <a:prstClr val="black">
                    <a:lumMod val="75000"/>
                    <a:lumOff val="25000"/>
                  </a:prstClr>
                </a:solidFill>
              </a:rPr>
              <a:t>Harmful social and cultural </a:t>
            </a:r>
            <a:r>
              <a:rPr lang="en-GB" dirty="0" smtClean="0">
                <a:solidFill>
                  <a:prstClr val="black">
                    <a:lumMod val="75000"/>
                    <a:lumOff val="25000"/>
                  </a:prstClr>
                </a:solidFill>
              </a:rPr>
              <a:t>practices</a:t>
            </a:r>
            <a:endParaRPr lang="en-GB" dirty="0"/>
          </a:p>
          <a:p>
            <a:r>
              <a:rPr lang="en-GB" dirty="0" smtClean="0"/>
              <a:t>So</a:t>
            </a:r>
            <a:r>
              <a:rPr lang="en-GB" dirty="0"/>
              <a:t>, we could ask, what is the point of 16 Days campaign. Is this awareness raising campaign really useful and what impact does it have?</a:t>
            </a:r>
          </a:p>
          <a:p>
            <a:r>
              <a:rPr lang="en-GB" dirty="0"/>
              <a:t>One of the campaign challenges is that it tend to put the onus for effecting change on the individual, as if this was an individual level issue.</a:t>
            </a:r>
          </a:p>
          <a:p>
            <a:r>
              <a:rPr lang="en-GB" dirty="0"/>
              <a:t>There is neglect on the underlying structural and systematic factors within which violence occurs</a:t>
            </a:r>
            <a:r>
              <a:rPr lang="en-GB" dirty="0" smtClean="0"/>
              <a:t>.</a:t>
            </a:r>
            <a:endParaRPr lang="en-GB" dirty="0"/>
          </a:p>
        </p:txBody>
      </p:sp>
    </p:spTree>
    <p:extLst>
      <p:ext uri="{BB962C8B-B14F-4D97-AF65-F5344CB8AC3E}">
        <p14:creationId xmlns:p14="http://schemas.microsoft.com/office/powerpoint/2010/main" val="862147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D18C9-62C5-4E5A-B225-DC697AC28F05}"/>
              </a:ext>
            </a:extLst>
          </p:cNvPr>
          <p:cNvSpPr>
            <a:spLocks noGrp="1"/>
          </p:cNvSpPr>
          <p:nvPr>
            <p:ph type="title"/>
          </p:nvPr>
        </p:nvSpPr>
        <p:spPr/>
        <p:txBody>
          <a:bodyPr/>
          <a:lstStyle/>
          <a:p>
            <a:r>
              <a:rPr lang="en-GB" dirty="0" smtClean="0"/>
              <a:t>CONTINUATION……………..</a:t>
            </a:r>
            <a:endParaRPr lang="en-ZA" dirty="0"/>
          </a:p>
        </p:txBody>
      </p:sp>
      <p:sp>
        <p:nvSpPr>
          <p:cNvPr id="3" name="Content Placeholder 2">
            <a:extLst>
              <a:ext uri="{FF2B5EF4-FFF2-40B4-BE49-F238E27FC236}">
                <a16:creationId xmlns:a16="http://schemas.microsoft.com/office/drawing/2014/main" id="{1E00CD85-EB2B-4024-8DB7-73AFDF9B3A2A}"/>
              </a:ext>
            </a:extLst>
          </p:cNvPr>
          <p:cNvSpPr>
            <a:spLocks noGrp="1"/>
          </p:cNvSpPr>
          <p:nvPr>
            <p:ph idx="1"/>
          </p:nvPr>
        </p:nvSpPr>
        <p:spPr/>
        <p:txBody>
          <a:bodyPr>
            <a:normAutofit lnSpcReduction="10000"/>
          </a:bodyPr>
          <a:lstStyle/>
          <a:p>
            <a:pPr lvl="0">
              <a:buClr>
                <a:srgbClr val="B31166"/>
              </a:buClr>
            </a:pPr>
            <a:r>
              <a:rPr lang="en-GB" dirty="0">
                <a:solidFill>
                  <a:prstClr val="black">
                    <a:lumMod val="75000"/>
                    <a:lumOff val="25000"/>
                  </a:prstClr>
                </a:solidFill>
              </a:rPr>
              <a:t>Study found that in </a:t>
            </a:r>
            <a:r>
              <a:rPr lang="en-GB" dirty="0" err="1">
                <a:solidFill>
                  <a:prstClr val="black">
                    <a:lumMod val="75000"/>
                    <a:lumOff val="25000"/>
                  </a:prstClr>
                </a:solidFill>
              </a:rPr>
              <a:t>Phuthaditjhaba</a:t>
            </a:r>
            <a:r>
              <a:rPr lang="en-GB" dirty="0">
                <a:solidFill>
                  <a:prstClr val="black">
                    <a:lumMod val="75000"/>
                    <a:lumOff val="25000"/>
                  </a:prstClr>
                </a:solidFill>
              </a:rPr>
              <a:t>, being a victim of GBV is perceived as shameful and weak being considered guilty of attracting violence against themselves through their behaviour. Hence there is low level of reporting and investigations</a:t>
            </a:r>
            <a:r>
              <a:rPr lang="en-GB" dirty="0" smtClean="0">
                <a:solidFill>
                  <a:prstClr val="black">
                    <a:lumMod val="75000"/>
                    <a:lumOff val="25000"/>
                  </a:prstClr>
                </a:solidFill>
              </a:rPr>
              <a:t>.</a:t>
            </a:r>
            <a:endParaRPr lang="en-GB" dirty="0" smtClean="0"/>
          </a:p>
          <a:p>
            <a:r>
              <a:rPr lang="en-GB" dirty="0" smtClean="0"/>
              <a:t>Amongst </a:t>
            </a:r>
            <a:r>
              <a:rPr lang="en-GB" dirty="0"/>
              <a:t>the crimes that were reported, the study found that in Phuthaditjhaba, the highest crime committed was rape, sexual assault. The rate of sexual assault in SA is among the highest recorded in the world.</a:t>
            </a:r>
          </a:p>
          <a:p>
            <a:r>
              <a:rPr lang="en-GB" dirty="0"/>
              <a:t>75% of respondents were concerned about access to justice, they mentioned to have lost confidence in the courts.</a:t>
            </a:r>
          </a:p>
          <a:p>
            <a:r>
              <a:rPr lang="en-GB" dirty="0"/>
              <a:t>Lastly, the most claring finding was that the male respondents knew or heard about the 16 days campaign but were not interested.</a:t>
            </a:r>
            <a:endParaRPr lang="en-ZA" dirty="0"/>
          </a:p>
        </p:txBody>
      </p:sp>
    </p:spTree>
    <p:extLst>
      <p:ext uri="{BB962C8B-B14F-4D97-AF65-F5344CB8AC3E}">
        <p14:creationId xmlns:p14="http://schemas.microsoft.com/office/powerpoint/2010/main" val="3743676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F384-AA2E-4770-B6B3-82AC4103C9F7}"/>
              </a:ext>
            </a:extLst>
          </p:cNvPr>
          <p:cNvSpPr>
            <a:spLocks noGrp="1"/>
          </p:cNvSpPr>
          <p:nvPr>
            <p:ph type="title"/>
          </p:nvPr>
        </p:nvSpPr>
        <p:spPr/>
        <p:txBody>
          <a:bodyPr/>
          <a:lstStyle/>
          <a:p>
            <a:r>
              <a:rPr lang="en-GB" dirty="0"/>
              <a:t>CONCLUSION</a:t>
            </a:r>
            <a:endParaRPr lang="en-ZA" dirty="0"/>
          </a:p>
        </p:txBody>
      </p:sp>
      <p:sp>
        <p:nvSpPr>
          <p:cNvPr id="3" name="Content Placeholder 2">
            <a:extLst>
              <a:ext uri="{FF2B5EF4-FFF2-40B4-BE49-F238E27FC236}">
                <a16:creationId xmlns:a16="http://schemas.microsoft.com/office/drawing/2014/main" id="{CE7A01A2-70EA-4AEE-89A2-26DCE3829D40}"/>
              </a:ext>
            </a:extLst>
          </p:cNvPr>
          <p:cNvSpPr>
            <a:spLocks noGrp="1"/>
          </p:cNvSpPr>
          <p:nvPr>
            <p:ph idx="1"/>
          </p:nvPr>
        </p:nvSpPr>
        <p:spPr/>
        <p:txBody>
          <a:bodyPr>
            <a:normAutofit/>
          </a:bodyPr>
          <a:lstStyle/>
          <a:p>
            <a:r>
              <a:rPr lang="en-GB" dirty="0"/>
              <a:t>It is important to note that patriarchy should be eradicated if we are all serious about rooting  out GBV in our society.</a:t>
            </a:r>
          </a:p>
          <a:p>
            <a:r>
              <a:rPr lang="en-GB" dirty="0"/>
              <a:t>Violence is also intergenerational occurring in a continuum from childhood to adulthood.</a:t>
            </a:r>
          </a:p>
          <a:p>
            <a:r>
              <a:rPr lang="en-GB" dirty="0"/>
              <a:t>A large proportion of women who experienced violence and men who perpetuate violence have experienced it in their childhood.</a:t>
            </a:r>
          </a:p>
          <a:p>
            <a:r>
              <a:rPr lang="en-GB" dirty="0"/>
              <a:t>Many of the findings in this study point to conservative and patriarchal value system for men and women.</a:t>
            </a:r>
            <a:endParaRPr lang="en-ZA" dirty="0"/>
          </a:p>
        </p:txBody>
      </p:sp>
    </p:spTree>
    <p:extLst>
      <p:ext uri="{BB962C8B-B14F-4D97-AF65-F5344CB8AC3E}">
        <p14:creationId xmlns:p14="http://schemas.microsoft.com/office/powerpoint/2010/main" val="1931962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D46E6-5538-455F-A6EC-EDC568221E6C}"/>
              </a:ext>
            </a:extLst>
          </p:cNvPr>
          <p:cNvSpPr>
            <a:spLocks noGrp="1"/>
          </p:cNvSpPr>
          <p:nvPr>
            <p:ph type="title"/>
          </p:nvPr>
        </p:nvSpPr>
        <p:spPr/>
        <p:txBody>
          <a:bodyPr/>
          <a:lstStyle/>
          <a:p>
            <a:r>
              <a:rPr lang="en-GB" dirty="0"/>
              <a:t>LESSONS LEARNT</a:t>
            </a:r>
            <a:endParaRPr lang="en-ZA" dirty="0"/>
          </a:p>
        </p:txBody>
      </p:sp>
      <p:sp>
        <p:nvSpPr>
          <p:cNvPr id="3" name="Content Placeholder 2">
            <a:extLst>
              <a:ext uri="{FF2B5EF4-FFF2-40B4-BE49-F238E27FC236}">
                <a16:creationId xmlns:a16="http://schemas.microsoft.com/office/drawing/2014/main" id="{E1AE24CD-2EDA-4643-BB26-A08A905E41E2}"/>
              </a:ext>
            </a:extLst>
          </p:cNvPr>
          <p:cNvSpPr>
            <a:spLocks noGrp="1"/>
          </p:cNvSpPr>
          <p:nvPr>
            <p:ph idx="1"/>
          </p:nvPr>
        </p:nvSpPr>
        <p:spPr/>
        <p:txBody>
          <a:bodyPr>
            <a:noAutofit/>
          </a:bodyPr>
          <a:lstStyle/>
          <a:p>
            <a:r>
              <a:rPr lang="en-GB" dirty="0"/>
              <a:t>The effectiveness of 16 Days campaign has been hampered by a lack of documentation and results assessments.</a:t>
            </a:r>
          </a:p>
          <a:p>
            <a:r>
              <a:rPr lang="en-GB" dirty="0"/>
              <a:t>Localizing the campaign messages and themes eg “</a:t>
            </a:r>
            <a:r>
              <a:rPr lang="en-GB" b="1" dirty="0"/>
              <a:t>not in our name”.</a:t>
            </a:r>
          </a:p>
          <a:p>
            <a:r>
              <a:rPr lang="en-GB" dirty="0"/>
              <a:t>Media and GBV. Media can negatively influence GBV by perpetuating harmful stereotypes and normalizing violence which contributes to real-world abuse.</a:t>
            </a:r>
          </a:p>
          <a:p>
            <a:r>
              <a:rPr lang="en-GB" dirty="0"/>
              <a:t>Most of the respondents in this study had misinformation and victim blaming. They also had conservative  attitudes towards rape and survivors.</a:t>
            </a:r>
          </a:p>
          <a:p>
            <a:endParaRPr lang="en-ZA" sz="2000" dirty="0"/>
          </a:p>
        </p:txBody>
      </p:sp>
    </p:spTree>
    <p:extLst>
      <p:ext uri="{BB962C8B-B14F-4D97-AF65-F5344CB8AC3E}">
        <p14:creationId xmlns:p14="http://schemas.microsoft.com/office/powerpoint/2010/main" val="3402879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ZA" dirty="0"/>
          </a:p>
        </p:txBody>
      </p:sp>
      <p:sp>
        <p:nvSpPr>
          <p:cNvPr id="3" name="Content Placeholder 2"/>
          <p:cNvSpPr>
            <a:spLocks noGrp="1"/>
          </p:cNvSpPr>
          <p:nvPr>
            <p:ph idx="1"/>
          </p:nvPr>
        </p:nvSpPr>
        <p:spPr/>
        <p:txBody>
          <a:bodyPr>
            <a:normAutofit/>
          </a:bodyPr>
          <a:lstStyle/>
          <a:p>
            <a:r>
              <a:rPr lang="en-GB" dirty="0" err="1">
                <a:solidFill>
                  <a:prstClr val="black">
                    <a:lumMod val="75000"/>
                    <a:lumOff val="25000"/>
                  </a:prstClr>
                </a:solidFill>
              </a:rPr>
              <a:t>Phuthaditjhaba</a:t>
            </a:r>
            <a:r>
              <a:rPr lang="en-GB" dirty="0">
                <a:solidFill>
                  <a:prstClr val="black">
                    <a:lumMod val="75000"/>
                    <a:lumOff val="25000"/>
                  </a:prstClr>
                </a:solidFill>
              </a:rPr>
              <a:t> is one area where traditional leaders are respected by the communities. Therefore the “LEKGOTLAS” in the communities play an important role in providing platform to engage and to disseminate information.</a:t>
            </a:r>
            <a:endParaRPr lang="en-ZA"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25720">
            <a:off x="7553738" y="3769605"/>
            <a:ext cx="4174020" cy="2788563"/>
          </a:xfrm>
          <a:prstGeom prst="rect">
            <a:avLst/>
          </a:prstGeom>
        </p:spPr>
      </p:pic>
    </p:spTree>
    <p:extLst>
      <p:ext uri="{BB962C8B-B14F-4D97-AF65-F5344CB8AC3E}">
        <p14:creationId xmlns:p14="http://schemas.microsoft.com/office/powerpoint/2010/main" val="16302097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372</TotalTime>
  <Words>855</Words>
  <Application>Microsoft Office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Freestyle Script</vt:lpstr>
      <vt:lpstr>Wingdings 3</vt:lpstr>
      <vt:lpstr>Ion Boardroom</vt:lpstr>
      <vt:lpstr>AN EVALUATION OF 16 DAYS OF ACTIVISM OF NO VIOLENCE AGAIST WOMEN AND CHILDREN CAMPAIGN IN PHUTHADITJHABA AREA</vt:lpstr>
      <vt:lpstr>INTRODUCTION AND BACKGROUND</vt:lpstr>
      <vt:lpstr>METHODOLOGY</vt:lpstr>
      <vt:lpstr>DISCUSSIONS AND FINDINGS</vt:lpstr>
      <vt:lpstr>CONTINUATION……………………</vt:lpstr>
      <vt:lpstr>CONTINUATION……………..</vt:lpstr>
      <vt:lpstr>CONCLUSION</vt:lpstr>
      <vt:lpstr>LESSONS LEARNT</vt:lpstr>
      <vt:lpstr>CONTINUATION…………….</vt:lpstr>
      <vt:lpstr>RECOMMENDATIONS</vt:lpstr>
      <vt:lpstr>CONTINUATION………………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Dimakatso Mphuthi</dc:creator>
  <cp:lastModifiedBy>User</cp:lastModifiedBy>
  <cp:revision>31</cp:revision>
  <dcterms:created xsi:type="dcterms:W3CDTF">2025-09-08T09:17:35Z</dcterms:created>
  <dcterms:modified xsi:type="dcterms:W3CDTF">2025-09-09T09:13:34Z</dcterms:modified>
</cp:coreProperties>
</file>