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</p:sldIdLst>
  <p:sldSz cx="18288000" cy="10287000"/>
  <p:notesSz cx="6858000" cy="9144000"/>
  <p:embeddedFontLst>
    <p:embeddedFont>
      <p:font typeface="Roboto" panose="02000000000000000000" pitchFamily="2" charset="0"/>
      <p:regular r:id="rId17"/>
      <p:boldItalic r:id="rId18"/>
    </p:embeddedFont>
    <p:embeddedFont>
      <p:font typeface="Roboto Bold" panose="02000000000000000000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3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21.svg"/><Relationship Id="rId4" Type="http://schemas.openxmlformats.org/officeDocument/2006/relationships/image" Target="../media/image31.sv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14637989" y="6622361"/>
            <a:ext cx="3141835" cy="314183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D3D8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179403" y="6167904"/>
            <a:ext cx="3988895" cy="4119096"/>
          </a:xfrm>
          <a:custGeom>
            <a:avLst/>
            <a:gdLst/>
            <a:ahLst/>
            <a:cxnLst/>
            <a:rect l="l" t="t" r="r" b="b"/>
            <a:pathLst>
              <a:path w="3988895" h="4119096">
                <a:moveTo>
                  <a:pt x="0" y="0"/>
                </a:moveTo>
                <a:lnTo>
                  <a:pt x="3988894" y="0"/>
                </a:lnTo>
                <a:lnTo>
                  <a:pt x="3988894" y="4119096"/>
                </a:lnTo>
                <a:lnTo>
                  <a:pt x="0" y="4119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TextBox 7"/>
          <p:cNvSpPr txBox="1"/>
          <p:nvPr/>
        </p:nvSpPr>
        <p:spPr>
          <a:xfrm>
            <a:off x="1444444" y="1303129"/>
            <a:ext cx="15399111" cy="597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Psychosocial Allostatic Load of Registered Professional Nurses in a South African Private Hospital Group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25283" y="8477250"/>
            <a:ext cx="6437434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Jean van Huyssteen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583055" cy="11577968"/>
          </a:xfrm>
          <a:custGeom>
            <a:avLst/>
            <a:gdLst/>
            <a:ahLst/>
            <a:cxnLst/>
            <a:rect l="l" t="t" r="r" b="b"/>
            <a:pathLst>
              <a:path w="20583055" h="11577968">
                <a:moveTo>
                  <a:pt x="0" y="0"/>
                </a:moveTo>
                <a:lnTo>
                  <a:pt x="20583055" y="0"/>
                </a:lnTo>
                <a:lnTo>
                  <a:pt x="20583055" y="11577968"/>
                </a:lnTo>
                <a:lnTo>
                  <a:pt x="0" y="11577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1241724" y="1019282"/>
            <a:ext cx="16273838" cy="4113827"/>
            <a:chOff x="0" y="104775"/>
            <a:chExt cx="21698451" cy="548510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053126"/>
              <a:ext cx="21698451" cy="2536751"/>
              <a:chOff x="0" y="0"/>
              <a:chExt cx="4286114" cy="50108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86114" cy="501087"/>
              </a:xfrm>
              <a:custGeom>
                <a:avLst/>
                <a:gdLst/>
                <a:ahLst/>
                <a:cxnLst/>
                <a:rect l="l" t="t" r="r" b="b"/>
                <a:pathLst>
                  <a:path w="4286114" h="501087">
                    <a:moveTo>
                      <a:pt x="47573" y="0"/>
                    </a:moveTo>
                    <a:lnTo>
                      <a:pt x="4238541" y="0"/>
                    </a:lnTo>
                    <a:cubicBezTo>
                      <a:pt x="4251158" y="0"/>
                      <a:pt x="4263258" y="5012"/>
                      <a:pt x="4272180" y="13934"/>
                    </a:cubicBezTo>
                    <a:cubicBezTo>
                      <a:pt x="4281101" y="22855"/>
                      <a:pt x="4286114" y="34956"/>
                      <a:pt x="4286114" y="47573"/>
                    </a:cubicBezTo>
                    <a:lnTo>
                      <a:pt x="4286114" y="453514"/>
                    </a:lnTo>
                    <a:cubicBezTo>
                      <a:pt x="4286114" y="466131"/>
                      <a:pt x="4281101" y="478231"/>
                      <a:pt x="4272180" y="487153"/>
                    </a:cubicBezTo>
                    <a:cubicBezTo>
                      <a:pt x="4263258" y="496074"/>
                      <a:pt x="4251158" y="501087"/>
                      <a:pt x="4238541" y="501087"/>
                    </a:cubicBezTo>
                    <a:lnTo>
                      <a:pt x="47573" y="501087"/>
                    </a:lnTo>
                    <a:cubicBezTo>
                      <a:pt x="34956" y="501087"/>
                      <a:pt x="22855" y="496074"/>
                      <a:pt x="13934" y="487153"/>
                    </a:cubicBezTo>
                    <a:cubicBezTo>
                      <a:pt x="5012" y="478231"/>
                      <a:pt x="0" y="466131"/>
                      <a:pt x="0" y="453514"/>
                    </a:cubicBezTo>
                    <a:lnTo>
                      <a:pt x="0" y="47573"/>
                    </a:lnTo>
                    <a:cubicBezTo>
                      <a:pt x="0" y="34956"/>
                      <a:pt x="5012" y="22855"/>
                      <a:pt x="13934" y="13934"/>
                    </a:cubicBezTo>
                    <a:cubicBezTo>
                      <a:pt x="22855" y="5012"/>
                      <a:pt x="34956" y="0"/>
                      <a:pt x="47573" y="0"/>
                    </a:cubicBezTo>
                    <a:close/>
                  </a:path>
                </a:pathLst>
              </a:custGeom>
              <a:solidFill>
                <a:srgbClr val="16578D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4286114" cy="5487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70294" y="104775"/>
              <a:ext cx="20532148" cy="274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0"/>
                </a:lnSpc>
              </a:pPr>
              <a:r>
                <a:rPr lang="en-US" sz="7500" b="1">
                  <a:solidFill>
                    <a:srgbClr val="0E839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Psychosocial </a:t>
              </a:r>
            </a:p>
            <a:p>
              <a:pPr algn="ctr">
                <a:lnSpc>
                  <a:spcPts val="7800"/>
                </a:lnSpc>
              </a:pPr>
              <a:r>
                <a:rPr lang="en-US" sz="7500" b="1">
                  <a:solidFill>
                    <a:srgbClr val="0E839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Intervention Programmes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072515" y="3314748"/>
              <a:ext cx="3739635" cy="1459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b="1" dirty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Topics: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41724" y="4717560"/>
            <a:ext cx="15267524" cy="3747928"/>
            <a:chOff x="0" y="0"/>
            <a:chExt cx="20356699" cy="4997237"/>
          </a:xfrm>
        </p:grpSpPr>
        <p:sp>
          <p:nvSpPr>
            <p:cNvPr id="10" name="TextBox 10"/>
            <p:cNvSpPr txBox="1"/>
            <p:nvPr/>
          </p:nvSpPr>
          <p:spPr>
            <a:xfrm>
              <a:off x="16906648" y="2677723"/>
              <a:ext cx="3450051" cy="1009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99"/>
                </a:lnSpc>
              </a:pPr>
              <a:r>
                <a:rPr lang="en-US" sz="45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Self-care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7578439" y="229376"/>
              <a:ext cx="2106469" cy="2106469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CAB29"/>
              </a:solidFill>
              <a:ln w="57150" cap="sq">
                <a:solidFill>
                  <a:srgbClr val="D2D3D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96" tIns="55396" rIns="55396" bIns="5539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857957" y="229376"/>
              <a:ext cx="2106469" cy="210646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7953"/>
              </a:solidFill>
              <a:ln w="57150" cap="sq">
                <a:solidFill>
                  <a:srgbClr val="D2D3D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96" tIns="55396" rIns="55396" bIns="5539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2462180"/>
              <a:ext cx="6027919" cy="1009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99"/>
                </a:lnSpc>
              </a:pPr>
              <a:r>
                <a:rPr lang="en-US" sz="45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Psychoeducation 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7344811" y="0"/>
              <a:ext cx="2106469" cy="2106469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ACC1"/>
              </a:solidFill>
              <a:ln w="57150" cap="sq">
                <a:solidFill>
                  <a:srgbClr val="D2D3D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96" tIns="55396" rIns="55396" bIns="5539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5819541" y="2417677"/>
              <a:ext cx="5157009" cy="2396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5"/>
                </a:lnSpc>
              </a:pPr>
              <a:r>
                <a:rPr lang="en-US" sz="45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Emotional Regulation Strategies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12812150" y="229376"/>
              <a:ext cx="2106469" cy="210646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0F40"/>
              </a:solidFill>
              <a:ln w="57150" cap="sq">
                <a:solidFill>
                  <a:srgbClr val="D2D3D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96" tIns="55396" rIns="55396" bIns="5539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1646744" y="2600747"/>
              <a:ext cx="4640245" cy="2396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5"/>
                </a:lnSpc>
              </a:pPr>
              <a:r>
                <a:rPr lang="en-US" sz="45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Interpersonal &amp; Workplace Skills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1444444" y="155499"/>
            <a:ext cx="15399111" cy="3700763"/>
            <a:chOff x="0" y="0"/>
            <a:chExt cx="20532148" cy="4934350"/>
          </a:xfrm>
        </p:grpSpPr>
        <p:sp>
          <p:nvSpPr>
            <p:cNvPr id="4" name="TextBox 4"/>
            <p:cNvSpPr txBox="1"/>
            <p:nvPr/>
          </p:nvSpPr>
          <p:spPr>
            <a:xfrm>
              <a:off x="0" y="187712"/>
              <a:ext cx="20532148" cy="3165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94"/>
                </a:lnSpc>
              </a:pPr>
              <a:r>
                <a:rPr lang="en-US" sz="8499" b="1">
                  <a:solidFill>
                    <a:srgbClr val="0E839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Psychosocial Allostatic </a:t>
              </a:r>
            </a:p>
            <a:p>
              <a:pPr algn="ctr">
                <a:lnSpc>
                  <a:spcPts val="9094"/>
                </a:lnSpc>
              </a:pPr>
              <a:r>
                <a:rPr lang="en-US" sz="8499" b="1">
                  <a:solidFill>
                    <a:srgbClr val="0E839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Load Levels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1142248" y="3306744"/>
              <a:ext cx="18492300" cy="92462"/>
            </a:xfrm>
            <a:custGeom>
              <a:avLst/>
              <a:gdLst/>
              <a:ahLst/>
              <a:cxnLst/>
              <a:rect l="l" t="t" r="r" b="b"/>
              <a:pathLst>
                <a:path w="18492300" h="92462">
                  <a:moveTo>
                    <a:pt x="0" y="0"/>
                  </a:moveTo>
                  <a:lnTo>
                    <a:pt x="18492300" y="0"/>
                  </a:lnTo>
                  <a:lnTo>
                    <a:pt x="18492300" y="92461"/>
                  </a:lnTo>
                  <a:lnTo>
                    <a:pt x="0" y="92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42248" y="0"/>
              <a:ext cx="18492300" cy="92462"/>
            </a:xfrm>
            <a:custGeom>
              <a:avLst/>
              <a:gdLst/>
              <a:ahLst/>
              <a:cxnLst/>
              <a:rect l="l" t="t" r="r" b="b"/>
              <a:pathLst>
                <a:path w="18492300" h="92462">
                  <a:moveTo>
                    <a:pt x="0" y="0"/>
                  </a:moveTo>
                  <a:lnTo>
                    <a:pt x="18492300" y="0"/>
                  </a:lnTo>
                  <a:lnTo>
                    <a:pt x="18492300" y="92462"/>
                  </a:lnTo>
                  <a:lnTo>
                    <a:pt x="0" y="92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32763" y="3509815"/>
              <a:ext cx="8699047" cy="14245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915"/>
                </a:lnSpc>
              </a:pPr>
              <a:r>
                <a:rPr lang="en-US" sz="6368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Stress continuum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67895" y="4039229"/>
            <a:ext cx="15575956" cy="5823930"/>
            <a:chOff x="0" y="0"/>
            <a:chExt cx="20767942" cy="7765240"/>
          </a:xfrm>
        </p:grpSpPr>
        <p:grpSp>
          <p:nvGrpSpPr>
            <p:cNvPr id="9" name="Group 9"/>
            <p:cNvGrpSpPr/>
            <p:nvPr/>
          </p:nvGrpSpPr>
          <p:grpSpPr>
            <a:xfrm rot="-10800000">
              <a:off x="0" y="1528361"/>
              <a:ext cx="5011625" cy="6236879"/>
              <a:chOff x="0" y="0"/>
              <a:chExt cx="830704" cy="10337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704" cy="1033796"/>
              </a:xfrm>
              <a:custGeom>
                <a:avLst/>
                <a:gdLst/>
                <a:ahLst/>
                <a:cxnLst/>
                <a:rect l="l" t="t" r="r" b="b"/>
                <a:pathLst>
                  <a:path w="830704" h="1033796">
                    <a:moveTo>
                      <a:pt x="78269" y="0"/>
                    </a:moveTo>
                    <a:lnTo>
                      <a:pt x="752434" y="0"/>
                    </a:lnTo>
                    <a:cubicBezTo>
                      <a:pt x="773193" y="0"/>
                      <a:pt x="793101" y="8246"/>
                      <a:pt x="807779" y="22925"/>
                    </a:cubicBezTo>
                    <a:cubicBezTo>
                      <a:pt x="822457" y="37603"/>
                      <a:pt x="830704" y="57511"/>
                      <a:pt x="830704" y="78269"/>
                    </a:cubicBezTo>
                    <a:lnTo>
                      <a:pt x="830704" y="955527"/>
                    </a:lnTo>
                    <a:cubicBezTo>
                      <a:pt x="830704" y="976285"/>
                      <a:pt x="822457" y="996193"/>
                      <a:pt x="807779" y="1010872"/>
                    </a:cubicBezTo>
                    <a:cubicBezTo>
                      <a:pt x="793101" y="1025550"/>
                      <a:pt x="773193" y="1033796"/>
                      <a:pt x="752434" y="1033796"/>
                    </a:cubicBezTo>
                    <a:lnTo>
                      <a:pt x="78269" y="1033796"/>
                    </a:lnTo>
                    <a:cubicBezTo>
                      <a:pt x="57511" y="1033796"/>
                      <a:pt x="37603" y="1025550"/>
                      <a:pt x="22925" y="1010872"/>
                    </a:cubicBezTo>
                    <a:cubicBezTo>
                      <a:pt x="8246" y="996193"/>
                      <a:pt x="0" y="976285"/>
                      <a:pt x="0" y="955527"/>
                    </a:cubicBezTo>
                    <a:lnTo>
                      <a:pt x="0" y="78269"/>
                    </a:lnTo>
                    <a:cubicBezTo>
                      <a:pt x="0" y="57511"/>
                      <a:pt x="8246" y="37603"/>
                      <a:pt x="22925" y="22925"/>
                    </a:cubicBezTo>
                    <a:cubicBezTo>
                      <a:pt x="37603" y="8246"/>
                      <a:pt x="57511" y="0"/>
                      <a:pt x="78269" y="0"/>
                    </a:cubicBezTo>
                    <a:close/>
                  </a:path>
                </a:pathLst>
              </a:custGeom>
              <a:solidFill>
                <a:srgbClr val="1D444A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30704" cy="1081421"/>
              </a:xfrm>
              <a:prstGeom prst="rect">
                <a:avLst/>
              </a:prstGeom>
            </p:spPr>
            <p:txBody>
              <a:bodyPr lIns="60538" tIns="60538" rIns="60538" bIns="6053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AutoShape 12"/>
            <p:cNvSpPr/>
            <p:nvPr/>
          </p:nvSpPr>
          <p:spPr>
            <a:xfrm flipV="1">
              <a:off x="18134735" y="31750"/>
              <a:ext cx="0" cy="1496611"/>
            </a:xfrm>
            <a:prstGeom prst="line">
              <a:avLst/>
            </a:prstGeom>
            <a:ln w="635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12922563" y="31750"/>
              <a:ext cx="0" cy="1496611"/>
            </a:xfrm>
            <a:prstGeom prst="line">
              <a:avLst/>
            </a:prstGeom>
            <a:ln w="635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/>
            </a:p>
          </p:txBody>
        </p:sp>
        <p:grpSp>
          <p:nvGrpSpPr>
            <p:cNvPr id="14" name="Group 14"/>
            <p:cNvGrpSpPr/>
            <p:nvPr/>
          </p:nvGrpSpPr>
          <p:grpSpPr>
            <a:xfrm rot="-10800000">
              <a:off x="10387712" y="1528361"/>
              <a:ext cx="5011625" cy="6236879"/>
              <a:chOff x="0" y="0"/>
              <a:chExt cx="830704" cy="10337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30704" cy="1033796"/>
              </a:xfrm>
              <a:custGeom>
                <a:avLst/>
                <a:gdLst/>
                <a:ahLst/>
                <a:cxnLst/>
                <a:rect l="l" t="t" r="r" b="b"/>
                <a:pathLst>
                  <a:path w="830704" h="1033796">
                    <a:moveTo>
                      <a:pt x="78269" y="0"/>
                    </a:moveTo>
                    <a:lnTo>
                      <a:pt x="752434" y="0"/>
                    </a:lnTo>
                    <a:cubicBezTo>
                      <a:pt x="773193" y="0"/>
                      <a:pt x="793101" y="8246"/>
                      <a:pt x="807779" y="22925"/>
                    </a:cubicBezTo>
                    <a:cubicBezTo>
                      <a:pt x="822457" y="37603"/>
                      <a:pt x="830704" y="57511"/>
                      <a:pt x="830704" y="78269"/>
                    </a:cubicBezTo>
                    <a:lnTo>
                      <a:pt x="830704" y="955527"/>
                    </a:lnTo>
                    <a:cubicBezTo>
                      <a:pt x="830704" y="976285"/>
                      <a:pt x="822457" y="996193"/>
                      <a:pt x="807779" y="1010872"/>
                    </a:cubicBezTo>
                    <a:cubicBezTo>
                      <a:pt x="793101" y="1025550"/>
                      <a:pt x="773193" y="1033796"/>
                      <a:pt x="752434" y="1033796"/>
                    </a:cubicBezTo>
                    <a:lnTo>
                      <a:pt x="78269" y="1033796"/>
                    </a:lnTo>
                    <a:cubicBezTo>
                      <a:pt x="57511" y="1033796"/>
                      <a:pt x="37603" y="1025550"/>
                      <a:pt x="22925" y="1010872"/>
                    </a:cubicBezTo>
                    <a:cubicBezTo>
                      <a:pt x="8246" y="996193"/>
                      <a:pt x="0" y="976285"/>
                      <a:pt x="0" y="955527"/>
                    </a:cubicBezTo>
                    <a:lnTo>
                      <a:pt x="0" y="78269"/>
                    </a:lnTo>
                    <a:cubicBezTo>
                      <a:pt x="0" y="57511"/>
                      <a:pt x="8246" y="37603"/>
                      <a:pt x="22925" y="22925"/>
                    </a:cubicBezTo>
                    <a:cubicBezTo>
                      <a:pt x="37603" y="8246"/>
                      <a:pt x="57511" y="0"/>
                      <a:pt x="78269" y="0"/>
                    </a:cubicBezTo>
                    <a:close/>
                  </a:path>
                </a:pathLst>
              </a:custGeom>
              <a:solidFill>
                <a:srgbClr val="0E8397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30704" cy="1081421"/>
              </a:xfrm>
              <a:prstGeom prst="rect">
                <a:avLst/>
              </a:prstGeom>
            </p:spPr>
            <p:txBody>
              <a:bodyPr lIns="60538" tIns="60538" rIns="60538" bIns="6053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-10800000">
              <a:off x="10416750" y="1194649"/>
              <a:ext cx="5011625" cy="6236879"/>
              <a:chOff x="0" y="0"/>
              <a:chExt cx="830704" cy="103379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30704" cy="1033796"/>
              </a:xfrm>
              <a:custGeom>
                <a:avLst/>
                <a:gdLst/>
                <a:ahLst/>
                <a:cxnLst/>
                <a:rect l="l" t="t" r="r" b="b"/>
                <a:pathLst>
                  <a:path w="830704" h="1033796">
                    <a:moveTo>
                      <a:pt x="78269" y="0"/>
                    </a:moveTo>
                    <a:lnTo>
                      <a:pt x="752434" y="0"/>
                    </a:lnTo>
                    <a:cubicBezTo>
                      <a:pt x="773193" y="0"/>
                      <a:pt x="793101" y="8246"/>
                      <a:pt x="807779" y="22925"/>
                    </a:cubicBezTo>
                    <a:cubicBezTo>
                      <a:pt x="822457" y="37603"/>
                      <a:pt x="830704" y="57511"/>
                      <a:pt x="830704" y="78269"/>
                    </a:cubicBezTo>
                    <a:lnTo>
                      <a:pt x="830704" y="955527"/>
                    </a:lnTo>
                    <a:cubicBezTo>
                      <a:pt x="830704" y="976285"/>
                      <a:pt x="822457" y="996193"/>
                      <a:pt x="807779" y="1010872"/>
                    </a:cubicBezTo>
                    <a:cubicBezTo>
                      <a:pt x="793101" y="1025550"/>
                      <a:pt x="773193" y="1033796"/>
                      <a:pt x="752434" y="1033796"/>
                    </a:cubicBezTo>
                    <a:lnTo>
                      <a:pt x="78269" y="1033796"/>
                    </a:lnTo>
                    <a:cubicBezTo>
                      <a:pt x="57511" y="1033796"/>
                      <a:pt x="37603" y="1025550"/>
                      <a:pt x="22925" y="1010872"/>
                    </a:cubicBezTo>
                    <a:cubicBezTo>
                      <a:pt x="8246" y="996193"/>
                      <a:pt x="0" y="976285"/>
                      <a:pt x="0" y="955527"/>
                    </a:cubicBezTo>
                    <a:lnTo>
                      <a:pt x="0" y="78269"/>
                    </a:lnTo>
                    <a:cubicBezTo>
                      <a:pt x="0" y="57511"/>
                      <a:pt x="8246" y="37603"/>
                      <a:pt x="22925" y="22925"/>
                    </a:cubicBezTo>
                    <a:cubicBezTo>
                      <a:pt x="37603" y="8246"/>
                      <a:pt x="57511" y="0"/>
                      <a:pt x="78269" y="0"/>
                    </a:cubicBezTo>
                    <a:close/>
                  </a:path>
                </a:pathLst>
              </a:custGeom>
              <a:solidFill>
                <a:srgbClr val="00AC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830704" cy="1081421"/>
              </a:xfrm>
              <a:prstGeom prst="rect">
                <a:avLst/>
              </a:prstGeom>
            </p:spPr>
            <p:txBody>
              <a:bodyPr lIns="60538" tIns="60538" rIns="60538" bIns="6053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AutoShape 20"/>
            <p:cNvSpPr/>
            <p:nvPr/>
          </p:nvSpPr>
          <p:spPr>
            <a:xfrm flipV="1">
              <a:off x="7714188" y="31750"/>
              <a:ext cx="0" cy="1496611"/>
            </a:xfrm>
            <a:prstGeom prst="line">
              <a:avLst/>
            </a:prstGeom>
            <a:ln w="635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1" name="AutoShape 21"/>
            <p:cNvSpPr/>
            <p:nvPr/>
          </p:nvSpPr>
          <p:spPr>
            <a:xfrm flipV="1">
              <a:off x="2505813" y="31750"/>
              <a:ext cx="0" cy="1496611"/>
            </a:xfrm>
            <a:prstGeom prst="line">
              <a:avLst/>
            </a:prstGeom>
            <a:ln w="635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/>
            </a:p>
          </p:txBody>
        </p:sp>
        <p:grpSp>
          <p:nvGrpSpPr>
            <p:cNvPr id="22" name="Group 22"/>
            <p:cNvGrpSpPr/>
            <p:nvPr/>
          </p:nvGrpSpPr>
          <p:grpSpPr>
            <a:xfrm rot="-10800000">
              <a:off x="5227325" y="1528361"/>
              <a:ext cx="5011625" cy="6236879"/>
              <a:chOff x="0" y="0"/>
              <a:chExt cx="830704" cy="103379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30704" cy="1033796"/>
              </a:xfrm>
              <a:custGeom>
                <a:avLst/>
                <a:gdLst/>
                <a:ahLst/>
                <a:cxnLst/>
                <a:rect l="l" t="t" r="r" b="b"/>
                <a:pathLst>
                  <a:path w="830704" h="1033796">
                    <a:moveTo>
                      <a:pt x="78269" y="0"/>
                    </a:moveTo>
                    <a:lnTo>
                      <a:pt x="752434" y="0"/>
                    </a:lnTo>
                    <a:cubicBezTo>
                      <a:pt x="773193" y="0"/>
                      <a:pt x="793101" y="8246"/>
                      <a:pt x="807779" y="22925"/>
                    </a:cubicBezTo>
                    <a:cubicBezTo>
                      <a:pt x="822457" y="37603"/>
                      <a:pt x="830704" y="57511"/>
                      <a:pt x="830704" y="78269"/>
                    </a:cubicBezTo>
                    <a:lnTo>
                      <a:pt x="830704" y="955527"/>
                    </a:lnTo>
                    <a:cubicBezTo>
                      <a:pt x="830704" y="976285"/>
                      <a:pt x="822457" y="996193"/>
                      <a:pt x="807779" y="1010872"/>
                    </a:cubicBezTo>
                    <a:cubicBezTo>
                      <a:pt x="793101" y="1025550"/>
                      <a:pt x="773193" y="1033796"/>
                      <a:pt x="752434" y="1033796"/>
                    </a:cubicBezTo>
                    <a:lnTo>
                      <a:pt x="78269" y="1033796"/>
                    </a:lnTo>
                    <a:cubicBezTo>
                      <a:pt x="57511" y="1033796"/>
                      <a:pt x="37603" y="1025550"/>
                      <a:pt x="22925" y="1010872"/>
                    </a:cubicBezTo>
                    <a:cubicBezTo>
                      <a:pt x="8246" y="996193"/>
                      <a:pt x="0" y="976285"/>
                      <a:pt x="0" y="955527"/>
                    </a:cubicBezTo>
                    <a:lnTo>
                      <a:pt x="0" y="78269"/>
                    </a:lnTo>
                    <a:cubicBezTo>
                      <a:pt x="0" y="57511"/>
                      <a:pt x="8246" y="37603"/>
                      <a:pt x="22925" y="22925"/>
                    </a:cubicBezTo>
                    <a:cubicBezTo>
                      <a:pt x="37603" y="8246"/>
                      <a:pt x="57511" y="0"/>
                      <a:pt x="78269" y="0"/>
                    </a:cubicBezTo>
                    <a:close/>
                  </a:path>
                </a:pathLst>
              </a:custGeom>
              <a:solidFill>
                <a:srgbClr val="5F741D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830704" cy="1081421"/>
              </a:xfrm>
              <a:prstGeom prst="rect">
                <a:avLst/>
              </a:prstGeom>
            </p:spPr>
            <p:txBody>
              <a:bodyPr lIns="60538" tIns="60538" rIns="60538" bIns="6053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 rot="-10800000">
              <a:off x="5208375" y="1194649"/>
              <a:ext cx="5011625" cy="6236879"/>
              <a:chOff x="0" y="0"/>
              <a:chExt cx="830704" cy="103379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30704" cy="1033796"/>
              </a:xfrm>
              <a:custGeom>
                <a:avLst/>
                <a:gdLst/>
                <a:ahLst/>
                <a:cxnLst/>
                <a:rect l="l" t="t" r="r" b="b"/>
                <a:pathLst>
                  <a:path w="830704" h="1033796">
                    <a:moveTo>
                      <a:pt x="78269" y="0"/>
                    </a:moveTo>
                    <a:lnTo>
                      <a:pt x="752434" y="0"/>
                    </a:lnTo>
                    <a:cubicBezTo>
                      <a:pt x="773193" y="0"/>
                      <a:pt x="793101" y="8246"/>
                      <a:pt x="807779" y="22925"/>
                    </a:cubicBezTo>
                    <a:cubicBezTo>
                      <a:pt x="822457" y="37603"/>
                      <a:pt x="830704" y="57511"/>
                      <a:pt x="830704" y="78269"/>
                    </a:cubicBezTo>
                    <a:lnTo>
                      <a:pt x="830704" y="955527"/>
                    </a:lnTo>
                    <a:cubicBezTo>
                      <a:pt x="830704" y="976285"/>
                      <a:pt x="822457" y="996193"/>
                      <a:pt x="807779" y="1010872"/>
                    </a:cubicBezTo>
                    <a:cubicBezTo>
                      <a:pt x="793101" y="1025550"/>
                      <a:pt x="773193" y="1033796"/>
                      <a:pt x="752434" y="1033796"/>
                    </a:cubicBezTo>
                    <a:lnTo>
                      <a:pt x="78269" y="1033796"/>
                    </a:lnTo>
                    <a:cubicBezTo>
                      <a:pt x="57511" y="1033796"/>
                      <a:pt x="37603" y="1025550"/>
                      <a:pt x="22925" y="1010872"/>
                    </a:cubicBezTo>
                    <a:cubicBezTo>
                      <a:pt x="8246" y="996193"/>
                      <a:pt x="0" y="976285"/>
                      <a:pt x="0" y="955527"/>
                    </a:cubicBezTo>
                    <a:lnTo>
                      <a:pt x="0" y="78269"/>
                    </a:lnTo>
                    <a:cubicBezTo>
                      <a:pt x="0" y="57511"/>
                      <a:pt x="8246" y="37603"/>
                      <a:pt x="22925" y="22925"/>
                    </a:cubicBezTo>
                    <a:cubicBezTo>
                      <a:pt x="37603" y="8246"/>
                      <a:pt x="57511" y="0"/>
                      <a:pt x="78269" y="0"/>
                    </a:cubicBezTo>
                    <a:close/>
                  </a:path>
                </a:pathLst>
              </a:custGeom>
              <a:solidFill>
                <a:srgbClr val="8CAB29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830704" cy="1081421"/>
              </a:xfrm>
              <a:prstGeom prst="rect">
                <a:avLst/>
              </a:prstGeom>
            </p:spPr>
            <p:txBody>
              <a:bodyPr lIns="60538" tIns="60538" rIns="60538" bIns="6053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10800000">
              <a:off x="0" y="1194649"/>
              <a:ext cx="5011625" cy="6236879"/>
              <a:chOff x="0" y="0"/>
              <a:chExt cx="830704" cy="103379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30704" cy="1033796"/>
              </a:xfrm>
              <a:custGeom>
                <a:avLst/>
                <a:gdLst/>
                <a:ahLst/>
                <a:cxnLst/>
                <a:rect l="l" t="t" r="r" b="b"/>
                <a:pathLst>
                  <a:path w="830704" h="1033796">
                    <a:moveTo>
                      <a:pt x="78269" y="0"/>
                    </a:moveTo>
                    <a:lnTo>
                      <a:pt x="752434" y="0"/>
                    </a:lnTo>
                    <a:cubicBezTo>
                      <a:pt x="773193" y="0"/>
                      <a:pt x="793101" y="8246"/>
                      <a:pt x="807779" y="22925"/>
                    </a:cubicBezTo>
                    <a:cubicBezTo>
                      <a:pt x="822457" y="37603"/>
                      <a:pt x="830704" y="57511"/>
                      <a:pt x="830704" y="78269"/>
                    </a:cubicBezTo>
                    <a:lnTo>
                      <a:pt x="830704" y="955527"/>
                    </a:lnTo>
                    <a:cubicBezTo>
                      <a:pt x="830704" y="976285"/>
                      <a:pt x="822457" y="996193"/>
                      <a:pt x="807779" y="1010872"/>
                    </a:cubicBezTo>
                    <a:cubicBezTo>
                      <a:pt x="793101" y="1025550"/>
                      <a:pt x="773193" y="1033796"/>
                      <a:pt x="752434" y="1033796"/>
                    </a:cubicBezTo>
                    <a:lnTo>
                      <a:pt x="78269" y="1033796"/>
                    </a:lnTo>
                    <a:cubicBezTo>
                      <a:pt x="57511" y="1033796"/>
                      <a:pt x="37603" y="1025550"/>
                      <a:pt x="22925" y="1010872"/>
                    </a:cubicBezTo>
                    <a:cubicBezTo>
                      <a:pt x="8246" y="996193"/>
                      <a:pt x="0" y="976285"/>
                      <a:pt x="0" y="955527"/>
                    </a:cubicBezTo>
                    <a:lnTo>
                      <a:pt x="0" y="78269"/>
                    </a:lnTo>
                    <a:cubicBezTo>
                      <a:pt x="0" y="57511"/>
                      <a:pt x="8246" y="37603"/>
                      <a:pt x="22925" y="22925"/>
                    </a:cubicBezTo>
                    <a:cubicBezTo>
                      <a:pt x="37603" y="8246"/>
                      <a:pt x="57511" y="0"/>
                      <a:pt x="78269" y="0"/>
                    </a:cubicBezTo>
                    <a:close/>
                  </a:path>
                </a:pathLst>
              </a:custGeom>
              <a:solidFill>
                <a:srgbClr val="16578D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830704" cy="1081421"/>
              </a:xfrm>
              <a:prstGeom prst="rect">
                <a:avLst/>
              </a:prstGeom>
            </p:spPr>
            <p:txBody>
              <a:bodyPr lIns="60538" tIns="60538" rIns="60538" bIns="6053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 rot="-10800000">
              <a:off x="15618875" y="1528361"/>
              <a:ext cx="5011625" cy="6236879"/>
              <a:chOff x="0" y="0"/>
              <a:chExt cx="830704" cy="103379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30704" cy="1033796"/>
              </a:xfrm>
              <a:custGeom>
                <a:avLst/>
                <a:gdLst/>
                <a:ahLst/>
                <a:cxnLst/>
                <a:rect l="l" t="t" r="r" b="b"/>
                <a:pathLst>
                  <a:path w="830704" h="1033796">
                    <a:moveTo>
                      <a:pt x="78269" y="0"/>
                    </a:moveTo>
                    <a:lnTo>
                      <a:pt x="752434" y="0"/>
                    </a:lnTo>
                    <a:cubicBezTo>
                      <a:pt x="773193" y="0"/>
                      <a:pt x="793101" y="8246"/>
                      <a:pt x="807779" y="22925"/>
                    </a:cubicBezTo>
                    <a:cubicBezTo>
                      <a:pt x="822457" y="37603"/>
                      <a:pt x="830704" y="57511"/>
                      <a:pt x="830704" y="78269"/>
                    </a:cubicBezTo>
                    <a:lnTo>
                      <a:pt x="830704" y="955527"/>
                    </a:lnTo>
                    <a:cubicBezTo>
                      <a:pt x="830704" y="976285"/>
                      <a:pt x="822457" y="996193"/>
                      <a:pt x="807779" y="1010872"/>
                    </a:cubicBezTo>
                    <a:cubicBezTo>
                      <a:pt x="793101" y="1025550"/>
                      <a:pt x="773193" y="1033796"/>
                      <a:pt x="752434" y="1033796"/>
                    </a:cubicBezTo>
                    <a:lnTo>
                      <a:pt x="78269" y="1033796"/>
                    </a:lnTo>
                    <a:cubicBezTo>
                      <a:pt x="57511" y="1033796"/>
                      <a:pt x="37603" y="1025550"/>
                      <a:pt x="22925" y="1010872"/>
                    </a:cubicBezTo>
                    <a:cubicBezTo>
                      <a:pt x="8246" y="996193"/>
                      <a:pt x="0" y="976285"/>
                      <a:pt x="0" y="955527"/>
                    </a:cubicBezTo>
                    <a:lnTo>
                      <a:pt x="0" y="78269"/>
                    </a:lnTo>
                    <a:cubicBezTo>
                      <a:pt x="0" y="57511"/>
                      <a:pt x="8246" y="37603"/>
                      <a:pt x="22925" y="22925"/>
                    </a:cubicBezTo>
                    <a:cubicBezTo>
                      <a:pt x="37603" y="8246"/>
                      <a:pt x="57511" y="0"/>
                      <a:pt x="78269" y="0"/>
                    </a:cubicBezTo>
                    <a:close/>
                  </a:path>
                </a:pathLst>
              </a:custGeom>
              <a:solidFill>
                <a:srgbClr val="5F0F40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830704" cy="1081421"/>
              </a:xfrm>
              <a:prstGeom prst="rect">
                <a:avLst/>
              </a:prstGeom>
            </p:spPr>
            <p:txBody>
              <a:bodyPr lIns="60538" tIns="60538" rIns="60538" bIns="6053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 rot="-10800000">
              <a:off x="15628923" y="1194649"/>
              <a:ext cx="5011625" cy="6236879"/>
              <a:chOff x="0" y="0"/>
              <a:chExt cx="830704" cy="103379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30704" cy="1033796"/>
              </a:xfrm>
              <a:custGeom>
                <a:avLst/>
                <a:gdLst/>
                <a:ahLst/>
                <a:cxnLst/>
                <a:rect l="l" t="t" r="r" b="b"/>
                <a:pathLst>
                  <a:path w="830704" h="1033796">
                    <a:moveTo>
                      <a:pt x="78269" y="0"/>
                    </a:moveTo>
                    <a:lnTo>
                      <a:pt x="752434" y="0"/>
                    </a:lnTo>
                    <a:cubicBezTo>
                      <a:pt x="773193" y="0"/>
                      <a:pt x="793101" y="8246"/>
                      <a:pt x="807779" y="22925"/>
                    </a:cubicBezTo>
                    <a:cubicBezTo>
                      <a:pt x="822457" y="37603"/>
                      <a:pt x="830704" y="57511"/>
                      <a:pt x="830704" y="78269"/>
                    </a:cubicBezTo>
                    <a:lnTo>
                      <a:pt x="830704" y="955527"/>
                    </a:lnTo>
                    <a:cubicBezTo>
                      <a:pt x="830704" y="976285"/>
                      <a:pt x="822457" y="996193"/>
                      <a:pt x="807779" y="1010872"/>
                    </a:cubicBezTo>
                    <a:cubicBezTo>
                      <a:pt x="793101" y="1025550"/>
                      <a:pt x="773193" y="1033796"/>
                      <a:pt x="752434" y="1033796"/>
                    </a:cubicBezTo>
                    <a:lnTo>
                      <a:pt x="78269" y="1033796"/>
                    </a:lnTo>
                    <a:cubicBezTo>
                      <a:pt x="57511" y="1033796"/>
                      <a:pt x="37603" y="1025550"/>
                      <a:pt x="22925" y="1010872"/>
                    </a:cubicBezTo>
                    <a:cubicBezTo>
                      <a:pt x="8246" y="996193"/>
                      <a:pt x="0" y="976285"/>
                      <a:pt x="0" y="955527"/>
                    </a:cubicBezTo>
                    <a:lnTo>
                      <a:pt x="0" y="78269"/>
                    </a:lnTo>
                    <a:cubicBezTo>
                      <a:pt x="0" y="57511"/>
                      <a:pt x="8246" y="37603"/>
                      <a:pt x="22925" y="22925"/>
                    </a:cubicBezTo>
                    <a:cubicBezTo>
                      <a:pt x="37603" y="8246"/>
                      <a:pt x="57511" y="0"/>
                      <a:pt x="78269" y="0"/>
                    </a:cubicBezTo>
                    <a:close/>
                  </a:path>
                </a:pathLst>
              </a:custGeom>
              <a:solidFill>
                <a:srgbClr val="841459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830704" cy="1081421"/>
              </a:xfrm>
              <a:prstGeom prst="rect">
                <a:avLst/>
              </a:prstGeom>
            </p:spPr>
            <p:txBody>
              <a:bodyPr lIns="60538" tIns="60538" rIns="60538" bIns="6053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 flipH="1" flipV="1">
              <a:off x="2505813" y="31750"/>
              <a:ext cx="15597411" cy="60538"/>
            </a:xfrm>
            <a:prstGeom prst="line">
              <a:avLst/>
            </a:prstGeom>
            <a:ln w="635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5604086" y="3570740"/>
              <a:ext cx="5163855" cy="2025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2"/>
                </a:lnSpc>
              </a:pPr>
              <a:r>
                <a:rPr lang="en-US" sz="609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Traumatic stress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62473" y="3323662"/>
              <a:ext cx="4087416" cy="212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8"/>
                </a:lnSpc>
              </a:pPr>
              <a:r>
                <a:rPr lang="en-US" sz="638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Positive </a:t>
              </a:r>
            </a:p>
            <a:p>
              <a:pPr algn="ctr">
                <a:lnSpc>
                  <a:spcPts val="5878"/>
                </a:lnSpc>
              </a:pPr>
              <a:r>
                <a:rPr lang="en-US" sz="638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stress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097121" y="3473966"/>
              <a:ext cx="5223152" cy="2122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8"/>
                </a:lnSpc>
              </a:pPr>
              <a:r>
                <a:rPr lang="en-US" sz="6390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Tolerable stress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1319832" y="3473966"/>
              <a:ext cx="3147386" cy="2122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8"/>
                </a:lnSpc>
              </a:pPr>
              <a:r>
                <a:rPr lang="en-US" sz="6390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Toxic stress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850244" cy="11728262"/>
          </a:xfrm>
          <a:custGeom>
            <a:avLst/>
            <a:gdLst/>
            <a:ahLst/>
            <a:cxnLst/>
            <a:rect l="l" t="t" r="r" b="b"/>
            <a:pathLst>
              <a:path w="20850244" h="11728262">
                <a:moveTo>
                  <a:pt x="0" y="0"/>
                </a:moveTo>
                <a:lnTo>
                  <a:pt x="20850244" y="0"/>
                </a:lnTo>
                <a:lnTo>
                  <a:pt x="20850244" y="11728262"/>
                </a:lnTo>
                <a:lnTo>
                  <a:pt x="0" y="11728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12230249" y="1805280"/>
            <a:ext cx="4245958" cy="7690967"/>
            <a:chOff x="0" y="0"/>
            <a:chExt cx="5661278" cy="10254623"/>
          </a:xfrm>
        </p:grpSpPr>
        <p:sp>
          <p:nvSpPr>
            <p:cNvPr id="4" name="AutoShape 4"/>
            <p:cNvSpPr/>
            <p:nvPr/>
          </p:nvSpPr>
          <p:spPr>
            <a:xfrm>
              <a:off x="2963469" y="0"/>
              <a:ext cx="0" cy="1118947"/>
            </a:xfrm>
            <a:prstGeom prst="line">
              <a:avLst/>
            </a:prstGeom>
            <a:ln w="53255" cap="flat">
              <a:solidFill>
                <a:srgbClr val="3C3C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1118947"/>
              <a:ext cx="5661278" cy="7161227"/>
              <a:chOff x="0" y="0"/>
              <a:chExt cx="812800" cy="102815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102815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28151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028151"/>
                    </a:lnTo>
                    <a:lnTo>
                      <a:pt x="0" y="1028151"/>
                    </a:lnTo>
                    <a:close/>
                  </a:path>
                </a:pathLst>
              </a:custGeom>
              <a:solidFill>
                <a:srgbClr val="8CAB29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1075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-5400000">
              <a:off x="856191" y="5449536"/>
              <a:ext cx="3948896" cy="5661278"/>
              <a:chOff x="0" y="0"/>
              <a:chExt cx="56695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6695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66950" h="812800">
                    <a:moveTo>
                      <a:pt x="283475" y="0"/>
                    </a:moveTo>
                    <a:lnTo>
                      <a:pt x="566950" y="812800"/>
                    </a:lnTo>
                    <a:lnTo>
                      <a:pt x="0" y="812800"/>
                    </a:lnTo>
                    <a:lnTo>
                      <a:pt x="283475" y="0"/>
                    </a:lnTo>
                    <a:close/>
                  </a:path>
                </a:pathLst>
              </a:custGeom>
              <a:solidFill>
                <a:srgbClr val="8CAB29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88586" y="329746"/>
                <a:ext cx="389778" cy="4249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22801" y="1515005"/>
              <a:ext cx="5036077" cy="5579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Detrimental effect of chronic stress on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nurses’ psychosocial well-being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574591" y="1805280"/>
            <a:ext cx="4245958" cy="7690967"/>
            <a:chOff x="0" y="0"/>
            <a:chExt cx="5661278" cy="10254623"/>
          </a:xfrm>
        </p:grpSpPr>
        <p:sp>
          <p:nvSpPr>
            <p:cNvPr id="13" name="AutoShape 13"/>
            <p:cNvSpPr/>
            <p:nvPr/>
          </p:nvSpPr>
          <p:spPr>
            <a:xfrm>
              <a:off x="2830639" y="0"/>
              <a:ext cx="0" cy="1118947"/>
            </a:xfrm>
            <a:prstGeom prst="line">
              <a:avLst/>
            </a:prstGeom>
            <a:ln w="53255" cap="flat">
              <a:solidFill>
                <a:srgbClr val="3C3C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1118947"/>
              <a:ext cx="5661278" cy="7161227"/>
              <a:chOff x="0" y="0"/>
              <a:chExt cx="812800" cy="102815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102815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28151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028151"/>
                    </a:lnTo>
                    <a:lnTo>
                      <a:pt x="0" y="1028151"/>
                    </a:lnTo>
                    <a:close/>
                  </a:path>
                </a:pathLst>
              </a:custGeom>
              <a:solidFill>
                <a:srgbClr val="39B48E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1075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-5400000">
              <a:off x="856191" y="5449536"/>
              <a:ext cx="3948896" cy="5661278"/>
              <a:chOff x="0" y="0"/>
              <a:chExt cx="56695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6695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66950" h="812800">
                    <a:moveTo>
                      <a:pt x="283475" y="0"/>
                    </a:moveTo>
                    <a:lnTo>
                      <a:pt x="566950" y="812800"/>
                    </a:lnTo>
                    <a:lnTo>
                      <a:pt x="0" y="812800"/>
                    </a:lnTo>
                    <a:lnTo>
                      <a:pt x="283475" y="0"/>
                    </a:lnTo>
                    <a:close/>
                  </a:path>
                </a:pathLst>
              </a:custGeom>
              <a:solidFill>
                <a:srgbClr val="39B48E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88586" y="329746"/>
                <a:ext cx="389778" cy="4249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89735" y="1497003"/>
              <a:ext cx="5281807" cy="7591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Nurses lack knowledge of stress responses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 and constructive coping mechanisms</a:t>
              </a:r>
            </a:p>
            <a:p>
              <a:pPr algn="ctr">
                <a:lnSpc>
                  <a:spcPts val="5599"/>
                </a:lnSpc>
              </a:pPr>
              <a:endParaRPr lang="en-US" sz="39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17230" y="1805280"/>
            <a:ext cx="4245958" cy="7676919"/>
            <a:chOff x="0" y="0"/>
            <a:chExt cx="5661278" cy="10235891"/>
          </a:xfrm>
        </p:grpSpPr>
        <p:sp>
          <p:nvSpPr>
            <p:cNvPr id="22" name="AutoShape 22"/>
            <p:cNvSpPr/>
            <p:nvPr/>
          </p:nvSpPr>
          <p:spPr>
            <a:xfrm>
              <a:off x="2700079" y="0"/>
              <a:ext cx="0" cy="1118947"/>
            </a:xfrm>
            <a:prstGeom prst="line">
              <a:avLst/>
            </a:prstGeom>
            <a:ln w="50800" cap="flat">
              <a:solidFill>
                <a:srgbClr val="3C3C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/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1100216"/>
              <a:ext cx="5661278" cy="7161227"/>
              <a:chOff x="0" y="0"/>
              <a:chExt cx="812800" cy="10281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102815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28151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028151"/>
                    </a:lnTo>
                    <a:lnTo>
                      <a:pt x="0" y="1028151"/>
                    </a:lnTo>
                    <a:close/>
                  </a:path>
                </a:pathLst>
              </a:custGeom>
              <a:solidFill>
                <a:srgbClr val="8FA9C6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812800" cy="1075776"/>
              </a:xfrm>
              <a:prstGeom prst="rect">
                <a:avLst/>
              </a:prstGeom>
            </p:spPr>
            <p:txBody>
              <a:bodyPr lIns="71006" tIns="71006" rIns="71006" bIns="71006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856191" y="5430805"/>
              <a:ext cx="3948896" cy="5661278"/>
              <a:chOff x="0" y="0"/>
              <a:chExt cx="56695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6695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66950" h="812800">
                    <a:moveTo>
                      <a:pt x="283475" y="0"/>
                    </a:moveTo>
                    <a:lnTo>
                      <a:pt x="566950" y="812800"/>
                    </a:lnTo>
                    <a:lnTo>
                      <a:pt x="0" y="812800"/>
                    </a:lnTo>
                    <a:lnTo>
                      <a:pt x="283475" y="0"/>
                    </a:lnTo>
                    <a:close/>
                  </a:path>
                </a:pathLst>
              </a:custGeom>
              <a:solidFill>
                <a:srgbClr val="8FA9C6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88586" y="329746"/>
                <a:ext cx="389778" cy="424996"/>
              </a:xfrm>
              <a:prstGeom prst="rect">
                <a:avLst/>
              </a:prstGeom>
            </p:spPr>
            <p:txBody>
              <a:bodyPr lIns="71006" tIns="71006" rIns="71006" bIns="71006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48626" y="1468747"/>
              <a:ext cx="5483937" cy="6528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4"/>
                </a:lnSpc>
              </a:pPr>
              <a:r>
                <a:rPr lang="en-US" sz="4003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Study highlighted registered professional </a:t>
              </a:r>
            </a:p>
            <a:p>
              <a:pPr algn="ctr">
                <a:lnSpc>
                  <a:spcPts val="5604"/>
                </a:lnSpc>
              </a:pPr>
              <a:r>
                <a:rPr lang="en-US" sz="4003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nurses’ vulnerability to chronic workplace stress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-1221082" y="425180"/>
            <a:ext cx="19146821" cy="1691533"/>
            <a:chOff x="0" y="0"/>
            <a:chExt cx="25529094" cy="2255378"/>
          </a:xfrm>
        </p:grpSpPr>
        <p:grpSp>
          <p:nvGrpSpPr>
            <p:cNvPr id="31" name="Group 31"/>
            <p:cNvGrpSpPr/>
            <p:nvPr/>
          </p:nvGrpSpPr>
          <p:grpSpPr>
            <a:xfrm>
              <a:off x="2411362" y="178881"/>
              <a:ext cx="23117732" cy="2076497"/>
              <a:chOff x="0" y="0"/>
              <a:chExt cx="4566466" cy="410172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4566465" cy="410172"/>
              </a:xfrm>
              <a:custGeom>
                <a:avLst/>
                <a:gdLst/>
                <a:ahLst/>
                <a:cxnLst/>
                <a:rect l="l" t="t" r="r" b="b"/>
                <a:pathLst>
                  <a:path w="4566465" h="410172">
                    <a:moveTo>
                      <a:pt x="0" y="0"/>
                    </a:moveTo>
                    <a:lnTo>
                      <a:pt x="4566465" y="0"/>
                    </a:lnTo>
                    <a:lnTo>
                      <a:pt x="4566465" y="410172"/>
                    </a:lnTo>
                    <a:lnTo>
                      <a:pt x="0" y="410172"/>
                    </a:lnTo>
                    <a:close/>
                  </a:path>
                </a:pathLst>
              </a:custGeom>
              <a:solidFill>
                <a:srgbClr val="1D444A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57150"/>
                <a:ext cx="4566466" cy="4673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0"/>
              <a:ext cx="25198500" cy="2076497"/>
              <a:chOff x="0" y="0"/>
              <a:chExt cx="4977482" cy="41017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4977481" cy="410172"/>
              </a:xfrm>
              <a:custGeom>
                <a:avLst/>
                <a:gdLst/>
                <a:ahLst/>
                <a:cxnLst/>
                <a:rect l="l" t="t" r="r" b="b"/>
                <a:pathLst>
                  <a:path w="4977481" h="410172">
                    <a:moveTo>
                      <a:pt x="0" y="0"/>
                    </a:moveTo>
                    <a:lnTo>
                      <a:pt x="4977481" y="0"/>
                    </a:lnTo>
                    <a:lnTo>
                      <a:pt x="4977481" y="410172"/>
                    </a:lnTo>
                    <a:lnTo>
                      <a:pt x="0" y="410172"/>
                    </a:lnTo>
                    <a:close/>
                  </a:path>
                </a:pathLst>
              </a:custGeom>
              <a:solidFill>
                <a:srgbClr val="ADD2FB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57150"/>
                <a:ext cx="4977482" cy="4673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9382308" y="7431"/>
              <a:ext cx="8875601" cy="1890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99"/>
                </a:lnSpc>
              </a:pPr>
              <a:r>
                <a:rPr lang="en-US" sz="8499" b="1">
                  <a:solidFill>
                    <a:srgbClr val="0E839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Conclusion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166021" cy="11343387"/>
          </a:xfrm>
          <a:custGeom>
            <a:avLst/>
            <a:gdLst/>
            <a:ahLst/>
            <a:cxnLst/>
            <a:rect l="l" t="t" r="r" b="b"/>
            <a:pathLst>
              <a:path w="20166021" h="11343387">
                <a:moveTo>
                  <a:pt x="0" y="0"/>
                </a:moveTo>
                <a:lnTo>
                  <a:pt x="20166021" y="0"/>
                </a:lnTo>
                <a:lnTo>
                  <a:pt x="20166021" y="11343387"/>
                </a:lnTo>
                <a:lnTo>
                  <a:pt x="0" y="113433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1028700" y="4410333"/>
            <a:ext cx="14126435" cy="2029894"/>
            <a:chOff x="0" y="0"/>
            <a:chExt cx="18835247" cy="2706526"/>
          </a:xfrm>
        </p:grpSpPr>
        <p:grpSp>
          <p:nvGrpSpPr>
            <p:cNvPr id="4" name="Group 4"/>
            <p:cNvGrpSpPr/>
            <p:nvPr/>
          </p:nvGrpSpPr>
          <p:grpSpPr>
            <a:xfrm>
              <a:off x="459662" y="0"/>
              <a:ext cx="18375584" cy="2706526"/>
              <a:chOff x="0" y="0"/>
              <a:chExt cx="2788388" cy="410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788388" cy="410700"/>
              </a:xfrm>
              <a:custGeom>
                <a:avLst/>
                <a:gdLst/>
                <a:ahLst/>
                <a:cxnLst/>
                <a:rect l="l" t="t" r="r" b="b"/>
                <a:pathLst>
                  <a:path w="2788388" h="410700">
                    <a:moveTo>
                      <a:pt x="2585188" y="0"/>
                    </a:moveTo>
                    <a:lnTo>
                      <a:pt x="0" y="0"/>
                    </a:lnTo>
                    <a:lnTo>
                      <a:pt x="0" y="410700"/>
                    </a:lnTo>
                    <a:lnTo>
                      <a:pt x="2585188" y="410700"/>
                    </a:lnTo>
                    <a:lnTo>
                      <a:pt x="2788388" y="205350"/>
                    </a:lnTo>
                    <a:lnTo>
                      <a:pt x="2585188" y="0"/>
                    </a:lnTo>
                    <a:close/>
                  </a:path>
                </a:pathLst>
              </a:custGeom>
              <a:solidFill>
                <a:srgbClr val="39B48E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2674088" cy="448800"/>
              </a:xfrm>
              <a:prstGeom prst="rect">
                <a:avLst/>
              </a:prstGeom>
            </p:spPr>
            <p:txBody>
              <a:bodyPr lIns="56957" tIns="56957" rIns="56957" bIns="56957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459662" cy="2706526"/>
              <a:chOff x="0" y="0"/>
              <a:chExt cx="69751" cy="4107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9751" cy="410700"/>
              </a:xfrm>
              <a:custGeom>
                <a:avLst/>
                <a:gdLst/>
                <a:ahLst/>
                <a:cxnLst/>
                <a:rect l="l" t="t" r="r" b="b"/>
                <a:pathLst>
                  <a:path w="69751" h="410700">
                    <a:moveTo>
                      <a:pt x="0" y="0"/>
                    </a:moveTo>
                    <a:lnTo>
                      <a:pt x="69751" y="0"/>
                    </a:lnTo>
                    <a:lnTo>
                      <a:pt x="69751" y="410700"/>
                    </a:lnTo>
                    <a:lnTo>
                      <a:pt x="0" y="410700"/>
                    </a:lnTo>
                    <a:close/>
                  </a:path>
                </a:pathLst>
              </a:custGeom>
              <a:solidFill>
                <a:srgbClr val="2E8D70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69751" cy="448800"/>
              </a:xfrm>
              <a:prstGeom prst="rect">
                <a:avLst/>
              </a:prstGeom>
            </p:spPr>
            <p:txBody>
              <a:bodyPr lIns="56957" tIns="56957" rIns="56957" bIns="56957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2206330" y="7011727"/>
            <a:ext cx="14344956" cy="2061295"/>
            <a:chOff x="0" y="0"/>
            <a:chExt cx="19126608" cy="2748393"/>
          </a:xfrm>
        </p:grpSpPr>
        <p:grpSp>
          <p:nvGrpSpPr>
            <p:cNvPr id="11" name="Group 11"/>
            <p:cNvGrpSpPr/>
            <p:nvPr/>
          </p:nvGrpSpPr>
          <p:grpSpPr>
            <a:xfrm>
              <a:off x="466773" y="0"/>
              <a:ext cx="18659835" cy="2748393"/>
              <a:chOff x="0" y="0"/>
              <a:chExt cx="2788388" cy="4107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88388" cy="410700"/>
              </a:xfrm>
              <a:custGeom>
                <a:avLst/>
                <a:gdLst/>
                <a:ahLst/>
                <a:cxnLst/>
                <a:rect l="l" t="t" r="r" b="b"/>
                <a:pathLst>
                  <a:path w="2788388" h="410700">
                    <a:moveTo>
                      <a:pt x="2585188" y="0"/>
                    </a:moveTo>
                    <a:lnTo>
                      <a:pt x="0" y="0"/>
                    </a:lnTo>
                    <a:lnTo>
                      <a:pt x="0" y="410700"/>
                    </a:lnTo>
                    <a:lnTo>
                      <a:pt x="2585188" y="410700"/>
                    </a:lnTo>
                    <a:lnTo>
                      <a:pt x="2788388" y="205350"/>
                    </a:lnTo>
                    <a:lnTo>
                      <a:pt x="2585188" y="0"/>
                    </a:lnTo>
                    <a:close/>
                  </a:path>
                </a:pathLst>
              </a:custGeom>
              <a:solidFill>
                <a:srgbClr val="8CAB29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2674088" cy="458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466773" cy="2748393"/>
              <a:chOff x="0" y="0"/>
              <a:chExt cx="69751" cy="4107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9751" cy="410700"/>
              </a:xfrm>
              <a:custGeom>
                <a:avLst/>
                <a:gdLst/>
                <a:ahLst/>
                <a:cxnLst/>
                <a:rect l="l" t="t" r="r" b="b"/>
                <a:pathLst>
                  <a:path w="69751" h="410700">
                    <a:moveTo>
                      <a:pt x="0" y="0"/>
                    </a:moveTo>
                    <a:lnTo>
                      <a:pt x="69751" y="0"/>
                    </a:lnTo>
                    <a:lnTo>
                      <a:pt x="69751" y="410700"/>
                    </a:lnTo>
                    <a:lnTo>
                      <a:pt x="0" y="410700"/>
                    </a:lnTo>
                    <a:close/>
                  </a:path>
                </a:pathLst>
              </a:custGeom>
              <a:solidFill>
                <a:srgbClr val="5F741D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69751" cy="458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647366" y="3566846"/>
            <a:ext cx="14903919" cy="325176"/>
          </a:xfrm>
          <a:custGeom>
            <a:avLst/>
            <a:gdLst/>
            <a:ahLst/>
            <a:cxnLst/>
            <a:rect l="l" t="t" r="r" b="b"/>
            <a:pathLst>
              <a:path w="14903919" h="325176">
                <a:moveTo>
                  <a:pt x="0" y="0"/>
                </a:moveTo>
                <a:lnTo>
                  <a:pt x="14903919" y="0"/>
                </a:lnTo>
                <a:lnTo>
                  <a:pt x="14903919" y="325177"/>
                </a:lnTo>
                <a:lnTo>
                  <a:pt x="0" y="32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8" name="Freeform 18"/>
          <p:cNvSpPr/>
          <p:nvPr/>
        </p:nvSpPr>
        <p:spPr>
          <a:xfrm>
            <a:off x="1692040" y="1843656"/>
            <a:ext cx="14903919" cy="325176"/>
          </a:xfrm>
          <a:custGeom>
            <a:avLst/>
            <a:gdLst/>
            <a:ahLst/>
            <a:cxnLst/>
            <a:rect l="l" t="t" r="r" b="b"/>
            <a:pathLst>
              <a:path w="14903919" h="325176">
                <a:moveTo>
                  <a:pt x="0" y="0"/>
                </a:moveTo>
                <a:lnTo>
                  <a:pt x="14903920" y="0"/>
                </a:lnTo>
                <a:lnTo>
                  <a:pt x="14903920" y="325176"/>
                </a:lnTo>
                <a:lnTo>
                  <a:pt x="0" y="3251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9" name="TextBox 19"/>
          <p:cNvSpPr txBox="1"/>
          <p:nvPr/>
        </p:nvSpPr>
        <p:spPr>
          <a:xfrm>
            <a:off x="1949926" y="4872830"/>
            <a:ext cx="11258954" cy="121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0"/>
              </a:lnSpc>
            </a:pPr>
            <a:r>
              <a:rPr lang="en-US" sz="5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Critical role of social work to support nurses’ psychosocial well-being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7366" y="499428"/>
            <a:ext cx="15399111" cy="117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</a:pPr>
            <a:r>
              <a:rPr lang="en-US" sz="8499" b="1">
                <a:solidFill>
                  <a:srgbClr val="0E8397"/>
                </a:solidFill>
                <a:latin typeface="Roboto Bold"/>
                <a:ea typeface="Roboto Bold"/>
                <a:cs typeface="Roboto Bold"/>
                <a:sym typeface="Roboto Bold"/>
              </a:rPr>
              <a:t>Role of social work profession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38033" y="2302182"/>
            <a:ext cx="15611934" cy="135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4"/>
              </a:lnSpc>
            </a:pPr>
            <a:r>
              <a:rPr lang="en-US" sz="5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 specific social work-informed psychosocial intervention programme: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17751" y="7477570"/>
            <a:ext cx="11765049" cy="1292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6"/>
              </a:lnSpc>
            </a:pPr>
            <a:r>
              <a:rPr lang="en-US" sz="533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Specific knowledge and skill set of social work profession</a:t>
            </a:r>
            <a:endParaRPr lang="en-US" sz="5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Freeform 23"/>
          <p:cNvSpPr/>
          <p:nvPr/>
        </p:nvSpPr>
        <p:spPr>
          <a:xfrm flipV="1">
            <a:off x="579317" y="3827114"/>
            <a:ext cx="1112723" cy="1598166"/>
          </a:xfrm>
          <a:custGeom>
            <a:avLst/>
            <a:gdLst/>
            <a:ahLst/>
            <a:cxnLst/>
            <a:rect l="l" t="t" r="r" b="b"/>
            <a:pathLst>
              <a:path w="1112723" h="1598166">
                <a:moveTo>
                  <a:pt x="0" y="1598166"/>
                </a:moveTo>
                <a:lnTo>
                  <a:pt x="1112723" y="1598166"/>
                </a:lnTo>
                <a:lnTo>
                  <a:pt x="1112723" y="0"/>
                </a:lnTo>
                <a:lnTo>
                  <a:pt x="0" y="0"/>
                </a:lnTo>
                <a:lnTo>
                  <a:pt x="0" y="159816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4" name="Freeform 24"/>
          <p:cNvSpPr/>
          <p:nvPr/>
        </p:nvSpPr>
        <p:spPr>
          <a:xfrm flipV="1">
            <a:off x="1647366" y="6814030"/>
            <a:ext cx="1112723" cy="1598166"/>
          </a:xfrm>
          <a:custGeom>
            <a:avLst/>
            <a:gdLst/>
            <a:ahLst/>
            <a:cxnLst/>
            <a:rect l="l" t="t" r="r" b="b"/>
            <a:pathLst>
              <a:path w="1112723" h="1598166">
                <a:moveTo>
                  <a:pt x="0" y="1598166"/>
                </a:moveTo>
                <a:lnTo>
                  <a:pt x="1112723" y="1598166"/>
                </a:lnTo>
                <a:lnTo>
                  <a:pt x="1112723" y="0"/>
                </a:lnTo>
                <a:lnTo>
                  <a:pt x="0" y="0"/>
                </a:lnTo>
                <a:lnTo>
                  <a:pt x="0" y="159816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120909" cy="11880511"/>
          </a:xfrm>
          <a:custGeom>
            <a:avLst/>
            <a:gdLst/>
            <a:ahLst/>
            <a:cxnLst/>
            <a:rect l="l" t="t" r="r" b="b"/>
            <a:pathLst>
              <a:path w="21120909" h="11880511">
                <a:moveTo>
                  <a:pt x="0" y="0"/>
                </a:moveTo>
                <a:lnTo>
                  <a:pt x="21120909" y="0"/>
                </a:lnTo>
                <a:lnTo>
                  <a:pt x="21120909" y="11880511"/>
                </a:lnTo>
                <a:lnTo>
                  <a:pt x="0" y="11880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399034" y="3914631"/>
            <a:ext cx="5611679" cy="5611679"/>
          </a:xfrm>
          <a:custGeom>
            <a:avLst/>
            <a:gdLst/>
            <a:ahLst/>
            <a:cxnLst/>
            <a:rect l="l" t="t" r="r" b="b"/>
            <a:pathLst>
              <a:path w="5611679" h="5611679">
                <a:moveTo>
                  <a:pt x="0" y="0"/>
                </a:moveTo>
                <a:lnTo>
                  <a:pt x="5611679" y="0"/>
                </a:lnTo>
                <a:lnTo>
                  <a:pt x="5611679" y="5611679"/>
                </a:lnTo>
                <a:lnTo>
                  <a:pt x="0" y="5611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4" name="Group 4"/>
          <p:cNvGrpSpPr/>
          <p:nvPr/>
        </p:nvGrpSpPr>
        <p:grpSpPr>
          <a:xfrm>
            <a:off x="1028700" y="121534"/>
            <a:ext cx="16661720" cy="3388994"/>
            <a:chOff x="0" y="0"/>
            <a:chExt cx="22215626" cy="4518659"/>
          </a:xfrm>
        </p:grpSpPr>
        <p:sp>
          <p:nvSpPr>
            <p:cNvPr id="5" name="TextBox 5"/>
            <p:cNvSpPr txBox="1"/>
            <p:nvPr/>
          </p:nvSpPr>
          <p:spPr>
            <a:xfrm>
              <a:off x="1108652" y="114300"/>
              <a:ext cx="20532148" cy="3087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39"/>
                </a:lnSpc>
              </a:pPr>
              <a:r>
                <a:rPr lang="en-US" sz="8499" b="1">
                  <a:solidFill>
                    <a:srgbClr val="0E839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Contribution to nursing </a:t>
              </a:r>
            </a:p>
            <a:p>
              <a:pPr algn="ctr">
                <a:lnSpc>
                  <a:spcPts val="8839"/>
                </a:lnSpc>
              </a:pPr>
              <a:r>
                <a:rPr lang="en-US" sz="8499" b="1">
                  <a:solidFill>
                    <a:srgbClr val="0E839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and healthcare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59218"/>
              <a:ext cx="22215626" cy="145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Psychosocial intervention programme: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6634" y="3043980"/>
            <a:ext cx="17012666" cy="6642131"/>
            <a:chOff x="0" y="0"/>
            <a:chExt cx="22683555" cy="8856175"/>
          </a:xfrm>
        </p:grpSpPr>
        <p:sp>
          <p:nvSpPr>
            <p:cNvPr id="8" name="Freeform 8"/>
            <p:cNvSpPr/>
            <p:nvPr/>
          </p:nvSpPr>
          <p:spPr>
            <a:xfrm>
              <a:off x="5732353" y="778605"/>
              <a:ext cx="5739800" cy="7840365"/>
            </a:xfrm>
            <a:custGeom>
              <a:avLst/>
              <a:gdLst/>
              <a:ahLst/>
              <a:cxnLst/>
              <a:rect l="l" t="t" r="r" b="b"/>
              <a:pathLst>
                <a:path w="5739800" h="7840365">
                  <a:moveTo>
                    <a:pt x="0" y="0"/>
                  </a:moveTo>
                  <a:lnTo>
                    <a:pt x="5739800" y="0"/>
                  </a:lnTo>
                  <a:lnTo>
                    <a:pt x="5739800" y="7840365"/>
                  </a:lnTo>
                  <a:lnTo>
                    <a:pt x="0" y="7840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957669"/>
              <a:ext cx="7482239" cy="7482239"/>
            </a:xfrm>
            <a:custGeom>
              <a:avLst/>
              <a:gdLst/>
              <a:ahLst/>
              <a:cxnLst/>
              <a:rect l="l" t="t" r="r" b="b"/>
              <a:pathLst>
                <a:path w="7482239" h="7482239">
                  <a:moveTo>
                    <a:pt x="0" y="0"/>
                  </a:moveTo>
                  <a:lnTo>
                    <a:pt x="7482239" y="0"/>
                  </a:lnTo>
                  <a:lnTo>
                    <a:pt x="7482239" y="7482238"/>
                  </a:lnTo>
                  <a:lnTo>
                    <a:pt x="0" y="7482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399480" y="7121005"/>
              <a:ext cx="12284075" cy="1497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85"/>
                </a:lnSpc>
              </a:pPr>
              <a:r>
                <a:rPr lang="en-US" sz="4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Institutional resilience and efficacy </a:t>
              </a:r>
            </a:p>
            <a:p>
              <a:pPr algn="l">
                <a:lnSpc>
                  <a:spcPts val="4185"/>
                </a:lnSpc>
              </a:pPr>
              <a:r>
                <a:rPr lang="en-US" sz="4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across healthcare institutions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46205" y="1445725"/>
              <a:ext cx="5789829" cy="741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99"/>
                </a:lnSpc>
              </a:pPr>
              <a:r>
                <a:rPr lang="en-US" sz="4500" b="1" dirty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Alleviate individual psychosocial allostatic </a:t>
              </a:r>
            </a:p>
            <a:p>
              <a:pPr algn="ctr">
                <a:lnSpc>
                  <a:spcPts val="6299"/>
                </a:lnSpc>
              </a:pPr>
              <a:r>
                <a:rPr lang="en-US" sz="4500" b="1" dirty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load will </a:t>
              </a:r>
            </a:p>
            <a:p>
              <a:pPr algn="ctr">
                <a:lnSpc>
                  <a:spcPts val="6299"/>
                </a:lnSpc>
              </a:pPr>
              <a:r>
                <a:rPr lang="en-US" sz="4500" b="1" dirty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ensure:</a:t>
              </a:r>
            </a:p>
            <a:p>
              <a:pPr algn="ctr">
                <a:lnSpc>
                  <a:spcPts val="6299"/>
                </a:lnSpc>
              </a:pPr>
              <a:endParaRPr lang="en-US" sz="45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047120" y="1264545"/>
              <a:ext cx="12284075" cy="1009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99"/>
                </a:lnSpc>
              </a:pPr>
              <a:r>
                <a:rPr lang="en-US" sz="4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Professional sustainability of nurses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863155" y="4002193"/>
              <a:ext cx="10461903" cy="1497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85"/>
                </a:lnSpc>
              </a:pPr>
              <a:r>
                <a:rPr lang="en-US" sz="4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Provision of good quality and safe patient care</a:t>
              </a:r>
            </a:p>
          </p:txBody>
        </p:sp>
        <p:sp>
          <p:nvSpPr>
            <p:cNvPr id="14" name="Freeform 14"/>
            <p:cNvSpPr/>
            <p:nvPr/>
          </p:nvSpPr>
          <p:spPr>
            <a:xfrm rot="2908013" flipV="1">
              <a:off x="901566" y="196304"/>
              <a:ext cx="1483630" cy="2130888"/>
            </a:xfrm>
            <a:custGeom>
              <a:avLst/>
              <a:gdLst/>
              <a:ahLst/>
              <a:cxnLst/>
              <a:rect l="l" t="t" r="r" b="b"/>
              <a:pathLst>
                <a:path w="1483630" h="2130888">
                  <a:moveTo>
                    <a:pt x="0" y="2130888"/>
                  </a:moveTo>
                  <a:lnTo>
                    <a:pt x="1483631" y="2130888"/>
                  </a:lnTo>
                  <a:lnTo>
                    <a:pt x="1483631" y="0"/>
                  </a:lnTo>
                  <a:lnTo>
                    <a:pt x="0" y="0"/>
                  </a:lnTo>
                  <a:lnTo>
                    <a:pt x="0" y="2130888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2854024" y="1303311"/>
            <a:ext cx="12579952" cy="6366143"/>
            <a:chOff x="0" y="0"/>
            <a:chExt cx="16773269" cy="848819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1025020"/>
              <a:ext cx="16773269" cy="6625366"/>
              <a:chOff x="0" y="0"/>
              <a:chExt cx="1693306" cy="66884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93306" cy="668848"/>
              </a:xfrm>
              <a:custGeom>
                <a:avLst/>
                <a:gdLst/>
                <a:ahLst/>
                <a:cxnLst/>
                <a:rect l="l" t="t" r="r" b="b"/>
                <a:pathLst>
                  <a:path w="1693306" h="668848">
                    <a:moveTo>
                      <a:pt x="0" y="0"/>
                    </a:moveTo>
                    <a:lnTo>
                      <a:pt x="1693306" y="0"/>
                    </a:lnTo>
                    <a:lnTo>
                      <a:pt x="1693306" y="668848"/>
                    </a:lnTo>
                    <a:lnTo>
                      <a:pt x="0" y="668848"/>
                    </a:lnTo>
                    <a:close/>
                  </a:path>
                </a:pathLst>
              </a:custGeom>
              <a:solidFill>
                <a:srgbClr val="672D8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1693306" cy="7164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55823" y="0"/>
              <a:ext cx="14861622" cy="6460039"/>
              <a:chOff x="0" y="0"/>
              <a:chExt cx="1500320" cy="65215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00320" cy="652158"/>
              </a:xfrm>
              <a:custGeom>
                <a:avLst/>
                <a:gdLst/>
                <a:ahLst/>
                <a:cxnLst/>
                <a:rect l="l" t="t" r="r" b="b"/>
                <a:pathLst>
                  <a:path w="1500320" h="652158">
                    <a:moveTo>
                      <a:pt x="0" y="0"/>
                    </a:moveTo>
                    <a:lnTo>
                      <a:pt x="1500320" y="0"/>
                    </a:lnTo>
                    <a:lnTo>
                      <a:pt x="1500320" y="652158"/>
                    </a:lnTo>
                    <a:lnTo>
                      <a:pt x="0" y="65215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00320" cy="6997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7595827" y="7650386"/>
              <a:ext cx="2231655" cy="837805"/>
              <a:chOff x="0" y="0"/>
              <a:chExt cx="812800" cy="3051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3051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5140">
                    <a:moveTo>
                      <a:pt x="406400" y="30514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5140"/>
                    </a:lnTo>
                    <a:close/>
                  </a:path>
                </a:pathLst>
              </a:custGeom>
              <a:solidFill>
                <a:srgbClr val="672D8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27000" y="-25829"/>
                <a:ext cx="558800" cy="189297"/>
              </a:xfrm>
              <a:prstGeom prst="rect">
                <a:avLst/>
              </a:prstGeom>
            </p:spPr>
            <p:txBody>
              <a:bodyPr lIns="25766" tIns="25766" rIns="25766" bIns="25766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28905" y="1874964"/>
              <a:ext cx="15915459" cy="2585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83"/>
                </a:lnSpc>
              </a:pPr>
              <a:r>
                <a:rPr lang="en-US" sz="11630" b="1">
                  <a:solidFill>
                    <a:srgbClr val="0E839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Any Questions?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94199"/>
            <a:ext cx="228807" cy="2288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6796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TextBox 6"/>
          <p:cNvSpPr txBox="1"/>
          <p:nvPr/>
        </p:nvSpPr>
        <p:spPr>
          <a:xfrm>
            <a:off x="1647366" y="296155"/>
            <a:ext cx="15399111" cy="117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</a:pPr>
            <a:r>
              <a:rPr lang="en-US" sz="8499" b="1" dirty="0">
                <a:solidFill>
                  <a:srgbClr val="0E8397"/>
                </a:solidFill>
                <a:latin typeface="Roboto Bold"/>
                <a:ea typeface="Roboto Bold"/>
                <a:cs typeface="Roboto Bold"/>
                <a:sym typeface="Roboto Bold"/>
              </a:rPr>
              <a:t>Overview of Presentation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78285" y="1684943"/>
            <a:ext cx="16531431" cy="8414732"/>
            <a:chOff x="0" y="0"/>
            <a:chExt cx="22041908" cy="1121964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2041908" cy="11219643"/>
              <a:chOff x="0" y="0"/>
              <a:chExt cx="4353957" cy="221622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353957" cy="2216226"/>
              </a:xfrm>
              <a:custGeom>
                <a:avLst/>
                <a:gdLst/>
                <a:ahLst/>
                <a:cxnLst/>
                <a:rect l="l" t="t" r="r" b="b"/>
                <a:pathLst>
                  <a:path w="4353957" h="2216226">
                    <a:moveTo>
                      <a:pt x="0" y="0"/>
                    </a:moveTo>
                    <a:lnTo>
                      <a:pt x="4353957" y="0"/>
                    </a:lnTo>
                    <a:lnTo>
                      <a:pt x="4353957" y="2216226"/>
                    </a:lnTo>
                    <a:lnTo>
                      <a:pt x="0" y="2216226"/>
                    </a:lnTo>
                    <a:close/>
                  </a:path>
                </a:pathLst>
              </a:custGeom>
              <a:solidFill>
                <a:srgbClr val="ADD2FB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4353957" cy="22733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508471" y="526459"/>
              <a:ext cx="19967773" cy="1352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Clarification of Psychosocial Allostatic Load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514411" y="960150"/>
              <a:ext cx="623106" cy="623106"/>
            </a:xfrm>
            <a:custGeom>
              <a:avLst/>
              <a:gdLst/>
              <a:ahLst/>
              <a:cxnLst/>
              <a:rect l="l" t="t" r="r" b="b"/>
              <a:pathLst>
                <a:path w="623106" h="623106">
                  <a:moveTo>
                    <a:pt x="0" y="0"/>
                  </a:moveTo>
                  <a:lnTo>
                    <a:pt x="623106" y="0"/>
                  </a:lnTo>
                  <a:lnTo>
                    <a:pt x="623106" y="623106"/>
                  </a:lnTo>
                  <a:lnTo>
                    <a:pt x="0" y="62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95299" y="2215093"/>
              <a:ext cx="17452455" cy="1352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Objectives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501239" y="2646490"/>
              <a:ext cx="623106" cy="623106"/>
            </a:xfrm>
            <a:custGeom>
              <a:avLst/>
              <a:gdLst/>
              <a:ahLst/>
              <a:cxnLst/>
              <a:rect l="l" t="t" r="r" b="b"/>
              <a:pathLst>
                <a:path w="623106" h="623106">
                  <a:moveTo>
                    <a:pt x="0" y="0"/>
                  </a:moveTo>
                  <a:lnTo>
                    <a:pt x="623106" y="0"/>
                  </a:lnTo>
                  <a:lnTo>
                    <a:pt x="623106" y="623105"/>
                  </a:lnTo>
                  <a:lnTo>
                    <a:pt x="0" y="623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95299" y="3904193"/>
              <a:ext cx="14350802" cy="1352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Methodology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501239" y="4335590"/>
              <a:ext cx="623106" cy="623106"/>
            </a:xfrm>
            <a:custGeom>
              <a:avLst/>
              <a:gdLst/>
              <a:ahLst/>
              <a:cxnLst/>
              <a:rect l="l" t="t" r="r" b="b"/>
              <a:pathLst>
                <a:path w="623106" h="623106">
                  <a:moveTo>
                    <a:pt x="0" y="0"/>
                  </a:moveTo>
                  <a:lnTo>
                    <a:pt x="623106" y="0"/>
                  </a:lnTo>
                  <a:lnTo>
                    <a:pt x="623106" y="623105"/>
                  </a:lnTo>
                  <a:lnTo>
                    <a:pt x="0" y="623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95299" y="5754478"/>
              <a:ext cx="18161992" cy="1352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Results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501239" y="6185875"/>
              <a:ext cx="623106" cy="623106"/>
            </a:xfrm>
            <a:custGeom>
              <a:avLst/>
              <a:gdLst/>
              <a:ahLst/>
              <a:cxnLst/>
              <a:rect l="l" t="t" r="r" b="b"/>
              <a:pathLst>
                <a:path w="623106" h="623106">
                  <a:moveTo>
                    <a:pt x="0" y="0"/>
                  </a:moveTo>
                  <a:lnTo>
                    <a:pt x="623106" y="0"/>
                  </a:lnTo>
                  <a:lnTo>
                    <a:pt x="623106" y="623106"/>
                  </a:lnTo>
                  <a:lnTo>
                    <a:pt x="0" y="62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508471" y="7524170"/>
              <a:ext cx="20127729" cy="1352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Conclusion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501239" y="7955567"/>
              <a:ext cx="623106" cy="623106"/>
            </a:xfrm>
            <a:custGeom>
              <a:avLst/>
              <a:gdLst/>
              <a:ahLst/>
              <a:cxnLst/>
              <a:rect l="l" t="t" r="r" b="b"/>
              <a:pathLst>
                <a:path w="623106" h="623106">
                  <a:moveTo>
                    <a:pt x="0" y="0"/>
                  </a:moveTo>
                  <a:lnTo>
                    <a:pt x="623106" y="0"/>
                  </a:lnTo>
                  <a:lnTo>
                    <a:pt x="623106" y="623106"/>
                  </a:lnTo>
                  <a:lnTo>
                    <a:pt x="0" y="62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05630" y="9753057"/>
              <a:ext cx="623106" cy="623106"/>
            </a:xfrm>
            <a:custGeom>
              <a:avLst/>
              <a:gdLst/>
              <a:ahLst/>
              <a:cxnLst/>
              <a:rect l="l" t="t" r="r" b="b"/>
              <a:pathLst>
                <a:path w="623106" h="623106">
                  <a:moveTo>
                    <a:pt x="0" y="0"/>
                  </a:moveTo>
                  <a:lnTo>
                    <a:pt x="623105" y="0"/>
                  </a:lnTo>
                  <a:lnTo>
                    <a:pt x="623105" y="623106"/>
                  </a:lnTo>
                  <a:lnTo>
                    <a:pt x="0" y="62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508471" y="9293863"/>
              <a:ext cx="20127729" cy="1352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Contribution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881998" cy="11746124"/>
          </a:xfrm>
          <a:custGeom>
            <a:avLst/>
            <a:gdLst/>
            <a:ahLst/>
            <a:cxnLst/>
            <a:rect l="l" t="t" r="r" b="b"/>
            <a:pathLst>
              <a:path w="20881998" h="11746124">
                <a:moveTo>
                  <a:pt x="0" y="0"/>
                </a:moveTo>
                <a:lnTo>
                  <a:pt x="20881998" y="0"/>
                </a:lnTo>
                <a:lnTo>
                  <a:pt x="20881998" y="11746124"/>
                </a:lnTo>
                <a:lnTo>
                  <a:pt x="0" y="11746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8674438" y="3026700"/>
            <a:ext cx="9105386" cy="6558613"/>
            <a:chOff x="0" y="0"/>
            <a:chExt cx="12140514" cy="8744817"/>
          </a:xfrm>
        </p:grpSpPr>
        <p:sp>
          <p:nvSpPr>
            <p:cNvPr id="4" name="Freeform 4"/>
            <p:cNvSpPr/>
            <p:nvPr/>
          </p:nvSpPr>
          <p:spPr>
            <a:xfrm>
              <a:off x="2386914" y="853101"/>
              <a:ext cx="9753600" cy="48768"/>
            </a:xfrm>
            <a:custGeom>
              <a:avLst/>
              <a:gdLst/>
              <a:ahLst/>
              <a:cxnLst/>
              <a:rect l="l" t="t" r="r" b="b"/>
              <a:pathLst>
                <a:path w="9753600" h="48768">
                  <a:moveTo>
                    <a:pt x="0" y="0"/>
                  </a:moveTo>
                  <a:lnTo>
                    <a:pt x="9753600" y="0"/>
                  </a:lnTo>
                  <a:lnTo>
                    <a:pt x="975360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436510" y="-76200"/>
              <a:ext cx="8009973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Psychosocial Systems 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3746327" y="1283069"/>
              <a:ext cx="7368264" cy="7340633"/>
            </a:xfrm>
            <a:custGeom>
              <a:avLst/>
              <a:gdLst/>
              <a:ahLst/>
              <a:cxnLst/>
              <a:rect l="l" t="t" r="r" b="b"/>
              <a:pathLst>
                <a:path w="7368264" h="7340633">
                  <a:moveTo>
                    <a:pt x="0" y="0"/>
                  </a:moveTo>
                  <a:lnTo>
                    <a:pt x="7368264" y="0"/>
                  </a:lnTo>
                  <a:lnTo>
                    <a:pt x="7368264" y="7340632"/>
                  </a:lnTo>
                  <a:lnTo>
                    <a:pt x="0" y="7340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lgDash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 rot="10347851">
              <a:off x="7592065" y="4849187"/>
              <a:ext cx="1010311" cy="1451075"/>
            </a:xfrm>
            <a:custGeom>
              <a:avLst/>
              <a:gdLst/>
              <a:ahLst/>
              <a:cxnLst/>
              <a:rect l="l" t="t" r="r" b="b"/>
              <a:pathLst>
                <a:path w="1010311" h="1451075">
                  <a:moveTo>
                    <a:pt x="0" y="0"/>
                  </a:moveTo>
                  <a:lnTo>
                    <a:pt x="1010311" y="0"/>
                  </a:lnTo>
                  <a:lnTo>
                    <a:pt x="1010311" y="1451075"/>
                  </a:lnTo>
                  <a:lnTo>
                    <a:pt x="0" y="145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Freeform 8"/>
            <p:cNvSpPr/>
            <p:nvPr/>
          </p:nvSpPr>
          <p:spPr>
            <a:xfrm rot="-4351004">
              <a:off x="6152337" y="4860339"/>
              <a:ext cx="1010311" cy="1451075"/>
            </a:xfrm>
            <a:custGeom>
              <a:avLst/>
              <a:gdLst/>
              <a:ahLst/>
              <a:cxnLst/>
              <a:rect l="l" t="t" r="r" b="b"/>
              <a:pathLst>
                <a:path w="1010311" h="1451075">
                  <a:moveTo>
                    <a:pt x="0" y="0"/>
                  </a:moveTo>
                  <a:lnTo>
                    <a:pt x="1010312" y="0"/>
                  </a:lnTo>
                  <a:lnTo>
                    <a:pt x="1010312" y="1451076"/>
                  </a:lnTo>
                  <a:lnTo>
                    <a:pt x="0" y="1451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9" name="Freeform 9"/>
            <p:cNvSpPr/>
            <p:nvPr/>
          </p:nvSpPr>
          <p:spPr>
            <a:xfrm rot="2932418">
              <a:off x="6925304" y="3598062"/>
              <a:ext cx="1010311" cy="1451075"/>
            </a:xfrm>
            <a:custGeom>
              <a:avLst/>
              <a:gdLst/>
              <a:ahLst/>
              <a:cxnLst/>
              <a:rect l="l" t="t" r="r" b="b"/>
              <a:pathLst>
                <a:path w="1010311" h="1451075">
                  <a:moveTo>
                    <a:pt x="0" y="0"/>
                  </a:moveTo>
                  <a:lnTo>
                    <a:pt x="1010311" y="0"/>
                  </a:lnTo>
                  <a:lnTo>
                    <a:pt x="1010311" y="1451075"/>
                  </a:lnTo>
                  <a:lnTo>
                    <a:pt x="0" y="145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 rot="3446086">
              <a:off x="7091813" y="3116243"/>
              <a:ext cx="4856723" cy="129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9"/>
                </a:lnSpc>
              </a:pPr>
              <a:r>
                <a:rPr lang="en-US" sz="579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Cognitive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-3356027">
              <a:off x="3365457" y="3269178"/>
              <a:ext cx="4318179" cy="129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9"/>
                </a:lnSpc>
              </a:pPr>
              <a:r>
                <a:rPr lang="en-US" sz="57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Affective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759305" y="6447175"/>
              <a:ext cx="5342309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Behavioural</a:t>
              </a:r>
            </a:p>
            <a:p>
              <a:pPr algn="ctr">
                <a:lnSpc>
                  <a:spcPts val="7000"/>
                </a:lnSpc>
              </a:pPr>
              <a:endParaRPr lang="en-US" sz="5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 rot="10704218">
              <a:off x="7328" y="4560292"/>
              <a:ext cx="1619751" cy="548691"/>
            </a:xfrm>
            <a:custGeom>
              <a:avLst/>
              <a:gdLst/>
              <a:ahLst/>
              <a:cxnLst/>
              <a:rect l="l" t="t" r="r" b="b"/>
              <a:pathLst>
                <a:path w="1619751" h="548691">
                  <a:moveTo>
                    <a:pt x="0" y="0"/>
                  </a:moveTo>
                  <a:lnTo>
                    <a:pt x="1619751" y="0"/>
                  </a:lnTo>
                  <a:lnTo>
                    <a:pt x="1619751" y="548691"/>
                  </a:lnTo>
                  <a:lnTo>
                    <a:pt x="0" y="548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0401" y="5466700"/>
              <a:ext cx="1619751" cy="548691"/>
            </a:xfrm>
            <a:custGeom>
              <a:avLst/>
              <a:gdLst/>
              <a:ahLst/>
              <a:cxnLst/>
              <a:rect l="l" t="t" r="r" b="b"/>
              <a:pathLst>
                <a:path w="1619751" h="548691">
                  <a:moveTo>
                    <a:pt x="0" y="0"/>
                  </a:moveTo>
                  <a:lnTo>
                    <a:pt x="1619751" y="0"/>
                  </a:lnTo>
                  <a:lnTo>
                    <a:pt x="1619751" y="548691"/>
                  </a:lnTo>
                  <a:lnTo>
                    <a:pt x="0" y="548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49884" y="3026700"/>
            <a:ext cx="7315200" cy="6944478"/>
            <a:chOff x="0" y="0"/>
            <a:chExt cx="9753600" cy="9259304"/>
          </a:xfrm>
        </p:grpSpPr>
        <p:sp>
          <p:nvSpPr>
            <p:cNvPr id="16" name="Freeform 16"/>
            <p:cNvSpPr/>
            <p:nvPr/>
          </p:nvSpPr>
          <p:spPr>
            <a:xfrm>
              <a:off x="0" y="804333"/>
              <a:ext cx="9753600" cy="48768"/>
            </a:xfrm>
            <a:custGeom>
              <a:avLst/>
              <a:gdLst/>
              <a:ahLst/>
              <a:cxnLst/>
              <a:rect l="l" t="t" r="r" b="b"/>
              <a:pathLst>
                <a:path w="9753600" h="48768">
                  <a:moveTo>
                    <a:pt x="0" y="0"/>
                  </a:moveTo>
                  <a:lnTo>
                    <a:pt x="9753600" y="0"/>
                  </a:lnTo>
                  <a:lnTo>
                    <a:pt x="9753600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grpSp>
          <p:nvGrpSpPr>
            <p:cNvPr id="17" name="Group 17"/>
            <p:cNvGrpSpPr/>
            <p:nvPr/>
          </p:nvGrpSpPr>
          <p:grpSpPr>
            <a:xfrm rot="2700000">
              <a:off x="1433051" y="4588241"/>
              <a:ext cx="5613401" cy="3147343"/>
              <a:chOff x="0" y="0"/>
              <a:chExt cx="812800" cy="45572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34349" y="29665"/>
                <a:ext cx="744101" cy="426059"/>
              </a:xfrm>
              <a:custGeom>
                <a:avLst/>
                <a:gdLst/>
                <a:ahLst/>
                <a:cxnLst/>
                <a:rect l="l" t="t" r="r" b="b"/>
                <a:pathLst>
                  <a:path w="744101" h="426059">
                    <a:moveTo>
                      <a:pt x="416112" y="19743"/>
                    </a:moveTo>
                    <a:lnTo>
                      <a:pt x="734390" y="376650"/>
                    </a:lnTo>
                    <a:cubicBezTo>
                      <a:pt x="742171" y="385375"/>
                      <a:pt x="744102" y="397856"/>
                      <a:pt x="739321" y="408525"/>
                    </a:cubicBezTo>
                    <a:cubicBezTo>
                      <a:pt x="734541" y="419193"/>
                      <a:pt x="723940" y="426059"/>
                      <a:pt x="712250" y="426059"/>
                    </a:cubicBezTo>
                    <a:lnTo>
                      <a:pt x="31852" y="426059"/>
                    </a:lnTo>
                    <a:cubicBezTo>
                      <a:pt x="20162" y="426059"/>
                      <a:pt x="9561" y="419193"/>
                      <a:pt x="4781" y="408525"/>
                    </a:cubicBezTo>
                    <a:cubicBezTo>
                      <a:pt x="0" y="397856"/>
                      <a:pt x="1931" y="385375"/>
                      <a:pt x="9712" y="376650"/>
                    </a:cubicBezTo>
                    <a:lnTo>
                      <a:pt x="327990" y="19743"/>
                    </a:lnTo>
                    <a:cubicBezTo>
                      <a:pt x="339191" y="7183"/>
                      <a:pt x="355221" y="0"/>
                      <a:pt x="372051" y="0"/>
                    </a:cubicBezTo>
                    <a:cubicBezTo>
                      <a:pt x="388881" y="0"/>
                      <a:pt x="404911" y="7183"/>
                      <a:pt x="416112" y="19743"/>
                    </a:cubicBezTo>
                    <a:close/>
                  </a:path>
                </a:pathLst>
              </a:custGeom>
              <a:solidFill>
                <a:srgbClr val="E11192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27000" y="154436"/>
                <a:ext cx="558800" cy="2687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8100000">
              <a:off x="1500517" y="2509612"/>
              <a:ext cx="5478470" cy="3282275"/>
              <a:chOff x="0" y="0"/>
              <a:chExt cx="812800" cy="48696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33861" y="31741"/>
                <a:ext cx="745078" cy="455226"/>
              </a:xfrm>
              <a:custGeom>
                <a:avLst/>
                <a:gdLst/>
                <a:ahLst/>
                <a:cxnLst/>
                <a:rect l="l" t="t" r="r" b="b"/>
                <a:pathLst>
                  <a:path w="745078" h="455226">
                    <a:moveTo>
                      <a:pt x="416001" y="20337"/>
                    </a:moveTo>
                    <a:lnTo>
                      <a:pt x="735477" y="403148"/>
                    </a:lnTo>
                    <a:cubicBezTo>
                      <a:pt x="743371" y="412607"/>
                      <a:pt x="745078" y="425779"/>
                      <a:pt x="739857" y="436938"/>
                    </a:cubicBezTo>
                    <a:cubicBezTo>
                      <a:pt x="734635" y="448097"/>
                      <a:pt x="723428" y="455226"/>
                      <a:pt x="711108" y="455226"/>
                    </a:cubicBezTo>
                    <a:lnTo>
                      <a:pt x="33970" y="455226"/>
                    </a:lnTo>
                    <a:cubicBezTo>
                      <a:pt x="21650" y="455226"/>
                      <a:pt x="10443" y="448097"/>
                      <a:pt x="5221" y="436938"/>
                    </a:cubicBezTo>
                    <a:cubicBezTo>
                      <a:pt x="0" y="425779"/>
                      <a:pt x="1707" y="412607"/>
                      <a:pt x="9601" y="403148"/>
                    </a:cubicBezTo>
                    <a:lnTo>
                      <a:pt x="329077" y="20337"/>
                    </a:lnTo>
                    <a:cubicBezTo>
                      <a:pt x="339832" y="7450"/>
                      <a:pt x="355753" y="0"/>
                      <a:pt x="372539" y="0"/>
                    </a:cubicBezTo>
                    <a:cubicBezTo>
                      <a:pt x="389325" y="0"/>
                      <a:pt x="405246" y="7450"/>
                      <a:pt x="416001" y="20337"/>
                    </a:cubicBezTo>
                    <a:close/>
                  </a:path>
                </a:pathLst>
              </a:custGeom>
              <a:solidFill>
                <a:srgbClr val="39B48E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27000" y="168942"/>
                <a:ext cx="558800" cy="2832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 rot="-2700000">
              <a:off x="2500988" y="2989570"/>
              <a:ext cx="2562076" cy="1618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Immune</a:t>
              </a:r>
            </a:p>
            <a:p>
              <a:pPr algn="ctr">
                <a:lnSpc>
                  <a:spcPts val="4900"/>
                </a:lnSpc>
              </a:pPr>
              <a:endParaRPr lang="en-US" sz="35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  <p:grpSp>
          <p:nvGrpSpPr>
            <p:cNvPr id="24" name="Group 24"/>
            <p:cNvGrpSpPr/>
            <p:nvPr/>
          </p:nvGrpSpPr>
          <p:grpSpPr>
            <a:xfrm rot="-8100000">
              <a:off x="3519659" y="2562176"/>
              <a:ext cx="5625544" cy="3278415"/>
              <a:chOff x="0" y="0"/>
              <a:chExt cx="812800" cy="47367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33516" y="30363"/>
                <a:ext cx="745768" cy="443314"/>
              </a:xfrm>
              <a:custGeom>
                <a:avLst/>
                <a:gdLst/>
                <a:ahLst/>
                <a:cxnLst/>
                <a:rect l="l" t="t" r="r" b="b"/>
                <a:pathLst>
                  <a:path w="745768" h="443314">
                    <a:moveTo>
                      <a:pt x="415898" y="19772"/>
                    </a:moveTo>
                    <a:lnTo>
                      <a:pt x="736270" y="393180"/>
                    </a:lnTo>
                    <a:cubicBezTo>
                      <a:pt x="743993" y="402182"/>
                      <a:pt x="745768" y="414856"/>
                      <a:pt x="740815" y="425632"/>
                    </a:cubicBezTo>
                    <a:cubicBezTo>
                      <a:pt x="735861" y="436409"/>
                      <a:pt x="725086" y="443315"/>
                      <a:pt x="713226" y="443315"/>
                    </a:cubicBezTo>
                    <a:lnTo>
                      <a:pt x="32542" y="443315"/>
                    </a:lnTo>
                    <a:cubicBezTo>
                      <a:pt x="20682" y="443315"/>
                      <a:pt x="9907" y="436409"/>
                      <a:pt x="4953" y="425632"/>
                    </a:cubicBezTo>
                    <a:cubicBezTo>
                      <a:pt x="0" y="414856"/>
                      <a:pt x="1775" y="402182"/>
                      <a:pt x="9498" y="393180"/>
                    </a:cubicBezTo>
                    <a:lnTo>
                      <a:pt x="329870" y="19772"/>
                    </a:lnTo>
                    <a:cubicBezTo>
                      <a:pt x="340637" y="7222"/>
                      <a:pt x="356348" y="0"/>
                      <a:pt x="372884" y="0"/>
                    </a:cubicBezTo>
                    <a:cubicBezTo>
                      <a:pt x="389420" y="0"/>
                      <a:pt x="405131" y="7222"/>
                      <a:pt x="415898" y="19772"/>
                    </a:cubicBezTo>
                    <a:close/>
                  </a:path>
                </a:pathLst>
              </a:custGeom>
              <a:solidFill>
                <a:srgbClr val="FFEE3B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27000" y="162772"/>
                <a:ext cx="558800" cy="2770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 rot="2700000">
              <a:off x="5355427" y="2989570"/>
              <a:ext cx="3024783" cy="1618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Endocrine</a:t>
              </a:r>
            </a:p>
            <a:p>
              <a:pPr algn="ctr">
                <a:lnSpc>
                  <a:spcPts val="4900"/>
                </a:lnSpc>
              </a:pPr>
              <a:endParaRPr lang="en-US" sz="35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  <p:grpSp>
          <p:nvGrpSpPr>
            <p:cNvPr id="28" name="Group 28"/>
            <p:cNvGrpSpPr/>
            <p:nvPr/>
          </p:nvGrpSpPr>
          <p:grpSpPr>
            <a:xfrm rot="-2700000">
              <a:off x="3642181" y="4657612"/>
              <a:ext cx="5405308" cy="3142756"/>
              <a:chOff x="0" y="0"/>
              <a:chExt cx="812800" cy="47257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34929" y="31553"/>
                <a:ext cx="742942" cy="441026"/>
              </a:xfrm>
              <a:custGeom>
                <a:avLst/>
                <a:gdLst/>
                <a:ahLst/>
                <a:cxnLst/>
                <a:rect l="l" t="t" r="r" b="b"/>
                <a:pathLst>
                  <a:path w="742942" h="441026">
                    <a:moveTo>
                      <a:pt x="416297" y="20573"/>
                    </a:moveTo>
                    <a:lnTo>
                      <a:pt x="733045" y="388900"/>
                    </a:lnTo>
                    <a:cubicBezTo>
                      <a:pt x="741085" y="398249"/>
                      <a:pt x="742942" y="411426"/>
                      <a:pt x="737798" y="422634"/>
                    </a:cubicBezTo>
                    <a:cubicBezTo>
                      <a:pt x="732655" y="433842"/>
                      <a:pt x="721453" y="441025"/>
                      <a:pt x="709122" y="441025"/>
                    </a:cubicBezTo>
                    <a:lnTo>
                      <a:pt x="33820" y="441025"/>
                    </a:lnTo>
                    <a:cubicBezTo>
                      <a:pt x="21489" y="441025"/>
                      <a:pt x="10287" y="433842"/>
                      <a:pt x="5144" y="422634"/>
                    </a:cubicBezTo>
                    <a:cubicBezTo>
                      <a:pt x="0" y="411426"/>
                      <a:pt x="1857" y="398249"/>
                      <a:pt x="9897" y="388900"/>
                    </a:cubicBezTo>
                    <a:lnTo>
                      <a:pt x="326645" y="20573"/>
                    </a:lnTo>
                    <a:cubicBezTo>
                      <a:pt x="337876" y="7512"/>
                      <a:pt x="354245" y="0"/>
                      <a:pt x="371471" y="0"/>
                    </a:cubicBezTo>
                    <a:cubicBezTo>
                      <a:pt x="388697" y="0"/>
                      <a:pt x="405066" y="7512"/>
                      <a:pt x="416297" y="20573"/>
                    </a:cubicBezTo>
                    <a:close/>
                  </a:path>
                </a:pathLst>
              </a:custGeom>
              <a:solidFill>
                <a:srgbClr val="00AC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27000" y="162261"/>
                <a:ext cx="558800" cy="2765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2932418">
              <a:off x="4754818" y="3302832"/>
              <a:ext cx="1010311" cy="1451075"/>
            </a:xfrm>
            <a:custGeom>
              <a:avLst/>
              <a:gdLst/>
              <a:ahLst/>
              <a:cxnLst/>
              <a:rect l="l" t="t" r="r" b="b"/>
              <a:pathLst>
                <a:path w="1010311" h="1451075">
                  <a:moveTo>
                    <a:pt x="0" y="0"/>
                  </a:moveTo>
                  <a:lnTo>
                    <a:pt x="1010311" y="0"/>
                  </a:lnTo>
                  <a:lnTo>
                    <a:pt x="1010311" y="1451076"/>
                  </a:lnTo>
                  <a:lnTo>
                    <a:pt x="0" y="1451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32" name="Freeform 32"/>
            <p:cNvSpPr/>
            <p:nvPr/>
          </p:nvSpPr>
          <p:spPr>
            <a:xfrm rot="8551026">
              <a:off x="5899013" y="4462388"/>
              <a:ext cx="1010311" cy="1451075"/>
            </a:xfrm>
            <a:custGeom>
              <a:avLst/>
              <a:gdLst/>
              <a:ahLst/>
              <a:cxnLst/>
              <a:rect l="l" t="t" r="r" b="b"/>
              <a:pathLst>
                <a:path w="1010311" h="1451075">
                  <a:moveTo>
                    <a:pt x="0" y="0"/>
                  </a:moveTo>
                  <a:lnTo>
                    <a:pt x="1010312" y="0"/>
                  </a:lnTo>
                  <a:lnTo>
                    <a:pt x="1010312" y="1451075"/>
                  </a:lnTo>
                  <a:lnTo>
                    <a:pt x="0" y="145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33" name="Freeform 33"/>
            <p:cNvSpPr/>
            <p:nvPr/>
          </p:nvSpPr>
          <p:spPr>
            <a:xfrm rot="-7428204">
              <a:off x="4721124" y="5683748"/>
              <a:ext cx="1010311" cy="1451075"/>
            </a:xfrm>
            <a:custGeom>
              <a:avLst/>
              <a:gdLst/>
              <a:ahLst/>
              <a:cxnLst/>
              <a:rect l="l" t="t" r="r" b="b"/>
              <a:pathLst>
                <a:path w="1010311" h="1451075">
                  <a:moveTo>
                    <a:pt x="0" y="0"/>
                  </a:moveTo>
                  <a:lnTo>
                    <a:pt x="1010311" y="0"/>
                  </a:lnTo>
                  <a:lnTo>
                    <a:pt x="1010311" y="1451076"/>
                  </a:lnTo>
                  <a:lnTo>
                    <a:pt x="0" y="1451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34" name="Freeform 34"/>
            <p:cNvSpPr/>
            <p:nvPr/>
          </p:nvSpPr>
          <p:spPr>
            <a:xfrm rot="-2299206">
              <a:off x="3525447" y="4455778"/>
              <a:ext cx="1010311" cy="1451075"/>
            </a:xfrm>
            <a:custGeom>
              <a:avLst/>
              <a:gdLst/>
              <a:ahLst/>
              <a:cxnLst/>
              <a:rect l="l" t="t" r="r" b="b"/>
              <a:pathLst>
                <a:path w="1010311" h="1451075">
                  <a:moveTo>
                    <a:pt x="0" y="0"/>
                  </a:moveTo>
                  <a:lnTo>
                    <a:pt x="1010311" y="0"/>
                  </a:lnTo>
                  <a:lnTo>
                    <a:pt x="1010311" y="1451075"/>
                  </a:lnTo>
                  <a:lnTo>
                    <a:pt x="0" y="145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/>
            <p:cNvSpPr txBox="1"/>
            <p:nvPr/>
          </p:nvSpPr>
          <p:spPr>
            <a:xfrm rot="-2776145">
              <a:off x="5716368" y="6171990"/>
              <a:ext cx="2998391" cy="1618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Metabolic</a:t>
              </a:r>
            </a:p>
            <a:p>
              <a:pPr algn="ctr">
                <a:lnSpc>
                  <a:spcPts val="4900"/>
                </a:lnSpc>
              </a:pPr>
              <a:endParaRPr lang="en-US" sz="35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 rot="2700000">
              <a:off x="1557589" y="6285274"/>
              <a:ext cx="3583980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Cardiovascular</a:t>
              </a:r>
            </a:p>
            <a:p>
              <a:pPr algn="ctr">
                <a:lnSpc>
                  <a:spcPts val="4200"/>
                </a:lnSpc>
              </a:pPr>
              <a:endPara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51753" y="-76200"/>
              <a:ext cx="8009973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Physiological Systems 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685273" y="258763"/>
            <a:ext cx="16917454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>
                <a:solidFill>
                  <a:srgbClr val="0E8397"/>
                </a:solidFill>
                <a:latin typeface="Roboto Bold"/>
                <a:ea typeface="Roboto Bold"/>
                <a:cs typeface="Roboto Bold"/>
                <a:sym typeface="Roboto Bold"/>
              </a:rPr>
              <a:t>What is psychosocial allostatic load?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406655" y="1767849"/>
            <a:ext cx="15474691" cy="963576"/>
            <a:chOff x="0" y="0"/>
            <a:chExt cx="20632921" cy="1284768"/>
          </a:xfrm>
        </p:grpSpPr>
        <p:grpSp>
          <p:nvGrpSpPr>
            <p:cNvPr id="40" name="Group 40"/>
            <p:cNvGrpSpPr/>
            <p:nvPr/>
          </p:nvGrpSpPr>
          <p:grpSpPr>
            <a:xfrm>
              <a:off x="446176" y="0"/>
              <a:ext cx="19779835" cy="1284768"/>
              <a:chOff x="0" y="0"/>
              <a:chExt cx="3907128" cy="253781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3907128" cy="253781"/>
              </a:xfrm>
              <a:custGeom>
                <a:avLst/>
                <a:gdLst/>
                <a:ahLst/>
                <a:cxnLst/>
                <a:rect l="l" t="t" r="r" b="b"/>
                <a:pathLst>
                  <a:path w="3907128" h="253781">
                    <a:moveTo>
                      <a:pt x="0" y="0"/>
                    </a:moveTo>
                    <a:lnTo>
                      <a:pt x="3907128" y="0"/>
                    </a:lnTo>
                    <a:lnTo>
                      <a:pt x="3907128" y="253781"/>
                    </a:lnTo>
                    <a:lnTo>
                      <a:pt x="0" y="253781"/>
                    </a:lnTo>
                    <a:close/>
                  </a:path>
                </a:pathLst>
              </a:custGeom>
              <a:solidFill>
                <a:srgbClr val="2E8D70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57150"/>
                <a:ext cx="3907128" cy="3109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0" y="15826"/>
              <a:ext cx="20632921" cy="111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Cumulative “wear” and “tear” on the body and brain.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35804" y="2317751"/>
            <a:ext cx="9816392" cy="49082"/>
          </a:xfrm>
          <a:custGeom>
            <a:avLst/>
            <a:gdLst/>
            <a:ahLst/>
            <a:cxnLst/>
            <a:rect l="l" t="t" r="r" b="b"/>
            <a:pathLst>
              <a:path w="9816392" h="49082">
                <a:moveTo>
                  <a:pt x="0" y="0"/>
                </a:moveTo>
                <a:lnTo>
                  <a:pt x="9816392" y="0"/>
                </a:lnTo>
                <a:lnTo>
                  <a:pt x="9816392" y="49082"/>
                </a:lnTo>
                <a:lnTo>
                  <a:pt x="0" y="49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/>
          <p:nvPr/>
        </p:nvGrpSpPr>
        <p:grpSpPr>
          <a:xfrm>
            <a:off x="1044929" y="2642182"/>
            <a:ext cx="7670297" cy="2501318"/>
            <a:chOff x="0" y="0"/>
            <a:chExt cx="2714543" cy="8852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14543" cy="885225"/>
            </a:xfrm>
            <a:custGeom>
              <a:avLst/>
              <a:gdLst/>
              <a:ahLst/>
              <a:cxnLst/>
              <a:rect l="l" t="t" r="r" b="b"/>
              <a:pathLst>
                <a:path w="2714543" h="885225">
                  <a:moveTo>
                    <a:pt x="10093" y="0"/>
                  </a:moveTo>
                  <a:lnTo>
                    <a:pt x="2704450" y="0"/>
                  </a:lnTo>
                  <a:cubicBezTo>
                    <a:pt x="2707127" y="0"/>
                    <a:pt x="2709694" y="1063"/>
                    <a:pt x="2711587" y="2956"/>
                  </a:cubicBezTo>
                  <a:cubicBezTo>
                    <a:pt x="2713480" y="4849"/>
                    <a:pt x="2714543" y="7416"/>
                    <a:pt x="2714543" y="10093"/>
                  </a:cubicBezTo>
                  <a:lnTo>
                    <a:pt x="2714543" y="875131"/>
                  </a:lnTo>
                  <a:cubicBezTo>
                    <a:pt x="2714543" y="880706"/>
                    <a:pt x="2710025" y="885225"/>
                    <a:pt x="2704450" y="885225"/>
                  </a:cubicBezTo>
                  <a:lnTo>
                    <a:pt x="10093" y="885225"/>
                  </a:lnTo>
                  <a:cubicBezTo>
                    <a:pt x="7416" y="885225"/>
                    <a:pt x="4849" y="884161"/>
                    <a:pt x="2956" y="882268"/>
                  </a:cubicBezTo>
                  <a:cubicBezTo>
                    <a:pt x="1063" y="880376"/>
                    <a:pt x="0" y="877808"/>
                    <a:pt x="0" y="875131"/>
                  </a:cubicBezTo>
                  <a:lnTo>
                    <a:pt x="0" y="10093"/>
                  </a:lnTo>
                  <a:cubicBezTo>
                    <a:pt x="0" y="4519"/>
                    <a:pt x="4519" y="0"/>
                    <a:pt x="10093" y="0"/>
                  </a:cubicBezTo>
                  <a:close/>
                </a:path>
              </a:pathLst>
            </a:custGeom>
            <a:solidFill>
              <a:srgbClr val="D2D3D8"/>
            </a:solidFill>
            <a:ln w="57150" cap="sq">
              <a:solidFill>
                <a:srgbClr val="4E7953"/>
              </a:solidFill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714543" cy="942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1546" y="3359458"/>
            <a:ext cx="1066766" cy="1066766"/>
            <a:chOff x="0" y="0"/>
            <a:chExt cx="377532" cy="3775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532" cy="377532"/>
            </a:xfrm>
            <a:custGeom>
              <a:avLst/>
              <a:gdLst/>
              <a:ahLst/>
              <a:cxnLst/>
              <a:rect l="l" t="t" r="r" b="b"/>
              <a:pathLst>
                <a:path w="377532" h="377532">
                  <a:moveTo>
                    <a:pt x="72574" y="0"/>
                  </a:moveTo>
                  <a:lnTo>
                    <a:pt x="304958" y="0"/>
                  </a:lnTo>
                  <a:cubicBezTo>
                    <a:pt x="324206" y="0"/>
                    <a:pt x="342665" y="7646"/>
                    <a:pt x="356276" y="21256"/>
                  </a:cubicBezTo>
                  <a:cubicBezTo>
                    <a:pt x="369886" y="34867"/>
                    <a:pt x="377532" y="53326"/>
                    <a:pt x="377532" y="72574"/>
                  </a:cubicBezTo>
                  <a:lnTo>
                    <a:pt x="377532" y="304958"/>
                  </a:lnTo>
                  <a:cubicBezTo>
                    <a:pt x="377532" y="324206"/>
                    <a:pt x="369886" y="342665"/>
                    <a:pt x="356276" y="356276"/>
                  </a:cubicBezTo>
                  <a:cubicBezTo>
                    <a:pt x="342665" y="369886"/>
                    <a:pt x="324206" y="377532"/>
                    <a:pt x="304958" y="377532"/>
                  </a:cubicBezTo>
                  <a:lnTo>
                    <a:pt x="72574" y="377532"/>
                  </a:lnTo>
                  <a:cubicBezTo>
                    <a:pt x="53326" y="377532"/>
                    <a:pt x="34867" y="369886"/>
                    <a:pt x="21256" y="356276"/>
                  </a:cubicBezTo>
                  <a:cubicBezTo>
                    <a:pt x="7646" y="342665"/>
                    <a:pt x="0" y="324206"/>
                    <a:pt x="0" y="304958"/>
                  </a:cubicBezTo>
                  <a:lnTo>
                    <a:pt x="0" y="72574"/>
                  </a:lnTo>
                  <a:cubicBezTo>
                    <a:pt x="0" y="53326"/>
                    <a:pt x="7646" y="34867"/>
                    <a:pt x="21256" y="21256"/>
                  </a:cubicBezTo>
                  <a:cubicBezTo>
                    <a:pt x="34867" y="7646"/>
                    <a:pt x="53326" y="0"/>
                    <a:pt x="72574" y="0"/>
                  </a:cubicBezTo>
                  <a:close/>
                </a:path>
              </a:pathLst>
            </a:custGeom>
            <a:solidFill>
              <a:srgbClr val="4E7953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77532" cy="434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1298160" y="3664058"/>
            <a:ext cx="689159" cy="457566"/>
            <a:chOff x="0" y="0"/>
            <a:chExt cx="812800" cy="539657"/>
          </a:xfrm>
        </p:grpSpPr>
        <p:sp>
          <p:nvSpPr>
            <p:cNvPr id="12" name="Freeform 12"/>
            <p:cNvSpPr/>
            <p:nvPr/>
          </p:nvSpPr>
          <p:spPr>
            <a:xfrm>
              <a:off x="52716" y="56032"/>
              <a:ext cx="707367" cy="483625"/>
            </a:xfrm>
            <a:custGeom>
              <a:avLst/>
              <a:gdLst/>
              <a:ahLst/>
              <a:cxnLst/>
              <a:rect l="l" t="t" r="r" b="b"/>
              <a:pathLst>
                <a:path w="707367" h="483625">
                  <a:moveTo>
                    <a:pt x="421263" y="33706"/>
                  </a:moveTo>
                  <a:lnTo>
                    <a:pt x="692505" y="393887"/>
                  </a:lnTo>
                  <a:cubicBezTo>
                    <a:pt x="705284" y="410856"/>
                    <a:pt x="707368" y="433593"/>
                    <a:pt x="697886" y="452602"/>
                  </a:cubicBezTo>
                  <a:cubicBezTo>
                    <a:pt x="688405" y="471612"/>
                    <a:pt x="668988" y="483625"/>
                    <a:pt x="647745" y="483625"/>
                  </a:cubicBezTo>
                  <a:lnTo>
                    <a:pt x="59623" y="483625"/>
                  </a:lnTo>
                  <a:cubicBezTo>
                    <a:pt x="38380" y="483625"/>
                    <a:pt x="18963" y="471612"/>
                    <a:pt x="9482" y="452602"/>
                  </a:cubicBezTo>
                  <a:cubicBezTo>
                    <a:pt x="0" y="433593"/>
                    <a:pt x="2084" y="410856"/>
                    <a:pt x="14863" y="393887"/>
                  </a:cubicBezTo>
                  <a:lnTo>
                    <a:pt x="286105" y="33706"/>
                  </a:lnTo>
                  <a:cubicBezTo>
                    <a:pt x="302088" y="12482"/>
                    <a:pt x="327114" y="0"/>
                    <a:pt x="353684" y="0"/>
                  </a:cubicBezTo>
                  <a:cubicBezTo>
                    <a:pt x="380254" y="0"/>
                    <a:pt x="405280" y="12482"/>
                    <a:pt x="421263" y="33706"/>
                  </a:cubicBezTo>
                  <a:close/>
                </a:path>
              </a:pathLst>
            </a:custGeom>
            <a:solidFill>
              <a:srgbClr val="4E7953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193405"/>
              <a:ext cx="558800" cy="307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71522" y="2821868"/>
            <a:ext cx="7981408" cy="2077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7"/>
              </a:lnSpc>
            </a:pPr>
            <a:r>
              <a:rPr lang="en-US" sz="398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Prevalence of psychosocial allostatic load of registered professional nurses?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852930" y="2642182"/>
            <a:ext cx="7670297" cy="2501318"/>
            <a:chOff x="0" y="0"/>
            <a:chExt cx="2714543" cy="8852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14543" cy="885225"/>
            </a:xfrm>
            <a:custGeom>
              <a:avLst/>
              <a:gdLst/>
              <a:ahLst/>
              <a:cxnLst/>
              <a:rect l="l" t="t" r="r" b="b"/>
              <a:pathLst>
                <a:path w="2714543" h="885225">
                  <a:moveTo>
                    <a:pt x="10093" y="0"/>
                  </a:moveTo>
                  <a:lnTo>
                    <a:pt x="2704450" y="0"/>
                  </a:lnTo>
                  <a:cubicBezTo>
                    <a:pt x="2707127" y="0"/>
                    <a:pt x="2709694" y="1063"/>
                    <a:pt x="2711587" y="2956"/>
                  </a:cubicBezTo>
                  <a:cubicBezTo>
                    <a:pt x="2713480" y="4849"/>
                    <a:pt x="2714543" y="7416"/>
                    <a:pt x="2714543" y="10093"/>
                  </a:cubicBezTo>
                  <a:lnTo>
                    <a:pt x="2714543" y="875131"/>
                  </a:lnTo>
                  <a:cubicBezTo>
                    <a:pt x="2714543" y="880706"/>
                    <a:pt x="2710025" y="885225"/>
                    <a:pt x="2704450" y="885225"/>
                  </a:cubicBezTo>
                  <a:lnTo>
                    <a:pt x="10093" y="885225"/>
                  </a:lnTo>
                  <a:cubicBezTo>
                    <a:pt x="7416" y="885225"/>
                    <a:pt x="4849" y="884161"/>
                    <a:pt x="2956" y="882268"/>
                  </a:cubicBezTo>
                  <a:cubicBezTo>
                    <a:pt x="1063" y="880376"/>
                    <a:pt x="0" y="877808"/>
                    <a:pt x="0" y="875131"/>
                  </a:cubicBezTo>
                  <a:lnTo>
                    <a:pt x="0" y="10093"/>
                  </a:lnTo>
                  <a:cubicBezTo>
                    <a:pt x="0" y="4519"/>
                    <a:pt x="4519" y="0"/>
                    <a:pt x="10093" y="0"/>
                  </a:cubicBezTo>
                  <a:close/>
                </a:path>
              </a:pathLst>
            </a:custGeom>
            <a:solidFill>
              <a:srgbClr val="D2D3D8"/>
            </a:solidFill>
            <a:ln w="57150" cap="sq">
              <a:solidFill>
                <a:srgbClr val="E2D33A"/>
              </a:solidFill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714543" cy="942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10098826" y="3664058"/>
            <a:ext cx="689159" cy="457566"/>
            <a:chOff x="0" y="0"/>
            <a:chExt cx="812800" cy="539657"/>
          </a:xfrm>
        </p:grpSpPr>
        <p:sp>
          <p:nvSpPr>
            <p:cNvPr id="19" name="Freeform 19"/>
            <p:cNvSpPr/>
            <p:nvPr/>
          </p:nvSpPr>
          <p:spPr>
            <a:xfrm>
              <a:off x="52716" y="56032"/>
              <a:ext cx="707367" cy="483625"/>
            </a:xfrm>
            <a:custGeom>
              <a:avLst/>
              <a:gdLst/>
              <a:ahLst/>
              <a:cxnLst/>
              <a:rect l="l" t="t" r="r" b="b"/>
              <a:pathLst>
                <a:path w="707367" h="483625">
                  <a:moveTo>
                    <a:pt x="421263" y="33706"/>
                  </a:moveTo>
                  <a:lnTo>
                    <a:pt x="692505" y="393887"/>
                  </a:lnTo>
                  <a:cubicBezTo>
                    <a:pt x="705284" y="410856"/>
                    <a:pt x="707368" y="433593"/>
                    <a:pt x="697886" y="452602"/>
                  </a:cubicBezTo>
                  <a:cubicBezTo>
                    <a:pt x="688405" y="471612"/>
                    <a:pt x="668988" y="483625"/>
                    <a:pt x="647745" y="483625"/>
                  </a:cubicBezTo>
                  <a:lnTo>
                    <a:pt x="59623" y="483625"/>
                  </a:lnTo>
                  <a:cubicBezTo>
                    <a:pt x="38380" y="483625"/>
                    <a:pt x="18963" y="471612"/>
                    <a:pt x="9482" y="452602"/>
                  </a:cubicBezTo>
                  <a:cubicBezTo>
                    <a:pt x="0" y="433593"/>
                    <a:pt x="2084" y="410856"/>
                    <a:pt x="14863" y="393887"/>
                  </a:cubicBezTo>
                  <a:lnTo>
                    <a:pt x="286105" y="33706"/>
                  </a:lnTo>
                  <a:cubicBezTo>
                    <a:pt x="302088" y="12482"/>
                    <a:pt x="327114" y="0"/>
                    <a:pt x="353684" y="0"/>
                  </a:cubicBezTo>
                  <a:cubicBezTo>
                    <a:pt x="380254" y="0"/>
                    <a:pt x="405280" y="12482"/>
                    <a:pt x="421263" y="33706"/>
                  </a:cubicBezTo>
                  <a:close/>
                </a:path>
              </a:pathLst>
            </a:custGeom>
            <a:solidFill>
              <a:srgbClr val="E2D33A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193405"/>
              <a:ext cx="558800" cy="307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19547" y="3359458"/>
            <a:ext cx="1066766" cy="1066766"/>
            <a:chOff x="0" y="0"/>
            <a:chExt cx="377532" cy="37753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77532" cy="377532"/>
            </a:xfrm>
            <a:custGeom>
              <a:avLst/>
              <a:gdLst/>
              <a:ahLst/>
              <a:cxnLst/>
              <a:rect l="l" t="t" r="r" b="b"/>
              <a:pathLst>
                <a:path w="377532" h="377532">
                  <a:moveTo>
                    <a:pt x="72574" y="0"/>
                  </a:moveTo>
                  <a:lnTo>
                    <a:pt x="304958" y="0"/>
                  </a:lnTo>
                  <a:cubicBezTo>
                    <a:pt x="324206" y="0"/>
                    <a:pt x="342665" y="7646"/>
                    <a:pt x="356276" y="21256"/>
                  </a:cubicBezTo>
                  <a:cubicBezTo>
                    <a:pt x="369886" y="34867"/>
                    <a:pt x="377532" y="53326"/>
                    <a:pt x="377532" y="72574"/>
                  </a:cubicBezTo>
                  <a:lnTo>
                    <a:pt x="377532" y="304958"/>
                  </a:lnTo>
                  <a:cubicBezTo>
                    <a:pt x="377532" y="324206"/>
                    <a:pt x="369886" y="342665"/>
                    <a:pt x="356276" y="356276"/>
                  </a:cubicBezTo>
                  <a:cubicBezTo>
                    <a:pt x="342665" y="369886"/>
                    <a:pt x="324206" y="377532"/>
                    <a:pt x="304958" y="377532"/>
                  </a:cubicBezTo>
                  <a:lnTo>
                    <a:pt x="72574" y="377532"/>
                  </a:lnTo>
                  <a:cubicBezTo>
                    <a:pt x="53326" y="377532"/>
                    <a:pt x="34867" y="369886"/>
                    <a:pt x="21256" y="356276"/>
                  </a:cubicBezTo>
                  <a:cubicBezTo>
                    <a:pt x="7646" y="342665"/>
                    <a:pt x="0" y="324206"/>
                    <a:pt x="0" y="304958"/>
                  </a:cubicBezTo>
                  <a:lnTo>
                    <a:pt x="0" y="72574"/>
                  </a:lnTo>
                  <a:cubicBezTo>
                    <a:pt x="0" y="53326"/>
                    <a:pt x="7646" y="34867"/>
                    <a:pt x="21256" y="21256"/>
                  </a:cubicBezTo>
                  <a:cubicBezTo>
                    <a:pt x="34867" y="7646"/>
                    <a:pt x="53326" y="0"/>
                    <a:pt x="72574" y="0"/>
                  </a:cubicBezTo>
                  <a:close/>
                </a:path>
              </a:pathLst>
            </a:custGeom>
            <a:solidFill>
              <a:srgbClr val="E2D33A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377532" cy="434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672189" y="2821868"/>
            <a:ext cx="7058534" cy="2782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2"/>
              </a:lnSpc>
            </a:pPr>
            <a:r>
              <a:rPr lang="en-US" sz="398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Specific needs for psychosocial intervention </a:t>
            </a:r>
          </a:p>
          <a:p>
            <a:pPr algn="l">
              <a:lnSpc>
                <a:spcPts val="5572"/>
              </a:lnSpc>
            </a:pPr>
            <a:r>
              <a:rPr lang="en-US" sz="398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programme?</a:t>
            </a:r>
          </a:p>
          <a:p>
            <a:pPr algn="l">
              <a:lnSpc>
                <a:spcPts val="5572"/>
              </a:lnSpc>
            </a:pPr>
            <a:endParaRPr lang="en-US" sz="398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74938CB-FFC1-CCE8-AFE2-7BF767A1CCFF}"/>
              </a:ext>
            </a:extLst>
          </p:cNvPr>
          <p:cNvGrpSpPr/>
          <p:nvPr/>
        </p:nvGrpSpPr>
        <p:grpSpPr>
          <a:xfrm>
            <a:off x="9319547" y="6144504"/>
            <a:ext cx="8411177" cy="2501318"/>
            <a:chOff x="9319547" y="6144504"/>
            <a:chExt cx="8411177" cy="2501318"/>
          </a:xfrm>
        </p:grpSpPr>
        <p:grpSp>
          <p:nvGrpSpPr>
            <p:cNvPr id="25" name="Group 25"/>
            <p:cNvGrpSpPr/>
            <p:nvPr/>
          </p:nvGrpSpPr>
          <p:grpSpPr>
            <a:xfrm>
              <a:off x="9852930" y="6144504"/>
              <a:ext cx="7670297" cy="2501318"/>
              <a:chOff x="0" y="0"/>
              <a:chExt cx="2714543" cy="8852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714543" cy="885225"/>
              </a:xfrm>
              <a:custGeom>
                <a:avLst/>
                <a:gdLst/>
                <a:ahLst/>
                <a:cxnLst/>
                <a:rect l="l" t="t" r="r" b="b"/>
                <a:pathLst>
                  <a:path w="2714543" h="885225">
                    <a:moveTo>
                      <a:pt x="10093" y="0"/>
                    </a:moveTo>
                    <a:lnTo>
                      <a:pt x="2704450" y="0"/>
                    </a:lnTo>
                    <a:cubicBezTo>
                      <a:pt x="2707127" y="0"/>
                      <a:pt x="2709694" y="1063"/>
                      <a:pt x="2711587" y="2956"/>
                    </a:cubicBezTo>
                    <a:cubicBezTo>
                      <a:pt x="2713480" y="4849"/>
                      <a:pt x="2714543" y="7416"/>
                      <a:pt x="2714543" y="10093"/>
                    </a:cubicBezTo>
                    <a:lnTo>
                      <a:pt x="2714543" y="875131"/>
                    </a:lnTo>
                    <a:cubicBezTo>
                      <a:pt x="2714543" y="880706"/>
                      <a:pt x="2710025" y="885225"/>
                      <a:pt x="2704450" y="885225"/>
                    </a:cubicBezTo>
                    <a:lnTo>
                      <a:pt x="10093" y="885225"/>
                    </a:lnTo>
                    <a:cubicBezTo>
                      <a:pt x="7416" y="885225"/>
                      <a:pt x="4849" y="884161"/>
                      <a:pt x="2956" y="882268"/>
                    </a:cubicBezTo>
                    <a:cubicBezTo>
                      <a:pt x="1063" y="880376"/>
                      <a:pt x="0" y="877808"/>
                      <a:pt x="0" y="875131"/>
                    </a:cubicBezTo>
                    <a:lnTo>
                      <a:pt x="0" y="10093"/>
                    </a:lnTo>
                    <a:cubicBezTo>
                      <a:pt x="0" y="4519"/>
                      <a:pt x="4519" y="0"/>
                      <a:pt x="10093" y="0"/>
                    </a:cubicBezTo>
                    <a:close/>
                  </a:path>
                </a:pathLst>
              </a:custGeom>
              <a:solidFill>
                <a:srgbClr val="D2D3D8"/>
              </a:solidFill>
              <a:ln w="57150" cap="sq">
                <a:solidFill>
                  <a:srgbClr val="A3332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57150"/>
                <a:ext cx="2714543" cy="942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5400000">
              <a:off x="10098826" y="7035055"/>
              <a:ext cx="689159" cy="457566"/>
              <a:chOff x="0" y="0"/>
              <a:chExt cx="812800" cy="53965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52716" y="56032"/>
                <a:ext cx="707367" cy="483625"/>
              </a:xfrm>
              <a:custGeom>
                <a:avLst/>
                <a:gdLst/>
                <a:ahLst/>
                <a:cxnLst/>
                <a:rect l="l" t="t" r="r" b="b"/>
                <a:pathLst>
                  <a:path w="707367" h="483625">
                    <a:moveTo>
                      <a:pt x="421263" y="33706"/>
                    </a:moveTo>
                    <a:lnTo>
                      <a:pt x="692505" y="393887"/>
                    </a:lnTo>
                    <a:cubicBezTo>
                      <a:pt x="705284" y="410856"/>
                      <a:pt x="707368" y="433593"/>
                      <a:pt x="697886" y="452602"/>
                    </a:cubicBezTo>
                    <a:cubicBezTo>
                      <a:pt x="688405" y="471612"/>
                      <a:pt x="668988" y="483625"/>
                      <a:pt x="647745" y="483625"/>
                    </a:cubicBezTo>
                    <a:lnTo>
                      <a:pt x="59623" y="483625"/>
                    </a:lnTo>
                    <a:cubicBezTo>
                      <a:pt x="38380" y="483625"/>
                      <a:pt x="18963" y="471612"/>
                      <a:pt x="9482" y="452602"/>
                    </a:cubicBezTo>
                    <a:cubicBezTo>
                      <a:pt x="0" y="433593"/>
                      <a:pt x="2084" y="410856"/>
                      <a:pt x="14863" y="393887"/>
                    </a:cubicBezTo>
                    <a:lnTo>
                      <a:pt x="286105" y="33706"/>
                    </a:lnTo>
                    <a:cubicBezTo>
                      <a:pt x="302088" y="12482"/>
                      <a:pt x="327114" y="0"/>
                      <a:pt x="353684" y="0"/>
                    </a:cubicBezTo>
                    <a:cubicBezTo>
                      <a:pt x="380254" y="0"/>
                      <a:pt x="405280" y="12482"/>
                      <a:pt x="421263" y="33706"/>
                    </a:cubicBezTo>
                    <a:close/>
                  </a:path>
                </a:pathLst>
              </a:custGeom>
              <a:solidFill>
                <a:srgbClr val="A33325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27000" y="193405"/>
                <a:ext cx="558800" cy="3077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9319547" y="6730455"/>
              <a:ext cx="1066766" cy="1066766"/>
              <a:chOff x="0" y="0"/>
              <a:chExt cx="377532" cy="377532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77532" cy="377532"/>
              </a:xfrm>
              <a:custGeom>
                <a:avLst/>
                <a:gdLst/>
                <a:ahLst/>
                <a:cxnLst/>
                <a:rect l="l" t="t" r="r" b="b"/>
                <a:pathLst>
                  <a:path w="377532" h="377532">
                    <a:moveTo>
                      <a:pt x="72574" y="0"/>
                    </a:moveTo>
                    <a:lnTo>
                      <a:pt x="304958" y="0"/>
                    </a:lnTo>
                    <a:cubicBezTo>
                      <a:pt x="324206" y="0"/>
                      <a:pt x="342665" y="7646"/>
                      <a:pt x="356276" y="21256"/>
                    </a:cubicBezTo>
                    <a:cubicBezTo>
                      <a:pt x="369886" y="34867"/>
                      <a:pt x="377532" y="53326"/>
                      <a:pt x="377532" y="72574"/>
                    </a:cubicBezTo>
                    <a:lnTo>
                      <a:pt x="377532" y="304958"/>
                    </a:lnTo>
                    <a:cubicBezTo>
                      <a:pt x="377532" y="324206"/>
                      <a:pt x="369886" y="342665"/>
                      <a:pt x="356276" y="356276"/>
                    </a:cubicBezTo>
                    <a:cubicBezTo>
                      <a:pt x="342665" y="369886"/>
                      <a:pt x="324206" y="377532"/>
                      <a:pt x="304958" y="377532"/>
                    </a:cubicBezTo>
                    <a:lnTo>
                      <a:pt x="72574" y="377532"/>
                    </a:lnTo>
                    <a:cubicBezTo>
                      <a:pt x="53326" y="377532"/>
                      <a:pt x="34867" y="369886"/>
                      <a:pt x="21256" y="356276"/>
                    </a:cubicBezTo>
                    <a:cubicBezTo>
                      <a:pt x="7646" y="342665"/>
                      <a:pt x="0" y="324206"/>
                      <a:pt x="0" y="304958"/>
                    </a:cubicBezTo>
                    <a:lnTo>
                      <a:pt x="0" y="72574"/>
                    </a:lnTo>
                    <a:cubicBezTo>
                      <a:pt x="0" y="53326"/>
                      <a:pt x="7646" y="34867"/>
                      <a:pt x="21256" y="21256"/>
                    </a:cubicBezTo>
                    <a:cubicBezTo>
                      <a:pt x="34867" y="7646"/>
                      <a:pt x="53326" y="0"/>
                      <a:pt x="72574" y="0"/>
                    </a:cubicBezTo>
                    <a:close/>
                  </a:path>
                </a:pathLst>
              </a:custGeom>
              <a:solidFill>
                <a:srgbClr val="A33325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57150"/>
                <a:ext cx="377532" cy="434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0970804" y="6926766"/>
              <a:ext cx="6759920" cy="837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en-US" sz="500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Role of Social Work? 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578312" y="581025"/>
            <a:ext cx="15399111" cy="14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b="1">
                <a:solidFill>
                  <a:srgbClr val="0E8397"/>
                </a:solidFill>
                <a:latin typeface="Roboto Bold"/>
                <a:ea typeface="Roboto Bold"/>
                <a:cs typeface="Roboto Bold"/>
                <a:sym typeface="Roboto Bold"/>
              </a:rPr>
              <a:t>Objectives of study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511546" y="6134100"/>
            <a:ext cx="8187451" cy="2501318"/>
            <a:chOff x="0" y="0"/>
            <a:chExt cx="10916601" cy="3335091"/>
          </a:xfrm>
        </p:grpSpPr>
        <p:grpSp>
          <p:nvGrpSpPr>
            <p:cNvPr id="37" name="Group 37"/>
            <p:cNvGrpSpPr/>
            <p:nvPr/>
          </p:nvGrpSpPr>
          <p:grpSpPr>
            <a:xfrm>
              <a:off x="689539" y="0"/>
              <a:ext cx="10227062" cy="3335091"/>
              <a:chOff x="0" y="0"/>
              <a:chExt cx="2714543" cy="88522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714543" cy="885225"/>
              </a:xfrm>
              <a:custGeom>
                <a:avLst/>
                <a:gdLst/>
                <a:ahLst/>
                <a:cxnLst/>
                <a:rect l="l" t="t" r="r" b="b"/>
                <a:pathLst>
                  <a:path w="2714543" h="885225">
                    <a:moveTo>
                      <a:pt x="10093" y="0"/>
                    </a:moveTo>
                    <a:lnTo>
                      <a:pt x="2704450" y="0"/>
                    </a:lnTo>
                    <a:cubicBezTo>
                      <a:pt x="2707127" y="0"/>
                      <a:pt x="2709694" y="1063"/>
                      <a:pt x="2711587" y="2956"/>
                    </a:cubicBezTo>
                    <a:cubicBezTo>
                      <a:pt x="2713480" y="4849"/>
                      <a:pt x="2714543" y="7416"/>
                      <a:pt x="2714543" y="10093"/>
                    </a:cubicBezTo>
                    <a:lnTo>
                      <a:pt x="2714543" y="875131"/>
                    </a:lnTo>
                    <a:cubicBezTo>
                      <a:pt x="2714543" y="880706"/>
                      <a:pt x="2710025" y="885225"/>
                      <a:pt x="2704450" y="885225"/>
                    </a:cubicBezTo>
                    <a:lnTo>
                      <a:pt x="10093" y="885225"/>
                    </a:lnTo>
                    <a:cubicBezTo>
                      <a:pt x="7416" y="885225"/>
                      <a:pt x="4849" y="884161"/>
                      <a:pt x="2956" y="882268"/>
                    </a:cubicBezTo>
                    <a:cubicBezTo>
                      <a:pt x="1063" y="880376"/>
                      <a:pt x="0" y="877808"/>
                      <a:pt x="0" y="875131"/>
                    </a:cubicBezTo>
                    <a:lnTo>
                      <a:pt x="0" y="10093"/>
                    </a:lnTo>
                    <a:cubicBezTo>
                      <a:pt x="0" y="4519"/>
                      <a:pt x="4519" y="0"/>
                      <a:pt x="10093" y="0"/>
                    </a:cubicBezTo>
                    <a:close/>
                  </a:path>
                </a:pathLst>
              </a:custGeom>
              <a:solidFill>
                <a:srgbClr val="D2D3D8"/>
              </a:solidFill>
              <a:ln w="57150" cap="sq">
                <a:solidFill>
                  <a:srgbClr val="0E839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57150"/>
                <a:ext cx="2714543" cy="942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956368"/>
              <a:ext cx="1422355" cy="1422355"/>
              <a:chOff x="0" y="0"/>
              <a:chExt cx="377532" cy="377532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377532" cy="377532"/>
              </a:xfrm>
              <a:custGeom>
                <a:avLst/>
                <a:gdLst/>
                <a:ahLst/>
                <a:cxnLst/>
                <a:rect l="l" t="t" r="r" b="b"/>
                <a:pathLst>
                  <a:path w="377532" h="377532">
                    <a:moveTo>
                      <a:pt x="72574" y="0"/>
                    </a:moveTo>
                    <a:lnTo>
                      <a:pt x="304958" y="0"/>
                    </a:lnTo>
                    <a:cubicBezTo>
                      <a:pt x="324206" y="0"/>
                      <a:pt x="342665" y="7646"/>
                      <a:pt x="356276" y="21256"/>
                    </a:cubicBezTo>
                    <a:cubicBezTo>
                      <a:pt x="369886" y="34867"/>
                      <a:pt x="377532" y="53326"/>
                      <a:pt x="377532" y="72574"/>
                    </a:cubicBezTo>
                    <a:lnTo>
                      <a:pt x="377532" y="304958"/>
                    </a:lnTo>
                    <a:cubicBezTo>
                      <a:pt x="377532" y="324206"/>
                      <a:pt x="369886" y="342665"/>
                      <a:pt x="356276" y="356276"/>
                    </a:cubicBezTo>
                    <a:cubicBezTo>
                      <a:pt x="342665" y="369886"/>
                      <a:pt x="324206" y="377532"/>
                      <a:pt x="304958" y="377532"/>
                    </a:cubicBezTo>
                    <a:lnTo>
                      <a:pt x="72574" y="377532"/>
                    </a:lnTo>
                    <a:cubicBezTo>
                      <a:pt x="53326" y="377532"/>
                      <a:pt x="34867" y="369886"/>
                      <a:pt x="21256" y="356276"/>
                    </a:cubicBezTo>
                    <a:cubicBezTo>
                      <a:pt x="7646" y="342665"/>
                      <a:pt x="0" y="324206"/>
                      <a:pt x="0" y="304958"/>
                    </a:cubicBezTo>
                    <a:lnTo>
                      <a:pt x="0" y="72574"/>
                    </a:lnTo>
                    <a:cubicBezTo>
                      <a:pt x="0" y="53326"/>
                      <a:pt x="7646" y="34867"/>
                      <a:pt x="21256" y="21256"/>
                    </a:cubicBezTo>
                    <a:cubicBezTo>
                      <a:pt x="34867" y="7646"/>
                      <a:pt x="53326" y="0"/>
                      <a:pt x="72574" y="0"/>
                    </a:cubicBezTo>
                    <a:close/>
                  </a:path>
                </a:pathLst>
              </a:custGeom>
              <a:solidFill>
                <a:srgbClr val="0E8397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57150"/>
                <a:ext cx="377532" cy="434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 rot="5400000">
              <a:off x="1048818" y="1427294"/>
              <a:ext cx="918879" cy="508244"/>
              <a:chOff x="0" y="0"/>
              <a:chExt cx="812800" cy="44957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58744" y="49884"/>
                <a:ext cx="695311" cy="399686"/>
              </a:xfrm>
              <a:custGeom>
                <a:avLst/>
                <a:gdLst/>
                <a:ahLst/>
                <a:cxnLst/>
                <a:rect l="l" t="t" r="r" b="b"/>
                <a:pathLst>
                  <a:path w="695311" h="399686">
                    <a:moveTo>
                      <a:pt x="422989" y="33452"/>
                    </a:moveTo>
                    <a:lnTo>
                      <a:pt x="678723" y="316351"/>
                    </a:lnTo>
                    <a:cubicBezTo>
                      <a:pt x="691946" y="330979"/>
                      <a:pt x="695312" y="352024"/>
                      <a:pt x="687309" y="370047"/>
                    </a:cubicBezTo>
                    <a:cubicBezTo>
                      <a:pt x="679306" y="388070"/>
                      <a:pt x="661437" y="399686"/>
                      <a:pt x="641717" y="399686"/>
                    </a:cubicBezTo>
                    <a:lnTo>
                      <a:pt x="53595" y="399686"/>
                    </a:lnTo>
                    <a:cubicBezTo>
                      <a:pt x="33875" y="399686"/>
                      <a:pt x="16006" y="388070"/>
                      <a:pt x="8003" y="370047"/>
                    </a:cubicBezTo>
                    <a:cubicBezTo>
                      <a:pt x="0" y="352024"/>
                      <a:pt x="3366" y="330979"/>
                      <a:pt x="16589" y="316351"/>
                    </a:cubicBezTo>
                    <a:lnTo>
                      <a:pt x="272323" y="33452"/>
                    </a:lnTo>
                    <a:cubicBezTo>
                      <a:pt x="291576" y="12153"/>
                      <a:pt x="318945" y="0"/>
                      <a:pt x="347656" y="0"/>
                    </a:cubicBezTo>
                    <a:cubicBezTo>
                      <a:pt x="376367" y="0"/>
                      <a:pt x="403736" y="12153"/>
                      <a:pt x="422989" y="33452"/>
                    </a:cubicBezTo>
                    <a:close/>
                  </a:path>
                </a:pathLst>
              </a:custGeom>
              <a:solidFill>
                <a:srgbClr val="0E8397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27000" y="151579"/>
                <a:ext cx="558800" cy="265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2018801" y="709415"/>
              <a:ext cx="8524754" cy="1830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72"/>
                </a:lnSpc>
              </a:pPr>
              <a:r>
                <a:rPr lang="en-US" sz="39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How does it affect their psychosocial well-being?</a:t>
              </a:r>
            </a:p>
          </p:txBody>
        </p:sp>
      </p:grpSp>
      <p:sp>
        <p:nvSpPr>
          <p:cNvPr id="47" name="Freeform 47"/>
          <p:cNvSpPr/>
          <p:nvPr/>
        </p:nvSpPr>
        <p:spPr>
          <a:xfrm>
            <a:off x="-4551596" y="-2007108"/>
            <a:ext cx="7315200" cy="4014216"/>
          </a:xfrm>
          <a:custGeom>
            <a:avLst/>
            <a:gdLst/>
            <a:ahLst/>
            <a:cxnLst/>
            <a:rect l="l" t="t" r="r" b="b"/>
            <a:pathLst>
              <a:path w="7315200" h="4014216">
                <a:moveTo>
                  <a:pt x="0" y="0"/>
                </a:moveTo>
                <a:lnTo>
                  <a:pt x="7315200" y="0"/>
                </a:lnTo>
                <a:lnTo>
                  <a:pt x="7315200" y="4014216"/>
                </a:lnTo>
                <a:lnTo>
                  <a:pt x="0" y="40142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760765" cy="11677930"/>
          </a:xfrm>
          <a:custGeom>
            <a:avLst/>
            <a:gdLst/>
            <a:ahLst/>
            <a:cxnLst/>
            <a:rect l="l" t="t" r="r" b="b"/>
            <a:pathLst>
              <a:path w="20760765" h="11677930">
                <a:moveTo>
                  <a:pt x="0" y="0"/>
                </a:moveTo>
                <a:lnTo>
                  <a:pt x="20760765" y="0"/>
                </a:lnTo>
                <a:lnTo>
                  <a:pt x="20760765" y="11677930"/>
                </a:lnTo>
                <a:lnTo>
                  <a:pt x="0" y="11677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602067" y="4471228"/>
            <a:ext cx="4849038" cy="4978694"/>
            <a:chOff x="0" y="0"/>
            <a:chExt cx="844716" cy="8673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44716" cy="867303"/>
            </a:xfrm>
            <a:custGeom>
              <a:avLst/>
              <a:gdLst/>
              <a:ahLst/>
              <a:cxnLst/>
              <a:rect l="l" t="t" r="r" b="b"/>
              <a:pathLst>
                <a:path w="844716" h="867303">
                  <a:moveTo>
                    <a:pt x="19159" y="0"/>
                  </a:moveTo>
                  <a:lnTo>
                    <a:pt x="825557" y="0"/>
                  </a:lnTo>
                  <a:cubicBezTo>
                    <a:pt x="836138" y="0"/>
                    <a:pt x="844716" y="8578"/>
                    <a:pt x="844716" y="19159"/>
                  </a:cubicBezTo>
                  <a:lnTo>
                    <a:pt x="844716" y="848143"/>
                  </a:lnTo>
                  <a:cubicBezTo>
                    <a:pt x="844716" y="853225"/>
                    <a:pt x="842697" y="858098"/>
                    <a:pt x="839104" y="861691"/>
                  </a:cubicBezTo>
                  <a:cubicBezTo>
                    <a:pt x="835512" y="865284"/>
                    <a:pt x="830638" y="867303"/>
                    <a:pt x="825557" y="867303"/>
                  </a:cubicBezTo>
                  <a:lnTo>
                    <a:pt x="19159" y="867303"/>
                  </a:lnTo>
                  <a:cubicBezTo>
                    <a:pt x="14078" y="867303"/>
                    <a:pt x="9205" y="865284"/>
                    <a:pt x="5612" y="861691"/>
                  </a:cubicBezTo>
                  <a:cubicBezTo>
                    <a:pt x="2019" y="858098"/>
                    <a:pt x="0" y="853225"/>
                    <a:pt x="0" y="848143"/>
                  </a:cubicBezTo>
                  <a:lnTo>
                    <a:pt x="0" y="19159"/>
                  </a:lnTo>
                  <a:cubicBezTo>
                    <a:pt x="0" y="14078"/>
                    <a:pt x="2019" y="9205"/>
                    <a:pt x="5612" y="5612"/>
                  </a:cubicBezTo>
                  <a:cubicBezTo>
                    <a:pt x="9205" y="2019"/>
                    <a:pt x="14078" y="0"/>
                    <a:pt x="19159" y="0"/>
                  </a:cubicBezTo>
                  <a:close/>
                </a:path>
              </a:pathLst>
            </a:custGeom>
            <a:solidFill>
              <a:srgbClr val="3A999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44716" cy="924453"/>
            </a:xfrm>
            <a:prstGeom prst="rect">
              <a:avLst/>
            </a:prstGeom>
          </p:spPr>
          <p:txBody>
            <a:bodyPr lIns="79574" tIns="79574" rIns="79574" bIns="79574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6015173" y="4471228"/>
            <a:ext cx="4849038" cy="4978694"/>
            <a:chOff x="0" y="0"/>
            <a:chExt cx="844716" cy="8673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44716" cy="867303"/>
            </a:xfrm>
            <a:custGeom>
              <a:avLst/>
              <a:gdLst/>
              <a:ahLst/>
              <a:cxnLst/>
              <a:rect l="l" t="t" r="r" b="b"/>
              <a:pathLst>
                <a:path w="844716" h="867303">
                  <a:moveTo>
                    <a:pt x="19159" y="0"/>
                  </a:moveTo>
                  <a:lnTo>
                    <a:pt x="825557" y="0"/>
                  </a:lnTo>
                  <a:cubicBezTo>
                    <a:pt x="836138" y="0"/>
                    <a:pt x="844716" y="8578"/>
                    <a:pt x="844716" y="19159"/>
                  </a:cubicBezTo>
                  <a:lnTo>
                    <a:pt x="844716" y="848143"/>
                  </a:lnTo>
                  <a:cubicBezTo>
                    <a:pt x="844716" y="853225"/>
                    <a:pt x="842697" y="858098"/>
                    <a:pt x="839104" y="861691"/>
                  </a:cubicBezTo>
                  <a:cubicBezTo>
                    <a:pt x="835512" y="865284"/>
                    <a:pt x="830638" y="867303"/>
                    <a:pt x="825557" y="867303"/>
                  </a:cubicBezTo>
                  <a:lnTo>
                    <a:pt x="19159" y="867303"/>
                  </a:lnTo>
                  <a:cubicBezTo>
                    <a:pt x="14078" y="867303"/>
                    <a:pt x="9205" y="865284"/>
                    <a:pt x="5612" y="861691"/>
                  </a:cubicBezTo>
                  <a:cubicBezTo>
                    <a:pt x="2019" y="858098"/>
                    <a:pt x="0" y="853225"/>
                    <a:pt x="0" y="848143"/>
                  </a:cubicBezTo>
                  <a:lnTo>
                    <a:pt x="0" y="19159"/>
                  </a:lnTo>
                  <a:cubicBezTo>
                    <a:pt x="0" y="14078"/>
                    <a:pt x="2019" y="9205"/>
                    <a:pt x="5612" y="5612"/>
                  </a:cubicBezTo>
                  <a:cubicBezTo>
                    <a:pt x="9205" y="2019"/>
                    <a:pt x="14078" y="0"/>
                    <a:pt x="19159" y="0"/>
                  </a:cubicBezTo>
                  <a:close/>
                </a:path>
              </a:pathLst>
            </a:custGeom>
            <a:solidFill>
              <a:srgbClr val="672D81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44716" cy="924453"/>
            </a:xfrm>
            <a:prstGeom prst="rect">
              <a:avLst/>
            </a:prstGeom>
          </p:spPr>
          <p:txBody>
            <a:bodyPr lIns="79574" tIns="79574" rIns="79574" bIns="79574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048248"/>
            <a:ext cx="932869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Qualitative descriptive design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83602" y="2976314"/>
            <a:ext cx="6980711" cy="98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Thematic Analysis</a:t>
            </a:r>
          </a:p>
        </p:txBody>
      </p:sp>
      <p:sp>
        <p:nvSpPr>
          <p:cNvPr id="11" name="AutoShape 11"/>
          <p:cNvSpPr/>
          <p:nvPr/>
        </p:nvSpPr>
        <p:spPr>
          <a:xfrm flipH="1">
            <a:off x="1614969" y="2586282"/>
            <a:ext cx="15116295" cy="0"/>
          </a:xfrm>
          <a:prstGeom prst="line">
            <a:avLst/>
          </a:prstGeom>
          <a:ln w="466725" cap="rnd">
            <a:solidFill>
              <a:srgbClr val="E2D3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2" name="AutoShape 12"/>
          <p:cNvSpPr/>
          <p:nvPr/>
        </p:nvSpPr>
        <p:spPr>
          <a:xfrm>
            <a:off x="14287006" y="2460675"/>
            <a:ext cx="0" cy="839210"/>
          </a:xfrm>
          <a:prstGeom prst="line">
            <a:avLst/>
          </a:prstGeom>
          <a:ln w="38100" cap="flat">
            <a:solidFill>
              <a:srgbClr val="3C3C5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3" name="Group 13"/>
          <p:cNvGrpSpPr/>
          <p:nvPr/>
        </p:nvGrpSpPr>
        <p:grpSpPr>
          <a:xfrm rot="-10800000">
            <a:off x="13973958" y="2292284"/>
            <a:ext cx="587996" cy="58799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D2FB"/>
            </a:solidFill>
            <a:ln w="47625" cap="sq">
              <a:solidFill>
                <a:srgbClr val="1D444A"/>
              </a:solidFill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79574" tIns="79574" rIns="79574" bIns="79574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4020438" y="2460675"/>
            <a:ext cx="0" cy="839210"/>
          </a:xfrm>
          <a:prstGeom prst="line">
            <a:avLst/>
          </a:prstGeom>
          <a:ln w="38100" cap="flat">
            <a:solidFill>
              <a:srgbClr val="3C3C5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 rot="-10800000">
            <a:off x="3745490" y="2292284"/>
            <a:ext cx="587996" cy="58799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D2FB"/>
            </a:solidFill>
            <a:ln w="47625" cap="sq">
              <a:solidFill>
                <a:srgbClr val="1D444A"/>
              </a:solidFill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79574" tIns="79574" rIns="79574" bIns="79574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687523" y="831783"/>
            <a:ext cx="15399111" cy="14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b="1">
                <a:solidFill>
                  <a:srgbClr val="0E8397"/>
                </a:solidFill>
                <a:latin typeface="Roboto Bold"/>
                <a:ea typeface="Roboto Bold"/>
                <a:cs typeface="Roboto Bold"/>
                <a:sym typeface="Roboto Bold"/>
              </a:rPr>
              <a:t>Methodology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4258" y="5899517"/>
            <a:ext cx="4696848" cy="199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2"/>
              </a:lnSpc>
            </a:pPr>
            <a:r>
              <a:rPr lang="en-US" sz="57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Four focus groups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36863" y="5188293"/>
            <a:ext cx="4005655" cy="300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All three  hospitals in Gauteng</a:t>
            </a:r>
          </a:p>
        </p:txBody>
      </p:sp>
      <p:sp>
        <p:nvSpPr>
          <p:cNvPr id="23" name="Freeform 23"/>
          <p:cNvSpPr/>
          <p:nvPr/>
        </p:nvSpPr>
        <p:spPr>
          <a:xfrm rot="8230215">
            <a:off x="4017419" y="4083212"/>
            <a:ext cx="1214813" cy="411518"/>
          </a:xfrm>
          <a:custGeom>
            <a:avLst/>
            <a:gdLst/>
            <a:ahLst/>
            <a:cxnLst/>
            <a:rect l="l" t="t" r="r" b="b"/>
            <a:pathLst>
              <a:path w="1214813" h="411518">
                <a:moveTo>
                  <a:pt x="0" y="0"/>
                </a:moveTo>
                <a:lnTo>
                  <a:pt x="1214814" y="0"/>
                </a:lnTo>
                <a:lnTo>
                  <a:pt x="1214814" y="411518"/>
                </a:lnTo>
                <a:lnTo>
                  <a:pt x="0" y="4115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4" name="Freeform 24"/>
          <p:cNvSpPr/>
          <p:nvPr/>
        </p:nvSpPr>
        <p:spPr>
          <a:xfrm rot="2533096">
            <a:off x="6575407" y="4099416"/>
            <a:ext cx="1119143" cy="379110"/>
          </a:xfrm>
          <a:custGeom>
            <a:avLst/>
            <a:gdLst/>
            <a:ahLst/>
            <a:cxnLst/>
            <a:rect l="l" t="t" r="r" b="b"/>
            <a:pathLst>
              <a:path w="1119143" h="379110">
                <a:moveTo>
                  <a:pt x="0" y="0"/>
                </a:moveTo>
                <a:lnTo>
                  <a:pt x="1119143" y="0"/>
                </a:lnTo>
                <a:lnTo>
                  <a:pt x="1119143" y="379110"/>
                </a:lnTo>
                <a:lnTo>
                  <a:pt x="0" y="3791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12296" y="4328303"/>
            <a:ext cx="4032935" cy="4200387"/>
            <a:chOff x="0" y="0"/>
            <a:chExt cx="791051" cy="823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1051" cy="823896"/>
            </a:xfrm>
            <a:custGeom>
              <a:avLst/>
              <a:gdLst/>
              <a:ahLst/>
              <a:cxnLst/>
              <a:rect l="l" t="t" r="r" b="b"/>
              <a:pathLst>
                <a:path w="791051" h="823896">
                  <a:moveTo>
                    <a:pt x="23036" y="0"/>
                  </a:moveTo>
                  <a:lnTo>
                    <a:pt x="768015" y="0"/>
                  </a:lnTo>
                  <a:cubicBezTo>
                    <a:pt x="780737" y="0"/>
                    <a:pt x="791051" y="10314"/>
                    <a:pt x="791051" y="23036"/>
                  </a:cubicBezTo>
                  <a:lnTo>
                    <a:pt x="791051" y="800860"/>
                  </a:lnTo>
                  <a:cubicBezTo>
                    <a:pt x="791051" y="813583"/>
                    <a:pt x="780737" y="823896"/>
                    <a:pt x="768015" y="823896"/>
                  </a:cubicBezTo>
                  <a:lnTo>
                    <a:pt x="23036" y="823896"/>
                  </a:lnTo>
                  <a:cubicBezTo>
                    <a:pt x="10314" y="823896"/>
                    <a:pt x="0" y="813583"/>
                    <a:pt x="0" y="800860"/>
                  </a:cubicBezTo>
                  <a:lnTo>
                    <a:pt x="0" y="23036"/>
                  </a:lnTo>
                  <a:cubicBezTo>
                    <a:pt x="0" y="10314"/>
                    <a:pt x="10314" y="0"/>
                    <a:pt x="23036" y="0"/>
                  </a:cubicBezTo>
                  <a:close/>
                </a:path>
              </a:pathLst>
            </a:custGeom>
            <a:solidFill>
              <a:srgbClr val="335237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791051" cy="881046"/>
            </a:xfrm>
            <a:prstGeom prst="rect">
              <a:avLst/>
            </a:prstGeom>
          </p:spPr>
          <p:txBody>
            <a:bodyPr lIns="70671" tIns="70671" rIns="70671" bIns="7067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23286705" cy="13098771"/>
          </a:xfrm>
          <a:custGeom>
            <a:avLst/>
            <a:gdLst/>
            <a:ahLst/>
            <a:cxnLst/>
            <a:rect l="l" t="t" r="r" b="b"/>
            <a:pathLst>
              <a:path w="23286705" h="13098771">
                <a:moveTo>
                  <a:pt x="0" y="0"/>
                </a:moveTo>
                <a:lnTo>
                  <a:pt x="23286705" y="0"/>
                </a:lnTo>
                <a:lnTo>
                  <a:pt x="23286705" y="13098771"/>
                </a:lnTo>
                <a:lnTo>
                  <a:pt x="0" y="13098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6" name="Group 6"/>
          <p:cNvGrpSpPr/>
          <p:nvPr/>
        </p:nvGrpSpPr>
        <p:grpSpPr>
          <a:xfrm>
            <a:off x="105008" y="3781865"/>
            <a:ext cx="18007226" cy="6150648"/>
            <a:chOff x="0" y="0"/>
            <a:chExt cx="24009634" cy="8200864"/>
          </a:xfrm>
        </p:grpSpPr>
        <p:sp>
          <p:nvSpPr>
            <p:cNvPr id="7" name="AutoShape 7"/>
            <p:cNvSpPr/>
            <p:nvPr/>
          </p:nvSpPr>
          <p:spPr>
            <a:xfrm>
              <a:off x="2977776" y="0"/>
              <a:ext cx="0" cy="1118947"/>
            </a:xfrm>
            <a:prstGeom prst="line">
              <a:avLst/>
            </a:prstGeom>
            <a:ln w="50800" cap="flat">
              <a:solidFill>
                <a:srgbClr val="3C3C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2305288"/>
              <a:ext cx="5742042" cy="5895576"/>
              <a:chOff x="0" y="0"/>
              <a:chExt cx="844716" cy="86730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44716" cy="867303"/>
              </a:xfrm>
              <a:custGeom>
                <a:avLst/>
                <a:gdLst/>
                <a:ahLst/>
                <a:cxnLst/>
                <a:rect l="l" t="t" r="r" b="b"/>
                <a:pathLst>
                  <a:path w="844716" h="867303">
                    <a:moveTo>
                      <a:pt x="21573" y="0"/>
                    </a:moveTo>
                    <a:lnTo>
                      <a:pt x="823143" y="0"/>
                    </a:lnTo>
                    <a:cubicBezTo>
                      <a:pt x="828865" y="0"/>
                      <a:pt x="834352" y="2273"/>
                      <a:pt x="838398" y="6318"/>
                    </a:cubicBezTo>
                    <a:cubicBezTo>
                      <a:pt x="842443" y="10364"/>
                      <a:pt x="844716" y="15851"/>
                      <a:pt x="844716" y="21573"/>
                    </a:cubicBezTo>
                    <a:lnTo>
                      <a:pt x="844716" y="845730"/>
                    </a:lnTo>
                    <a:cubicBezTo>
                      <a:pt x="844716" y="851451"/>
                      <a:pt x="842443" y="856938"/>
                      <a:pt x="838398" y="860984"/>
                    </a:cubicBezTo>
                    <a:cubicBezTo>
                      <a:pt x="834352" y="865030"/>
                      <a:pt x="828865" y="867303"/>
                      <a:pt x="823143" y="867303"/>
                    </a:cubicBezTo>
                    <a:lnTo>
                      <a:pt x="21573" y="867303"/>
                    </a:lnTo>
                    <a:cubicBezTo>
                      <a:pt x="15851" y="867303"/>
                      <a:pt x="10364" y="865030"/>
                      <a:pt x="6318" y="860984"/>
                    </a:cubicBezTo>
                    <a:cubicBezTo>
                      <a:pt x="2273" y="856938"/>
                      <a:pt x="0" y="851451"/>
                      <a:pt x="0" y="845730"/>
                    </a:cubicBezTo>
                    <a:lnTo>
                      <a:pt x="0" y="21573"/>
                    </a:lnTo>
                    <a:cubicBezTo>
                      <a:pt x="0" y="15851"/>
                      <a:pt x="2273" y="10364"/>
                      <a:pt x="6318" y="6318"/>
                    </a:cubicBezTo>
                    <a:cubicBezTo>
                      <a:pt x="10364" y="2273"/>
                      <a:pt x="15851" y="0"/>
                      <a:pt x="21573" y="0"/>
                    </a:cubicBezTo>
                    <a:close/>
                  </a:path>
                </a:pathLst>
              </a:custGeom>
              <a:solidFill>
                <a:srgbClr val="4E7953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844716" cy="924453"/>
              </a:xfrm>
              <a:prstGeom prst="rect">
                <a:avLst/>
              </a:prstGeom>
            </p:spPr>
            <p:txBody>
              <a:bodyPr lIns="70671" tIns="70671" rIns="70671" bIns="706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06275" y="728584"/>
              <a:ext cx="5377247" cy="5600517"/>
              <a:chOff x="0" y="0"/>
              <a:chExt cx="791051" cy="8238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91051" cy="823896"/>
              </a:xfrm>
              <a:custGeom>
                <a:avLst/>
                <a:gdLst/>
                <a:ahLst/>
                <a:cxnLst/>
                <a:rect l="l" t="t" r="r" b="b"/>
                <a:pathLst>
                  <a:path w="791051" h="823896">
                    <a:moveTo>
                      <a:pt x="23036" y="0"/>
                    </a:moveTo>
                    <a:lnTo>
                      <a:pt x="768015" y="0"/>
                    </a:lnTo>
                    <a:cubicBezTo>
                      <a:pt x="780737" y="0"/>
                      <a:pt x="791051" y="10314"/>
                      <a:pt x="791051" y="23036"/>
                    </a:cubicBezTo>
                    <a:lnTo>
                      <a:pt x="791051" y="800860"/>
                    </a:lnTo>
                    <a:cubicBezTo>
                      <a:pt x="791051" y="813583"/>
                      <a:pt x="780737" y="823896"/>
                      <a:pt x="768015" y="823896"/>
                    </a:cubicBezTo>
                    <a:lnTo>
                      <a:pt x="23036" y="823896"/>
                    </a:lnTo>
                    <a:cubicBezTo>
                      <a:pt x="10314" y="823896"/>
                      <a:pt x="0" y="813583"/>
                      <a:pt x="0" y="800860"/>
                    </a:cubicBezTo>
                    <a:lnTo>
                      <a:pt x="0" y="23036"/>
                    </a:lnTo>
                    <a:cubicBezTo>
                      <a:pt x="0" y="10314"/>
                      <a:pt x="10314" y="0"/>
                      <a:pt x="23036" y="0"/>
                    </a:cubicBezTo>
                    <a:close/>
                  </a:path>
                </a:pathLst>
              </a:custGeom>
              <a:solidFill>
                <a:srgbClr val="335237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57150"/>
                <a:ext cx="791051" cy="881046"/>
              </a:xfrm>
              <a:prstGeom prst="rect">
                <a:avLst/>
              </a:prstGeom>
            </p:spPr>
            <p:txBody>
              <a:bodyPr lIns="70671" tIns="70671" rIns="70671" bIns="706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33211" y="902124"/>
              <a:ext cx="4923374" cy="5253437"/>
              <a:chOff x="0" y="0"/>
              <a:chExt cx="724281" cy="77283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24281" cy="772837"/>
              </a:xfrm>
              <a:custGeom>
                <a:avLst/>
                <a:gdLst/>
                <a:ahLst/>
                <a:cxnLst/>
                <a:rect l="l" t="t" r="r" b="b"/>
                <a:pathLst>
                  <a:path w="724281" h="772837">
                    <a:moveTo>
                      <a:pt x="25160" y="0"/>
                    </a:moveTo>
                    <a:lnTo>
                      <a:pt x="699121" y="0"/>
                    </a:lnTo>
                    <a:cubicBezTo>
                      <a:pt x="705794" y="0"/>
                      <a:pt x="712194" y="2651"/>
                      <a:pt x="716912" y="7369"/>
                    </a:cubicBezTo>
                    <a:cubicBezTo>
                      <a:pt x="721630" y="12087"/>
                      <a:pt x="724281" y="18487"/>
                      <a:pt x="724281" y="25160"/>
                    </a:cubicBezTo>
                    <a:lnTo>
                      <a:pt x="724281" y="747677"/>
                    </a:lnTo>
                    <a:cubicBezTo>
                      <a:pt x="724281" y="754350"/>
                      <a:pt x="721630" y="760750"/>
                      <a:pt x="716912" y="765468"/>
                    </a:cubicBezTo>
                    <a:cubicBezTo>
                      <a:pt x="712194" y="770186"/>
                      <a:pt x="705794" y="772837"/>
                      <a:pt x="699121" y="772837"/>
                    </a:cubicBezTo>
                    <a:lnTo>
                      <a:pt x="25160" y="772837"/>
                    </a:lnTo>
                    <a:cubicBezTo>
                      <a:pt x="18487" y="772837"/>
                      <a:pt x="12087" y="770186"/>
                      <a:pt x="7369" y="765468"/>
                    </a:cubicBezTo>
                    <a:cubicBezTo>
                      <a:pt x="2651" y="760750"/>
                      <a:pt x="0" y="754350"/>
                      <a:pt x="0" y="747677"/>
                    </a:cubicBezTo>
                    <a:lnTo>
                      <a:pt x="0" y="25160"/>
                    </a:lnTo>
                    <a:cubicBezTo>
                      <a:pt x="0" y="18487"/>
                      <a:pt x="2651" y="12087"/>
                      <a:pt x="7369" y="7369"/>
                    </a:cubicBezTo>
                    <a:cubicBezTo>
                      <a:pt x="12087" y="2651"/>
                      <a:pt x="18487" y="0"/>
                      <a:pt x="25160" y="0"/>
                    </a:cubicBezTo>
                    <a:close/>
                  </a:path>
                </a:pathLst>
              </a:custGeom>
              <a:solidFill>
                <a:srgbClr val="EDEEEF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724281" cy="829987"/>
              </a:xfrm>
              <a:prstGeom prst="rect">
                <a:avLst/>
              </a:prstGeom>
            </p:spPr>
            <p:txBody>
              <a:bodyPr lIns="70671" tIns="70671" rIns="70671" bIns="706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006800" y="2805683"/>
              <a:ext cx="3831589" cy="11605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Stressors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18267592" y="2305288"/>
              <a:ext cx="5742042" cy="5895576"/>
              <a:chOff x="0" y="0"/>
              <a:chExt cx="844716" cy="86730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44716" cy="867303"/>
              </a:xfrm>
              <a:custGeom>
                <a:avLst/>
                <a:gdLst/>
                <a:ahLst/>
                <a:cxnLst/>
                <a:rect l="l" t="t" r="r" b="b"/>
                <a:pathLst>
                  <a:path w="844716" h="867303">
                    <a:moveTo>
                      <a:pt x="21573" y="0"/>
                    </a:moveTo>
                    <a:lnTo>
                      <a:pt x="823143" y="0"/>
                    </a:lnTo>
                    <a:cubicBezTo>
                      <a:pt x="828865" y="0"/>
                      <a:pt x="834352" y="2273"/>
                      <a:pt x="838398" y="6318"/>
                    </a:cubicBezTo>
                    <a:cubicBezTo>
                      <a:pt x="842443" y="10364"/>
                      <a:pt x="844716" y="15851"/>
                      <a:pt x="844716" y="21573"/>
                    </a:cubicBezTo>
                    <a:lnTo>
                      <a:pt x="844716" y="845730"/>
                    </a:lnTo>
                    <a:cubicBezTo>
                      <a:pt x="844716" y="851451"/>
                      <a:pt x="842443" y="856938"/>
                      <a:pt x="838398" y="860984"/>
                    </a:cubicBezTo>
                    <a:cubicBezTo>
                      <a:pt x="834352" y="865030"/>
                      <a:pt x="828865" y="867303"/>
                      <a:pt x="823143" y="867303"/>
                    </a:cubicBezTo>
                    <a:lnTo>
                      <a:pt x="21573" y="867303"/>
                    </a:lnTo>
                    <a:cubicBezTo>
                      <a:pt x="15851" y="867303"/>
                      <a:pt x="10364" y="865030"/>
                      <a:pt x="6318" y="860984"/>
                    </a:cubicBezTo>
                    <a:cubicBezTo>
                      <a:pt x="2273" y="856938"/>
                      <a:pt x="0" y="851451"/>
                      <a:pt x="0" y="845730"/>
                    </a:cubicBezTo>
                    <a:lnTo>
                      <a:pt x="0" y="21573"/>
                    </a:lnTo>
                    <a:cubicBezTo>
                      <a:pt x="0" y="15851"/>
                      <a:pt x="2273" y="10364"/>
                      <a:pt x="6318" y="6318"/>
                    </a:cubicBezTo>
                    <a:cubicBezTo>
                      <a:pt x="10364" y="2273"/>
                      <a:pt x="15851" y="0"/>
                      <a:pt x="21573" y="0"/>
                    </a:cubicBezTo>
                    <a:close/>
                  </a:path>
                </a:pathLst>
              </a:custGeom>
              <a:solidFill>
                <a:srgbClr val="A33325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57150"/>
                <a:ext cx="844716" cy="924453"/>
              </a:xfrm>
              <a:prstGeom prst="rect">
                <a:avLst/>
              </a:prstGeom>
            </p:spPr>
            <p:txBody>
              <a:bodyPr lIns="70671" tIns="70671" rIns="70671" bIns="706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8458092" y="728584"/>
              <a:ext cx="5377247" cy="5600517"/>
              <a:chOff x="0" y="0"/>
              <a:chExt cx="791051" cy="82389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91051" cy="823896"/>
              </a:xfrm>
              <a:custGeom>
                <a:avLst/>
                <a:gdLst/>
                <a:ahLst/>
                <a:cxnLst/>
                <a:rect l="l" t="t" r="r" b="b"/>
                <a:pathLst>
                  <a:path w="791051" h="823896">
                    <a:moveTo>
                      <a:pt x="23036" y="0"/>
                    </a:moveTo>
                    <a:lnTo>
                      <a:pt x="768015" y="0"/>
                    </a:lnTo>
                    <a:cubicBezTo>
                      <a:pt x="780737" y="0"/>
                      <a:pt x="791051" y="10314"/>
                      <a:pt x="791051" y="23036"/>
                    </a:cubicBezTo>
                    <a:lnTo>
                      <a:pt x="791051" y="800860"/>
                    </a:lnTo>
                    <a:cubicBezTo>
                      <a:pt x="791051" y="813583"/>
                      <a:pt x="780737" y="823896"/>
                      <a:pt x="768015" y="823896"/>
                    </a:cubicBezTo>
                    <a:lnTo>
                      <a:pt x="23036" y="823896"/>
                    </a:lnTo>
                    <a:cubicBezTo>
                      <a:pt x="10314" y="823896"/>
                      <a:pt x="0" y="813583"/>
                      <a:pt x="0" y="800860"/>
                    </a:cubicBezTo>
                    <a:lnTo>
                      <a:pt x="0" y="23036"/>
                    </a:lnTo>
                    <a:cubicBezTo>
                      <a:pt x="0" y="10314"/>
                      <a:pt x="10314" y="0"/>
                      <a:pt x="23036" y="0"/>
                    </a:cubicBezTo>
                    <a:close/>
                  </a:path>
                </a:pathLst>
              </a:custGeom>
              <a:solidFill>
                <a:srgbClr val="7D271C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791051" cy="881046"/>
              </a:xfrm>
              <a:prstGeom prst="rect">
                <a:avLst/>
              </a:prstGeom>
            </p:spPr>
            <p:txBody>
              <a:bodyPr lIns="70671" tIns="70671" rIns="70671" bIns="706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8700803" y="902124"/>
              <a:ext cx="4923374" cy="5253437"/>
              <a:chOff x="0" y="0"/>
              <a:chExt cx="724281" cy="77283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24281" cy="772837"/>
              </a:xfrm>
              <a:custGeom>
                <a:avLst/>
                <a:gdLst/>
                <a:ahLst/>
                <a:cxnLst/>
                <a:rect l="l" t="t" r="r" b="b"/>
                <a:pathLst>
                  <a:path w="724281" h="772837">
                    <a:moveTo>
                      <a:pt x="25160" y="0"/>
                    </a:moveTo>
                    <a:lnTo>
                      <a:pt x="699121" y="0"/>
                    </a:lnTo>
                    <a:cubicBezTo>
                      <a:pt x="705794" y="0"/>
                      <a:pt x="712194" y="2651"/>
                      <a:pt x="716912" y="7369"/>
                    </a:cubicBezTo>
                    <a:cubicBezTo>
                      <a:pt x="721630" y="12087"/>
                      <a:pt x="724281" y="18487"/>
                      <a:pt x="724281" y="25160"/>
                    </a:cubicBezTo>
                    <a:lnTo>
                      <a:pt x="724281" y="747677"/>
                    </a:lnTo>
                    <a:cubicBezTo>
                      <a:pt x="724281" y="754350"/>
                      <a:pt x="721630" y="760750"/>
                      <a:pt x="716912" y="765468"/>
                    </a:cubicBezTo>
                    <a:cubicBezTo>
                      <a:pt x="712194" y="770186"/>
                      <a:pt x="705794" y="772837"/>
                      <a:pt x="699121" y="772837"/>
                    </a:cubicBezTo>
                    <a:lnTo>
                      <a:pt x="25160" y="772837"/>
                    </a:lnTo>
                    <a:cubicBezTo>
                      <a:pt x="18487" y="772837"/>
                      <a:pt x="12087" y="770186"/>
                      <a:pt x="7369" y="765468"/>
                    </a:cubicBezTo>
                    <a:cubicBezTo>
                      <a:pt x="2651" y="760750"/>
                      <a:pt x="0" y="754350"/>
                      <a:pt x="0" y="747677"/>
                    </a:cubicBezTo>
                    <a:lnTo>
                      <a:pt x="0" y="25160"/>
                    </a:lnTo>
                    <a:cubicBezTo>
                      <a:pt x="0" y="18487"/>
                      <a:pt x="2651" y="12087"/>
                      <a:pt x="7369" y="7369"/>
                    </a:cubicBezTo>
                    <a:cubicBezTo>
                      <a:pt x="12087" y="2651"/>
                      <a:pt x="18487" y="0"/>
                      <a:pt x="25160" y="0"/>
                    </a:cubicBezTo>
                    <a:close/>
                  </a:path>
                </a:pathLst>
              </a:custGeom>
              <a:solidFill>
                <a:srgbClr val="EDEEEF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57150"/>
                <a:ext cx="724281" cy="829987"/>
              </a:xfrm>
              <a:prstGeom prst="rect">
                <a:avLst/>
              </a:prstGeom>
            </p:spPr>
            <p:txBody>
              <a:bodyPr lIns="70671" tIns="70671" rIns="70671" bIns="706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8866733" y="1204424"/>
              <a:ext cx="4543760" cy="4467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65"/>
                </a:lnSpc>
              </a:pPr>
              <a:r>
                <a:rPr lang="en-US" sz="4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Specific needs for psychosocial intervention programmes</a:t>
              </a:r>
            </a:p>
          </p:txBody>
        </p:sp>
        <p:sp>
          <p:nvSpPr>
            <p:cNvPr id="28" name="AutoShape 28"/>
            <p:cNvSpPr/>
            <p:nvPr/>
          </p:nvSpPr>
          <p:spPr>
            <a:xfrm>
              <a:off x="8939607" y="0"/>
              <a:ext cx="0" cy="1118947"/>
            </a:xfrm>
            <a:prstGeom prst="line">
              <a:avLst/>
            </a:prstGeom>
            <a:ln w="50800" cap="flat">
              <a:solidFill>
                <a:srgbClr val="3C3C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6093986" y="2305288"/>
              <a:ext cx="5742042" cy="5895576"/>
              <a:chOff x="0" y="0"/>
              <a:chExt cx="844716" cy="867303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44716" cy="867303"/>
              </a:xfrm>
              <a:custGeom>
                <a:avLst/>
                <a:gdLst/>
                <a:ahLst/>
                <a:cxnLst/>
                <a:rect l="l" t="t" r="r" b="b"/>
                <a:pathLst>
                  <a:path w="844716" h="867303">
                    <a:moveTo>
                      <a:pt x="21573" y="0"/>
                    </a:moveTo>
                    <a:lnTo>
                      <a:pt x="823143" y="0"/>
                    </a:lnTo>
                    <a:cubicBezTo>
                      <a:pt x="828865" y="0"/>
                      <a:pt x="834352" y="2273"/>
                      <a:pt x="838398" y="6318"/>
                    </a:cubicBezTo>
                    <a:cubicBezTo>
                      <a:pt x="842443" y="10364"/>
                      <a:pt x="844716" y="15851"/>
                      <a:pt x="844716" y="21573"/>
                    </a:cubicBezTo>
                    <a:lnTo>
                      <a:pt x="844716" y="845730"/>
                    </a:lnTo>
                    <a:cubicBezTo>
                      <a:pt x="844716" y="851451"/>
                      <a:pt x="842443" y="856938"/>
                      <a:pt x="838398" y="860984"/>
                    </a:cubicBezTo>
                    <a:cubicBezTo>
                      <a:pt x="834352" y="865030"/>
                      <a:pt x="828865" y="867303"/>
                      <a:pt x="823143" y="867303"/>
                    </a:cubicBezTo>
                    <a:lnTo>
                      <a:pt x="21573" y="867303"/>
                    </a:lnTo>
                    <a:cubicBezTo>
                      <a:pt x="15851" y="867303"/>
                      <a:pt x="10364" y="865030"/>
                      <a:pt x="6318" y="860984"/>
                    </a:cubicBezTo>
                    <a:cubicBezTo>
                      <a:pt x="2273" y="856938"/>
                      <a:pt x="0" y="851451"/>
                      <a:pt x="0" y="845730"/>
                    </a:cubicBezTo>
                    <a:lnTo>
                      <a:pt x="0" y="21573"/>
                    </a:lnTo>
                    <a:cubicBezTo>
                      <a:pt x="0" y="15851"/>
                      <a:pt x="2273" y="10364"/>
                      <a:pt x="6318" y="6318"/>
                    </a:cubicBezTo>
                    <a:cubicBezTo>
                      <a:pt x="10364" y="2273"/>
                      <a:pt x="15851" y="0"/>
                      <a:pt x="21573" y="0"/>
                    </a:cubicBezTo>
                    <a:close/>
                  </a:path>
                </a:pathLst>
              </a:custGeom>
              <a:solidFill>
                <a:srgbClr val="5D458F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57150"/>
                <a:ext cx="844716" cy="924453"/>
              </a:xfrm>
              <a:prstGeom prst="rect">
                <a:avLst/>
              </a:prstGeom>
            </p:spPr>
            <p:txBody>
              <a:bodyPr lIns="70671" tIns="70671" rIns="70671" bIns="706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6300260" y="728584"/>
              <a:ext cx="5377247" cy="5600517"/>
              <a:chOff x="0" y="0"/>
              <a:chExt cx="791051" cy="82389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791051" cy="823896"/>
              </a:xfrm>
              <a:custGeom>
                <a:avLst/>
                <a:gdLst/>
                <a:ahLst/>
                <a:cxnLst/>
                <a:rect l="l" t="t" r="r" b="b"/>
                <a:pathLst>
                  <a:path w="791051" h="823896">
                    <a:moveTo>
                      <a:pt x="23036" y="0"/>
                    </a:moveTo>
                    <a:lnTo>
                      <a:pt x="768015" y="0"/>
                    </a:lnTo>
                    <a:cubicBezTo>
                      <a:pt x="780737" y="0"/>
                      <a:pt x="791051" y="10314"/>
                      <a:pt x="791051" y="23036"/>
                    </a:cubicBezTo>
                    <a:lnTo>
                      <a:pt x="791051" y="800860"/>
                    </a:lnTo>
                    <a:cubicBezTo>
                      <a:pt x="791051" y="813583"/>
                      <a:pt x="780737" y="823896"/>
                      <a:pt x="768015" y="823896"/>
                    </a:cubicBezTo>
                    <a:lnTo>
                      <a:pt x="23036" y="823896"/>
                    </a:lnTo>
                    <a:cubicBezTo>
                      <a:pt x="10314" y="823896"/>
                      <a:pt x="0" y="813583"/>
                      <a:pt x="0" y="800860"/>
                    </a:cubicBezTo>
                    <a:lnTo>
                      <a:pt x="0" y="23036"/>
                    </a:lnTo>
                    <a:cubicBezTo>
                      <a:pt x="0" y="10314"/>
                      <a:pt x="10314" y="0"/>
                      <a:pt x="23036" y="0"/>
                    </a:cubicBezTo>
                    <a:close/>
                  </a:path>
                </a:pathLst>
              </a:custGeom>
              <a:solidFill>
                <a:srgbClr val="3C3C50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57150"/>
                <a:ext cx="791051" cy="881046"/>
              </a:xfrm>
              <a:prstGeom prst="rect">
                <a:avLst/>
              </a:prstGeom>
            </p:spPr>
            <p:txBody>
              <a:bodyPr lIns="70671" tIns="70671" rIns="70671" bIns="706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6527197" y="902124"/>
              <a:ext cx="4923374" cy="5253437"/>
              <a:chOff x="0" y="0"/>
              <a:chExt cx="724281" cy="772837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24281" cy="772837"/>
              </a:xfrm>
              <a:custGeom>
                <a:avLst/>
                <a:gdLst/>
                <a:ahLst/>
                <a:cxnLst/>
                <a:rect l="l" t="t" r="r" b="b"/>
                <a:pathLst>
                  <a:path w="724281" h="772837">
                    <a:moveTo>
                      <a:pt x="25160" y="0"/>
                    </a:moveTo>
                    <a:lnTo>
                      <a:pt x="699121" y="0"/>
                    </a:lnTo>
                    <a:cubicBezTo>
                      <a:pt x="705794" y="0"/>
                      <a:pt x="712194" y="2651"/>
                      <a:pt x="716912" y="7369"/>
                    </a:cubicBezTo>
                    <a:cubicBezTo>
                      <a:pt x="721630" y="12087"/>
                      <a:pt x="724281" y="18487"/>
                      <a:pt x="724281" y="25160"/>
                    </a:cubicBezTo>
                    <a:lnTo>
                      <a:pt x="724281" y="747677"/>
                    </a:lnTo>
                    <a:cubicBezTo>
                      <a:pt x="724281" y="754350"/>
                      <a:pt x="721630" y="760750"/>
                      <a:pt x="716912" y="765468"/>
                    </a:cubicBezTo>
                    <a:cubicBezTo>
                      <a:pt x="712194" y="770186"/>
                      <a:pt x="705794" y="772837"/>
                      <a:pt x="699121" y="772837"/>
                    </a:cubicBezTo>
                    <a:lnTo>
                      <a:pt x="25160" y="772837"/>
                    </a:lnTo>
                    <a:cubicBezTo>
                      <a:pt x="18487" y="772837"/>
                      <a:pt x="12087" y="770186"/>
                      <a:pt x="7369" y="765468"/>
                    </a:cubicBezTo>
                    <a:cubicBezTo>
                      <a:pt x="2651" y="760750"/>
                      <a:pt x="0" y="754350"/>
                      <a:pt x="0" y="747677"/>
                    </a:cubicBezTo>
                    <a:lnTo>
                      <a:pt x="0" y="25160"/>
                    </a:lnTo>
                    <a:cubicBezTo>
                      <a:pt x="0" y="18487"/>
                      <a:pt x="2651" y="12087"/>
                      <a:pt x="7369" y="7369"/>
                    </a:cubicBezTo>
                    <a:cubicBezTo>
                      <a:pt x="12087" y="2651"/>
                      <a:pt x="18487" y="0"/>
                      <a:pt x="25160" y="0"/>
                    </a:cubicBezTo>
                    <a:close/>
                  </a:path>
                </a:pathLst>
              </a:custGeom>
              <a:solidFill>
                <a:srgbClr val="EDEEEF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57150"/>
                <a:ext cx="724281" cy="829987"/>
              </a:xfrm>
              <a:prstGeom prst="rect">
                <a:avLst/>
              </a:prstGeom>
            </p:spPr>
            <p:txBody>
              <a:bodyPr lIns="70671" tIns="70671" rIns="70671" bIns="706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6752320" y="2617088"/>
              <a:ext cx="4788287" cy="1756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39"/>
                </a:lnSpc>
              </a:pPr>
              <a:r>
                <a:rPr lang="en-US" sz="51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Reactions to stress</a:t>
              </a:r>
            </a:p>
          </p:txBody>
        </p:sp>
        <p:sp>
          <p:nvSpPr>
            <p:cNvPr id="39" name="AutoShape 39"/>
            <p:cNvSpPr/>
            <p:nvPr/>
          </p:nvSpPr>
          <p:spPr>
            <a:xfrm>
              <a:off x="15028271" y="85477"/>
              <a:ext cx="0" cy="1118947"/>
            </a:xfrm>
            <a:prstGeom prst="line">
              <a:avLst/>
            </a:prstGeom>
            <a:ln w="50800" cap="flat">
              <a:solidFill>
                <a:srgbClr val="3C3C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12182650" y="2305288"/>
              <a:ext cx="5742042" cy="5895576"/>
              <a:chOff x="0" y="0"/>
              <a:chExt cx="844716" cy="867303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44716" cy="867303"/>
              </a:xfrm>
              <a:custGeom>
                <a:avLst/>
                <a:gdLst/>
                <a:ahLst/>
                <a:cxnLst/>
                <a:rect l="l" t="t" r="r" b="b"/>
                <a:pathLst>
                  <a:path w="844716" h="867303">
                    <a:moveTo>
                      <a:pt x="21573" y="0"/>
                    </a:moveTo>
                    <a:lnTo>
                      <a:pt x="823143" y="0"/>
                    </a:lnTo>
                    <a:cubicBezTo>
                      <a:pt x="828865" y="0"/>
                      <a:pt x="834352" y="2273"/>
                      <a:pt x="838398" y="6318"/>
                    </a:cubicBezTo>
                    <a:cubicBezTo>
                      <a:pt x="842443" y="10364"/>
                      <a:pt x="844716" y="15851"/>
                      <a:pt x="844716" y="21573"/>
                    </a:cubicBezTo>
                    <a:lnTo>
                      <a:pt x="844716" y="845730"/>
                    </a:lnTo>
                    <a:cubicBezTo>
                      <a:pt x="844716" y="851451"/>
                      <a:pt x="842443" y="856938"/>
                      <a:pt x="838398" y="860984"/>
                    </a:cubicBezTo>
                    <a:cubicBezTo>
                      <a:pt x="834352" y="865030"/>
                      <a:pt x="828865" y="867303"/>
                      <a:pt x="823143" y="867303"/>
                    </a:cubicBezTo>
                    <a:lnTo>
                      <a:pt x="21573" y="867303"/>
                    </a:lnTo>
                    <a:cubicBezTo>
                      <a:pt x="15851" y="867303"/>
                      <a:pt x="10364" y="865030"/>
                      <a:pt x="6318" y="860984"/>
                    </a:cubicBezTo>
                    <a:cubicBezTo>
                      <a:pt x="2273" y="856938"/>
                      <a:pt x="0" y="851451"/>
                      <a:pt x="0" y="845730"/>
                    </a:cubicBezTo>
                    <a:lnTo>
                      <a:pt x="0" y="21573"/>
                    </a:lnTo>
                    <a:cubicBezTo>
                      <a:pt x="0" y="15851"/>
                      <a:pt x="2273" y="10364"/>
                      <a:pt x="6318" y="6318"/>
                    </a:cubicBezTo>
                    <a:cubicBezTo>
                      <a:pt x="10364" y="2273"/>
                      <a:pt x="15851" y="0"/>
                      <a:pt x="21573" y="0"/>
                    </a:cubicBezTo>
                    <a:close/>
                  </a:path>
                </a:pathLst>
              </a:custGeom>
              <a:solidFill>
                <a:srgbClr val="E2D33A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57150"/>
                <a:ext cx="844716" cy="924453"/>
              </a:xfrm>
              <a:prstGeom prst="rect">
                <a:avLst/>
              </a:prstGeom>
            </p:spPr>
            <p:txBody>
              <a:bodyPr lIns="70671" tIns="70671" rIns="70671" bIns="706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2394828" y="728584"/>
              <a:ext cx="5377247" cy="5600517"/>
              <a:chOff x="0" y="0"/>
              <a:chExt cx="791051" cy="82389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791051" cy="823896"/>
              </a:xfrm>
              <a:custGeom>
                <a:avLst/>
                <a:gdLst/>
                <a:ahLst/>
                <a:cxnLst/>
                <a:rect l="l" t="t" r="r" b="b"/>
                <a:pathLst>
                  <a:path w="791051" h="823896">
                    <a:moveTo>
                      <a:pt x="23036" y="0"/>
                    </a:moveTo>
                    <a:lnTo>
                      <a:pt x="768015" y="0"/>
                    </a:lnTo>
                    <a:cubicBezTo>
                      <a:pt x="780737" y="0"/>
                      <a:pt x="791051" y="10314"/>
                      <a:pt x="791051" y="23036"/>
                    </a:cubicBezTo>
                    <a:lnTo>
                      <a:pt x="791051" y="800860"/>
                    </a:lnTo>
                    <a:cubicBezTo>
                      <a:pt x="791051" y="813583"/>
                      <a:pt x="780737" y="823896"/>
                      <a:pt x="768015" y="823896"/>
                    </a:cubicBezTo>
                    <a:lnTo>
                      <a:pt x="23036" y="823896"/>
                    </a:lnTo>
                    <a:cubicBezTo>
                      <a:pt x="10314" y="823896"/>
                      <a:pt x="0" y="813583"/>
                      <a:pt x="0" y="800860"/>
                    </a:cubicBezTo>
                    <a:lnTo>
                      <a:pt x="0" y="23036"/>
                    </a:lnTo>
                    <a:cubicBezTo>
                      <a:pt x="0" y="10314"/>
                      <a:pt x="10314" y="0"/>
                      <a:pt x="23036" y="0"/>
                    </a:cubicBezTo>
                    <a:close/>
                  </a:path>
                </a:pathLst>
              </a:custGeom>
              <a:solidFill>
                <a:srgbClr val="ABA02D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57150"/>
                <a:ext cx="791051" cy="881046"/>
              </a:xfrm>
              <a:prstGeom prst="rect">
                <a:avLst/>
              </a:prstGeom>
            </p:spPr>
            <p:txBody>
              <a:bodyPr lIns="70671" tIns="70671" rIns="70671" bIns="706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615861" y="902124"/>
              <a:ext cx="4923374" cy="5253437"/>
              <a:chOff x="0" y="0"/>
              <a:chExt cx="724281" cy="772837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724281" cy="772837"/>
              </a:xfrm>
              <a:custGeom>
                <a:avLst/>
                <a:gdLst/>
                <a:ahLst/>
                <a:cxnLst/>
                <a:rect l="l" t="t" r="r" b="b"/>
                <a:pathLst>
                  <a:path w="724281" h="772837">
                    <a:moveTo>
                      <a:pt x="25160" y="0"/>
                    </a:moveTo>
                    <a:lnTo>
                      <a:pt x="699121" y="0"/>
                    </a:lnTo>
                    <a:cubicBezTo>
                      <a:pt x="705794" y="0"/>
                      <a:pt x="712194" y="2651"/>
                      <a:pt x="716912" y="7369"/>
                    </a:cubicBezTo>
                    <a:cubicBezTo>
                      <a:pt x="721630" y="12087"/>
                      <a:pt x="724281" y="18487"/>
                      <a:pt x="724281" y="25160"/>
                    </a:cubicBezTo>
                    <a:lnTo>
                      <a:pt x="724281" y="747677"/>
                    </a:lnTo>
                    <a:cubicBezTo>
                      <a:pt x="724281" y="754350"/>
                      <a:pt x="721630" y="760750"/>
                      <a:pt x="716912" y="765468"/>
                    </a:cubicBezTo>
                    <a:cubicBezTo>
                      <a:pt x="712194" y="770186"/>
                      <a:pt x="705794" y="772837"/>
                      <a:pt x="699121" y="772837"/>
                    </a:cubicBezTo>
                    <a:lnTo>
                      <a:pt x="25160" y="772837"/>
                    </a:lnTo>
                    <a:cubicBezTo>
                      <a:pt x="18487" y="772837"/>
                      <a:pt x="12087" y="770186"/>
                      <a:pt x="7369" y="765468"/>
                    </a:cubicBezTo>
                    <a:cubicBezTo>
                      <a:pt x="2651" y="760750"/>
                      <a:pt x="0" y="754350"/>
                      <a:pt x="0" y="747677"/>
                    </a:cubicBezTo>
                    <a:lnTo>
                      <a:pt x="0" y="25160"/>
                    </a:lnTo>
                    <a:cubicBezTo>
                      <a:pt x="0" y="18487"/>
                      <a:pt x="2651" y="12087"/>
                      <a:pt x="7369" y="7369"/>
                    </a:cubicBezTo>
                    <a:cubicBezTo>
                      <a:pt x="12087" y="2651"/>
                      <a:pt x="18487" y="0"/>
                      <a:pt x="25160" y="0"/>
                    </a:cubicBezTo>
                    <a:close/>
                  </a:path>
                </a:pathLst>
              </a:custGeom>
              <a:solidFill>
                <a:srgbClr val="EDEEEF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57150"/>
                <a:ext cx="724281" cy="829987"/>
              </a:xfrm>
              <a:prstGeom prst="rect">
                <a:avLst/>
              </a:prstGeom>
            </p:spPr>
            <p:txBody>
              <a:bodyPr lIns="70671" tIns="70671" rIns="70671" bIns="706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12427607" y="2627671"/>
              <a:ext cx="5252129" cy="1543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75"/>
                </a:lnSpc>
              </a:pPr>
              <a:r>
                <a:rPr lang="en-US" sz="4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Coping mechanisms</a:t>
              </a:r>
            </a:p>
          </p:txBody>
        </p:sp>
      </p:grpSp>
      <p:sp>
        <p:nvSpPr>
          <p:cNvPr id="50" name="AutoShape 50"/>
          <p:cNvSpPr/>
          <p:nvPr/>
        </p:nvSpPr>
        <p:spPr>
          <a:xfrm>
            <a:off x="15942710" y="3910081"/>
            <a:ext cx="0" cy="839210"/>
          </a:xfrm>
          <a:prstGeom prst="line">
            <a:avLst/>
          </a:prstGeom>
          <a:ln w="38100" cap="flat">
            <a:solidFill>
              <a:srgbClr val="3C3C5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51" name="Group 51"/>
          <p:cNvGrpSpPr/>
          <p:nvPr/>
        </p:nvGrpSpPr>
        <p:grpSpPr>
          <a:xfrm>
            <a:off x="1444444" y="935835"/>
            <a:ext cx="15399111" cy="2969961"/>
            <a:chOff x="0" y="0"/>
            <a:chExt cx="20532148" cy="3959947"/>
          </a:xfrm>
        </p:grpSpPr>
        <p:grpSp>
          <p:nvGrpSpPr>
            <p:cNvPr id="52" name="Group 52"/>
            <p:cNvGrpSpPr/>
            <p:nvPr/>
          </p:nvGrpSpPr>
          <p:grpSpPr>
            <a:xfrm>
              <a:off x="602445" y="2173341"/>
              <a:ext cx="19448589" cy="1786606"/>
              <a:chOff x="0" y="0"/>
              <a:chExt cx="3841697" cy="35291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3841697" cy="352910"/>
              </a:xfrm>
              <a:custGeom>
                <a:avLst/>
                <a:gdLst/>
                <a:ahLst/>
                <a:cxnLst/>
                <a:rect l="l" t="t" r="r" b="b"/>
                <a:pathLst>
                  <a:path w="3841697" h="352910">
                    <a:moveTo>
                      <a:pt x="0" y="0"/>
                    </a:moveTo>
                    <a:lnTo>
                      <a:pt x="3841697" y="0"/>
                    </a:lnTo>
                    <a:lnTo>
                      <a:pt x="3841697" y="352910"/>
                    </a:lnTo>
                    <a:lnTo>
                      <a:pt x="0" y="352910"/>
                    </a:lnTo>
                    <a:close/>
                  </a:path>
                </a:pathLst>
              </a:custGeom>
              <a:solidFill>
                <a:srgbClr val="1D444A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3841697" cy="4005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560162" y="2011416"/>
              <a:ext cx="17533156" cy="1783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Four main themes evolved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171450"/>
              <a:ext cx="20532148" cy="1890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99"/>
                </a:lnSpc>
              </a:pPr>
              <a:r>
                <a:rPr lang="en-US" sz="8499" b="1">
                  <a:solidFill>
                    <a:srgbClr val="0E839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Results of qualitative study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656158" cy="11619089"/>
          </a:xfrm>
          <a:custGeom>
            <a:avLst/>
            <a:gdLst/>
            <a:ahLst/>
            <a:cxnLst/>
            <a:rect l="l" t="t" r="r" b="b"/>
            <a:pathLst>
              <a:path w="20656158" h="11619089">
                <a:moveTo>
                  <a:pt x="0" y="0"/>
                </a:moveTo>
                <a:lnTo>
                  <a:pt x="20656158" y="0"/>
                </a:lnTo>
                <a:lnTo>
                  <a:pt x="20656158" y="11619089"/>
                </a:lnTo>
                <a:lnTo>
                  <a:pt x="0" y="11619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2723669" y="2139762"/>
            <a:ext cx="11493560" cy="7344295"/>
            <a:chOff x="0" y="0"/>
            <a:chExt cx="15324747" cy="979239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6776759"/>
              <a:ext cx="15324747" cy="3015635"/>
              <a:chOff x="0" y="0"/>
              <a:chExt cx="3497780" cy="6883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97780" cy="688300"/>
              </a:xfrm>
              <a:custGeom>
                <a:avLst/>
                <a:gdLst/>
                <a:ahLst/>
                <a:cxnLst/>
                <a:rect l="l" t="t" r="r" b="b"/>
                <a:pathLst>
                  <a:path w="3497780" h="688300">
                    <a:moveTo>
                      <a:pt x="0" y="0"/>
                    </a:moveTo>
                    <a:lnTo>
                      <a:pt x="3294580" y="0"/>
                    </a:lnTo>
                    <a:lnTo>
                      <a:pt x="3497780" y="344150"/>
                    </a:lnTo>
                    <a:lnTo>
                      <a:pt x="3294580" y="688300"/>
                    </a:lnTo>
                    <a:lnTo>
                      <a:pt x="0" y="688300"/>
                    </a:lnTo>
                    <a:lnTo>
                      <a:pt x="203200" y="344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839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77800" y="-57150"/>
                <a:ext cx="3243780" cy="74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3329324"/>
              <a:ext cx="15324747" cy="3015635"/>
              <a:chOff x="0" y="0"/>
              <a:chExt cx="3497780" cy="6883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497780" cy="688300"/>
              </a:xfrm>
              <a:custGeom>
                <a:avLst/>
                <a:gdLst/>
                <a:ahLst/>
                <a:cxnLst/>
                <a:rect l="l" t="t" r="r" b="b"/>
                <a:pathLst>
                  <a:path w="3497780" h="688300">
                    <a:moveTo>
                      <a:pt x="0" y="0"/>
                    </a:moveTo>
                    <a:lnTo>
                      <a:pt x="3294580" y="0"/>
                    </a:lnTo>
                    <a:lnTo>
                      <a:pt x="3497780" y="344150"/>
                    </a:lnTo>
                    <a:lnTo>
                      <a:pt x="3294580" y="688300"/>
                    </a:lnTo>
                    <a:lnTo>
                      <a:pt x="0" y="688300"/>
                    </a:lnTo>
                    <a:lnTo>
                      <a:pt x="203200" y="344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795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77800" y="-57150"/>
                <a:ext cx="3243780" cy="74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817269" y="3645816"/>
              <a:ext cx="8197572" cy="18901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899"/>
                </a:lnSpc>
              </a:pPr>
              <a:r>
                <a:rPr lang="en-US" sz="8499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Professional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15324747" cy="3015635"/>
              <a:chOff x="0" y="0"/>
              <a:chExt cx="3497780" cy="6883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497780" cy="688300"/>
              </a:xfrm>
              <a:custGeom>
                <a:avLst/>
                <a:gdLst/>
                <a:ahLst/>
                <a:cxnLst/>
                <a:rect l="l" t="t" r="r" b="b"/>
                <a:pathLst>
                  <a:path w="3497780" h="688300">
                    <a:moveTo>
                      <a:pt x="0" y="0"/>
                    </a:moveTo>
                    <a:lnTo>
                      <a:pt x="3294580" y="0"/>
                    </a:lnTo>
                    <a:lnTo>
                      <a:pt x="3497780" y="344150"/>
                    </a:lnTo>
                    <a:lnTo>
                      <a:pt x="3294580" y="688300"/>
                    </a:lnTo>
                    <a:lnTo>
                      <a:pt x="0" y="688300"/>
                    </a:lnTo>
                    <a:lnTo>
                      <a:pt x="203200" y="344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2D8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77800" y="-57150"/>
                <a:ext cx="3243780" cy="74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rot="5304218">
              <a:off x="6220436" y="2906106"/>
              <a:ext cx="1619751" cy="548691"/>
            </a:xfrm>
            <a:custGeom>
              <a:avLst/>
              <a:gdLst/>
              <a:ahLst/>
              <a:cxnLst/>
              <a:rect l="l" t="t" r="r" b="b"/>
              <a:pathLst>
                <a:path w="1619751" h="548691">
                  <a:moveTo>
                    <a:pt x="0" y="0"/>
                  </a:moveTo>
                  <a:lnTo>
                    <a:pt x="1619751" y="0"/>
                  </a:lnTo>
                  <a:lnTo>
                    <a:pt x="1619751" y="548691"/>
                  </a:lnTo>
                  <a:lnTo>
                    <a:pt x="0" y="548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Freeform 15"/>
            <p:cNvSpPr/>
            <p:nvPr/>
          </p:nvSpPr>
          <p:spPr>
            <a:xfrm rot="-5400000">
              <a:off x="7126843" y="2783033"/>
              <a:ext cx="1619751" cy="548691"/>
            </a:xfrm>
            <a:custGeom>
              <a:avLst/>
              <a:gdLst/>
              <a:ahLst/>
              <a:cxnLst/>
              <a:rect l="l" t="t" r="r" b="b"/>
              <a:pathLst>
                <a:path w="1619751" h="548691">
                  <a:moveTo>
                    <a:pt x="0" y="0"/>
                  </a:moveTo>
                  <a:lnTo>
                    <a:pt x="1619751" y="0"/>
                  </a:lnTo>
                  <a:lnTo>
                    <a:pt x="1619751" y="548691"/>
                  </a:lnTo>
                  <a:lnTo>
                    <a:pt x="0" y="548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843468" y="7113308"/>
              <a:ext cx="5748972" cy="18901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899"/>
                </a:lnSpc>
              </a:pPr>
              <a:r>
                <a:rPr lang="en-US" sz="8499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Personal</a:t>
              </a:r>
            </a:p>
          </p:txBody>
        </p:sp>
        <p:sp>
          <p:nvSpPr>
            <p:cNvPr id="17" name="Freeform 17"/>
            <p:cNvSpPr/>
            <p:nvPr/>
          </p:nvSpPr>
          <p:spPr>
            <a:xfrm rot="5304218">
              <a:off x="6220436" y="6242265"/>
              <a:ext cx="1619751" cy="548691"/>
            </a:xfrm>
            <a:custGeom>
              <a:avLst/>
              <a:gdLst/>
              <a:ahLst/>
              <a:cxnLst/>
              <a:rect l="l" t="t" r="r" b="b"/>
              <a:pathLst>
                <a:path w="1619751" h="548691">
                  <a:moveTo>
                    <a:pt x="0" y="0"/>
                  </a:moveTo>
                  <a:lnTo>
                    <a:pt x="1619751" y="0"/>
                  </a:lnTo>
                  <a:lnTo>
                    <a:pt x="1619751" y="548690"/>
                  </a:lnTo>
                  <a:lnTo>
                    <a:pt x="0" y="548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7126843" y="6249593"/>
              <a:ext cx="1619751" cy="548691"/>
            </a:xfrm>
            <a:custGeom>
              <a:avLst/>
              <a:gdLst/>
              <a:ahLst/>
              <a:cxnLst/>
              <a:rect l="l" t="t" r="r" b="b"/>
              <a:pathLst>
                <a:path w="1619751" h="548691">
                  <a:moveTo>
                    <a:pt x="0" y="0"/>
                  </a:moveTo>
                  <a:lnTo>
                    <a:pt x="1619751" y="0"/>
                  </a:lnTo>
                  <a:lnTo>
                    <a:pt x="1619751" y="548691"/>
                  </a:lnTo>
                  <a:lnTo>
                    <a:pt x="0" y="548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85572" y="219540"/>
              <a:ext cx="10448468" cy="20645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019"/>
                </a:lnSpc>
              </a:pPr>
              <a:r>
                <a:rPr lang="en-US" sz="9300" dirty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Organisational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4812849" y="1571731"/>
            <a:ext cx="7315200" cy="159604"/>
          </a:xfrm>
          <a:custGeom>
            <a:avLst/>
            <a:gdLst/>
            <a:ahLst/>
            <a:cxnLst/>
            <a:rect l="l" t="t" r="r" b="b"/>
            <a:pathLst>
              <a:path w="7315200" h="159604">
                <a:moveTo>
                  <a:pt x="0" y="0"/>
                </a:moveTo>
                <a:lnTo>
                  <a:pt x="7315200" y="0"/>
                </a:lnTo>
                <a:lnTo>
                  <a:pt x="7315200" y="159605"/>
                </a:lnTo>
                <a:lnTo>
                  <a:pt x="0" y="1596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1" name="TextBox 21"/>
          <p:cNvSpPr txBox="1"/>
          <p:nvPr/>
        </p:nvSpPr>
        <p:spPr>
          <a:xfrm>
            <a:off x="5215605" y="-149225"/>
            <a:ext cx="6763023" cy="1880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8"/>
              </a:lnSpc>
            </a:pPr>
            <a:r>
              <a:rPr lang="en-US" sz="10955" b="1">
                <a:solidFill>
                  <a:srgbClr val="0E8397"/>
                </a:solidFill>
                <a:latin typeface="Roboto Bold"/>
                <a:ea typeface="Roboto Bold"/>
                <a:cs typeface="Roboto Bold"/>
                <a:sym typeface="Roboto Bold"/>
              </a:rPr>
              <a:t>Stressors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5760" y="2265102"/>
            <a:ext cx="13465913" cy="67330"/>
          </a:xfrm>
          <a:custGeom>
            <a:avLst/>
            <a:gdLst/>
            <a:ahLst/>
            <a:cxnLst/>
            <a:rect l="l" t="t" r="r" b="b"/>
            <a:pathLst>
              <a:path w="13465913" h="67330">
                <a:moveTo>
                  <a:pt x="0" y="0"/>
                </a:moveTo>
                <a:lnTo>
                  <a:pt x="13465914" y="0"/>
                </a:lnTo>
                <a:lnTo>
                  <a:pt x="13465914" y="67330"/>
                </a:lnTo>
                <a:lnTo>
                  <a:pt x="0" y="67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5004519" y="3983957"/>
            <a:ext cx="290915" cy="303385"/>
            <a:chOff x="0" y="0"/>
            <a:chExt cx="77939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9391" cy="812800"/>
            </a:xfrm>
            <a:custGeom>
              <a:avLst/>
              <a:gdLst/>
              <a:ahLst/>
              <a:cxnLst/>
              <a:rect l="l" t="t" r="r" b="b"/>
              <a:pathLst>
                <a:path w="779391" h="812800">
                  <a:moveTo>
                    <a:pt x="389696" y="0"/>
                  </a:moveTo>
                  <a:cubicBezTo>
                    <a:pt x="174473" y="0"/>
                    <a:pt x="0" y="181951"/>
                    <a:pt x="0" y="406400"/>
                  </a:cubicBezTo>
                  <a:cubicBezTo>
                    <a:pt x="0" y="630849"/>
                    <a:pt x="174473" y="812800"/>
                    <a:pt x="389696" y="812800"/>
                  </a:cubicBezTo>
                  <a:cubicBezTo>
                    <a:pt x="604918" y="812800"/>
                    <a:pt x="779391" y="630849"/>
                    <a:pt x="779391" y="406400"/>
                  </a:cubicBezTo>
                  <a:cubicBezTo>
                    <a:pt x="779391" y="181951"/>
                    <a:pt x="604918" y="0"/>
                    <a:pt x="389696" y="0"/>
                  </a:cubicBezTo>
                  <a:close/>
                </a:path>
              </a:pathLst>
            </a:custGeom>
            <a:solidFill>
              <a:srgbClr val="2B6796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3068" y="28575"/>
              <a:ext cx="633255" cy="708025"/>
            </a:xfrm>
            <a:prstGeom prst="rect">
              <a:avLst/>
            </a:prstGeom>
          </p:spPr>
          <p:txBody>
            <a:bodyPr lIns="67358" tIns="67358" rIns="67358" bIns="6735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04519" y="5143500"/>
            <a:ext cx="290915" cy="303385"/>
            <a:chOff x="0" y="0"/>
            <a:chExt cx="779391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9391" cy="812800"/>
            </a:xfrm>
            <a:custGeom>
              <a:avLst/>
              <a:gdLst/>
              <a:ahLst/>
              <a:cxnLst/>
              <a:rect l="l" t="t" r="r" b="b"/>
              <a:pathLst>
                <a:path w="779391" h="812800">
                  <a:moveTo>
                    <a:pt x="389696" y="0"/>
                  </a:moveTo>
                  <a:cubicBezTo>
                    <a:pt x="174473" y="0"/>
                    <a:pt x="0" y="181951"/>
                    <a:pt x="0" y="406400"/>
                  </a:cubicBezTo>
                  <a:cubicBezTo>
                    <a:pt x="0" y="630849"/>
                    <a:pt x="174473" y="812800"/>
                    <a:pt x="389696" y="812800"/>
                  </a:cubicBezTo>
                  <a:cubicBezTo>
                    <a:pt x="604918" y="812800"/>
                    <a:pt x="779391" y="630849"/>
                    <a:pt x="779391" y="406400"/>
                  </a:cubicBezTo>
                  <a:cubicBezTo>
                    <a:pt x="779391" y="181951"/>
                    <a:pt x="604918" y="0"/>
                    <a:pt x="389696" y="0"/>
                  </a:cubicBezTo>
                  <a:close/>
                </a:path>
              </a:pathLst>
            </a:custGeom>
            <a:solidFill>
              <a:srgbClr val="2B6796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3068" y="28575"/>
              <a:ext cx="633255" cy="708025"/>
            </a:xfrm>
            <a:prstGeom prst="rect">
              <a:avLst/>
            </a:prstGeom>
          </p:spPr>
          <p:txBody>
            <a:bodyPr lIns="67358" tIns="67358" rIns="67358" bIns="6735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04519" y="6304135"/>
            <a:ext cx="290915" cy="303385"/>
            <a:chOff x="0" y="0"/>
            <a:chExt cx="779391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79391" cy="812800"/>
            </a:xfrm>
            <a:custGeom>
              <a:avLst/>
              <a:gdLst/>
              <a:ahLst/>
              <a:cxnLst/>
              <a:rect l="l" t="t" r="r" b="b"/>
              <a:pathLst>
                <a:path w="779391" h="812800">
                  <a:moveTo>
                    <a:pt x="389696" y="0"/>
                  </a:moveTo>
                  <a:cubicBezTo>
                    <a:pt x="174473" y="0"/>
                    <a:pt x="0" y="181951"/>
                    <a:pt x="0" y="406400"/>
                  </a:cubicBezTo>
                  <a:cubicBezTo>
                    <a:pt x="0" y="630849"/>
                    <a:pt x="174473" y="812800"/>
                    <a:pt x="389696" y="812800"/>
                  </a:cubicBezTo>
                  <a:cubicBezTo>
                    <a:pt x="604918" y="812800"/>
                    <a:pt x="779391" y="630849"/>
                    <a:pt x="779391" y="406400"/>
                  </a:cubicBezTo>
                  <a:cubicBezTo>
                    <a:pt x="779391" y="181951"/>
                    <a:pt x="604918" y="0"/>
                    <a:pt x="389696" y="0"/>
                  </a:cubicBezTo>
                  <a:close/>
                </a:path>
              </a:pathLst>
            </a:custGeom>
            <a:solidFill>
              <a:srgbClr val="2B6796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3068" y="28575"/>
              <a:ext cx="633255" cy="708025"/>
            </a:xfrm>
            <a:prstGeom prst="rect">
              <a:avLst/>
            </a:prstGeom>
          </p:spPr>
          <p:txBody>
            <a:bodyPr lIns="67358" tIns="67358" rIns="67358" bIns="6735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04519" y="7464770"/>
            <a:ext cx="290915" cy="303385"/>
            <a:chOff x="0" y="0"/>
            <a:chExt cx="779391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79391" cy="812800"/>
            </a:xfrm>
            <a:custGeom>
              <a:avLst/>
              <a:gdLst/>
              <a:ahLst/>
              <a:cxnLst/>
              <a:rect l="l" t="t" r="r" b="b"/>
              <a:pathLst>
                <a:path w="779391" h="812800">
                  <a:moveTo>
                    <a:pt x="389696" y="0"/>
                  </a:moveTo>
                  <a:cubicBezTo>
                    <a:pt x="174473" y="0"/>
                    <a:pt x="0" y="181951"/>
                    <a:pt x="0" y="406400"/>
                  </a:cubicBezTo>
                  <a:cubicBezTo>
                    <a:pt x="0" y="630849"/>
                    <a:pt x="174473" y="812800"/>
                    <a:pt x="389696" y="812800"/>
                  </a:cubicBezTo>
                  <a:cubicBezTo>
                    <a:pt x="604918" y="812800"/>
                    <a:pt x="779391" y="630849"/>
                    <a:pt x="779391" y="406400"/>
                  </a:cubicBezTo>
                  <a:cubicBezTo>
                    <a:pt x="779391" y="181951"/>
                    <a:pt x="604918" y="0"/>
                    <a:pt x="389696" y="0"/>
                  </a:cubicBezTo>
                  <a:close/>
                </a:path>
              </a:pathLst>
            </a:custGeom>
            <a:solidFill>
              <a:srgbClr val="2B6796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3068" y="28575"/>
              <a:ext cx="633255" cy="708025"/>
            </a:xfrm>
            <a:prstGeom prst="rect">
              <a:avLst/>
            </a:prstGeom>
          </p:spPr>
          <p:txBody>
            <a:bodyPr lIns="67358" tIns="67358" rIns="67358" bIns="6735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0"/>
            <a:ext cx="19643678" cy="11049569"/>
          </a:xfrm>
          <a:custGeom>
            <a:avLst/>
            <a:gdLst/>
            <a:ahLst/>
            <a:cxnLst/>
            <a:rect l="l" t="t" r="r" b="b"/>
            <a:pathLst>
              <a:path w="19643678" h="11049569">
                <a:moveTo>
                  <a:pt x="0" y="0"/>
                </a:moveTo>
                <a:lnTo>
                  <a:pt x="19643678" y="0"/>
                </a:lnTo>
                <a:lnTo>
                  <a:pt x="19643678" y="11049569"/>
                </a:lnTo>
                <a:lnTo>
                  <a:pt x="0" y="110495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6" name="TextBox 16"/>
          <p:cNvSpPr txBox="1"/>
          <p:nvPr/>
        </p:nvSpPr>
        <p:spPr>
          <a:xfrm>
            <a:off x="4326050" y="489802"/>
            <a:ext cx="9519866" cy="14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99"/>
              </a:lnSpc>
            </a:pPr>
            <a:r>
              <a:rPr lang="en-US" sz="8499" b="1">
                <a:solidFill>
                  <a:srgbClr val="0E8397"/>
                </a:solidFill>
                <a:latin typeface="Roboto Bold"/>
                <a:ea typeface="Roboto Bold"/>
                <a:cs typeface="Roboto Bold"/>
                <a:sym typeface="Roboto Bold"/>
              </a:rPr>
              <a:t>Reactions to Stress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24802" y="2332432"/>
            <a:ext cx="17676956" cy="6381002"/>
            <a:chOff x="0" y="0"/>
            <a:chExt cx="23569275" cy="8508002"/>
          </a:xfrm>
        </p:grpSpPr>
        <p:grpSp>
          <p:nvGrpSpPr>
            <p:cNvPr id="18" name="Group 18"/>
            <p:cNvGrpSpPr/>
            <p:nvPr/>
          </p:nvGrpSpPr>
          <p:grpSpPr>
            <a:xfrm rot="5400000">
              <a:off x="-1483440" y="1483440"/>
              <a:ext cx="8508002" cy="5541123"/>
              <a:chOff x="0" y="0"/>
              <a:chExt cx="1427368" cy="92962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25579" cy="929621"/>
              </a:xfrm>
              <a:custGeom>
                <a:avLst/>
                <a:gdLst/>
                <a:ahLst/>
                <a:cxnLst/>
                <a:rect l="l" t="t" r="r" b="b"/>
                <a:pathLst>
                  <a:path w="1425579" h="929621">
                    <a:moveTo>
                      <a:pt x="1211846" y="0"/>
                    </a:moveTo>
                    <a:lnTo>
                      <a:pt x="12322" y="0"/>
                    </a:lnTo>
                    <a:cubicBezTo>
                      <a:pt x="9054" y="0"/>
                      <a:pt x="5920" y="1298"/>
                      <a:pt x="3609" y="3609"/>
                    </a:cubicBezTo>
                    <a:cubicBezTo>
                      <a:pt x="1298" y="5920"/>
                      <a:pt x="0" y="9054"/>
                      <a:pt x="0" y="12322"/>
                    </a:cubicBezTo>
                    <a:lnTo>
                      <a:pt x="0" y="917300"/>
                    </a:lnTo>
                    <a:cubicBezTo>
                      <a:pt x="0" y="920568"/>
                      <a:pt x="1298" y="923702"/>
                      <a:pt x="3609" y="926012"/>
                    </a:cubicBezTo>
                    <a:cubicBezTo>
                      <a:pt x="5920" y="928323"/>
                      <a:pt x="9054" y="929621"/>
                      <a:pt x="12322" y="929621"/>
                    </a:cubicBezTo>
                    <a:lnTo>
                      <a:pt x="1211846" y="929621"/>
                    </a:lnTo>
                    <a:cubicBezTo>
                      <a:pt x="1219331" y="929621"/>
                      <a:pt x="1226106" y="925189"/>
                      <a:pt x="1229104" y="918331"/>
                    </a:cubicBezTo>
                    <a:lnTo>
                      <a:pt x="1422432" y="476101"/>
                    </a:lnTo>
                    <a:cubicBezTo>
                      <a:pt x="1425579" y="468903"/>
                      <a:pt x="1425579" y="460718"/>
                      <a:pt x="1422432" y="453521"/>
                    </a:cubicBezTo>
                    <a:lnTo>
                      <a:pt x="1229104" y="11290"/>
                    </a:lnTo>
                    <a:cubicBezTo>
                      <a:pt x="1226106" y="4432"/>
                      <a:pt x="1219331" y="0"/>
                      <a:pt x="1211846" y="0"/>
                    </a:cubicBezTo>
                    <a:close/>
                  </a:path>
                </a:pathLst>
              </a:custGeom>
              <a:solidFill>
                <a:srgbClr val="FCF7F6"/>
              </a:solidFill>
              <a:ln w="76200" cap="sq">
                <a:solidFill>
                  <a:srgbClr val="8CAB2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57150"/>
                <a:ext cx="1313068" cy="9867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540680" y="6902220"/>
              <a:ext cx="4459762" cy="1185248"/>
              <a:chOff x="0" y="0"/>
              <a:chExt cx="3710976" cy="98624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7171" y="0"/>
                <a:ext cx="3676635" cy="982113"/>
              </a:xfrm>
              <a:custGeom>
                <a:avLst/>
                <a:gdLst/>
                <a:ahLst/>
                <a:cxnLst/>
                <a:rect l="l" t="t" r="r" b="b"/>
                <a:pathLst>
                  <a:path w="3676635" h="982113">
                    <a:moveTo>
                      <a:pt x="1859074" y="975215"/>
                    </a:moveTo>
                    <a:lnTo>
                      <a:pt x="3673049" y="11033"/>
                    </a:lnTo>
                    <a:cubicBezTo>
                      <a:pt x="3675425" y="9770"/>
                      <a:pt x="3676635" y="7052"/>
                      <a:pt x="3675984" y="4442"/>
                    </a:cubicBezTo>
                    <a:cubicBezTo>
                      <a:pt x="3675333" y="1832"/>
                      <a:pt x="3672989" y="0"/>
                      <a:pt x="3670299" y="0"/>
                    </a:cubicBezTo>
                    <a:lnTo>
                      <a:pt x="6336" y="0"/>
                    </a:lnTo>
                    <a:cubicBezTo>
                      <a:pt x="3645" y="0"/>
                      <a:pt x="1301" y="1832"/>
                      <a:pt x="650" y="4442"/>
                    </a:cubicBezTo>
                    <a:cubicBezTo>
                      <a:pt x="0" y="7052"/>
                      <a:pt x="1210" y="9770"/>
                      <a:pt x="3586" y="11033"/>
                    </a:cubicBezTo>
                    <a:lnTo>
                      <a:pt x="1817561" y="975215"/>
                    </a:lnTo>
                    <a:cubicBezTo>
                      <a:pt x="1830539" y="982113"/>
                      <a:pt x="1846096" y="982113"/>
                      <a:pt x="1859074" y="975215"/>
                    </a:cubicBezTo>
                    <a:close/>
                  </a:path>
                </a:pathLst>
              </a:custGeom>
              <a:solidFill>
                <a:srgbClr val="8CAB29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79840" y="13296"/>
                <a:ext cx="2551296" cy="515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68178" y="2249658"/>
              <a:ext cx="4804767" cy="2487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0"/>
                </a:lnSpc>
              </a:pPr>
              <a:r>
                <a:rPr lang="en-US" sz="655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Affective </a:t>
              </a:r>
            </a:p>
            <a:p>
              <a:pPr algn="ctr">
                <a:lnSpc>
                  <a:spcPts val="7140"/>
                </a:lnSpc>
              </a:pPr>
              <a:r>
                <a:rPr lang="en-US" sz="655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systems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 rot="5400000">
              <a:off x="4578050" y="1483440"/>
              <a:ext cx="8508002" cy="5541123"/>
              <a:chOff x="0" y="0"/>
              <a:chExt cx="1427368" cy="92962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425579" cy="929621"/>
              </a:xfrm>
              <a:custGeom>
                <a:avLst/>
                <a:gdLst/>
                <a:ahLst/>
                <a:cxnLst/>
                <a:rect l="l" t="t" r="r" b="b"/>
                <a:pathLst>
                  <a:path w="1425579" h="929621">
                    <a:moveTo>
                      <a:pt x="1211846" y="0"/>
                    </a:moveTo>
                    <a:lnTo>
                      <a:pt x="12322" y="0"/>
                    </a:lnTo>
                    <a:cubicBezTo>
                      <a:pt x="9054" y="0"/>
                      <a:pt x="5920" y="1298"/>
                      <a:pt x="3609" y="3609"/>
                    </a:cubicBezTo>
                    <a:cubicBezTo>
                      <a:pt x="1298" y="5920"/>
                      <a:pt x="0" y="9054"/>
                      <a:pt x="0" y="12322"/>
                    </a:cubicBezTo>
                    <a:lnTo>
                      <a:pt x="0" y="917300"/>
                    </a:lnTo>
                    <a:cubicBezTo>
                      <a:pt x="0" y="920568"/>
                      <a:pt x="1298" y="923702"/>
                      <a:pt x="3609" y="926012"/>
                    </a:cubicBezTo>
                    <a:cubicBezTo>
                      <a:pt x="5920" y="928323"/>
                      <a:pt x="9054" y="929621"/>
                      <a:pt x="12322" y="929621"/>
                    </a:cubicBezTo>
                    <a:lnTo>
                      <a:pt x="1211846" y="929621"/>
                    </a:lnTo>
                    <a:cubicBezTo>
                      <a:pt x="1219331" y="929621"/>
                      <a:pt x="1226106" y="925189"/>
                      <a:pt x="1229104" y="918331"/>
                    </a:cubicBezTo>
                    <a:lnTo>
                      <a:pt x="1422432" y="476101"/>
                    </a:lnTo>
                    <a:cubicBezTo>
                      <a:pt x="1425579" y="468903"/>
                      <a:pt x="1425579" y="460718"/>
                      <a:pt x="1422432" y="453521"/>
                    </a:cubicBezTo>
                    <a:lnTo>
                      <a:pt x="1229104" y="11290"/>
                    </a:lnTo>
                    <a:cubicBezTo>
                      <a:pt x="1226106" y="4432"/>
                      <a:pt x="1219331" y="0"/>
                      <a:pt x="1211846" y="0"/>
                    </a:cubicBezTo>
                    <a:close/>
                  </a:path>
                </a:pathLst>
              </a:custGeom>
              <a:solidFill>
                <a:srgbClr val="FCF7F6"/>
              </a:solidFill>
              <a:ln w="76200" cap="sq">
                <a:solidFill>
                  <a:srgbClr val="96166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57150"/>
                <a:ext cx="1313068" cy="9867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6602171" y="6902220"/>
              <a:ext cx="4459762" cy="1185248"/>
              <a:chOff x="0" y="0"/>
              <a:chExt cx="3710976" cy="98624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7171" y="0"/>
                <a:ext cx="3676635" cy="982113"/>
              </a:xfrm>
              <a:custGeom>
                <a:avLst/>
                <a:gdLst/>
                <a:ahLst/>
                <a:cxnLst/>
                <a:rect l="l" t="t" r="r" b="b"/>
                <a:pathLst>
                  <a:path w="3676635" h="982113">
                    <a:moveTo>
                      <a:pt x="1859074" y="975215"/>
                    </a:moveTo>
                    <a:lnTo>
                      <a:pt x="3673049" y="11033"/>
                    </a:lnTo>
                    <a:cubicBezTo>
                      <a:pt x="3675425" y="9770"/>
                      <a:pt x="3676635" y="7052"/>
                      <a:pt x="3675984" y="4442"/>
                    </a:cubicBezTo>
                    <a:cubicBezTo>
                      <a:pt x="3675333" y="1832"/>
                      <a:pt x="3672989" y="0"/>
                      <a:pt x="3670299" y="0"/>
                    </a:cubicBezTo>
                    <a:lnTo>
                      <a:pt x="6336" y="0"/>
                    </a:lnTo>
                    <a:cubicBezTo>
                      <a:pt x="3645" y="0"/>
                      <a:pt x="1301" y="1832"/>
                      <a:pt x="650" y="4442"/>
                    </a:cubicBezTo>
                    <a:cubicBezTo>
                      <a:pt x="0" y="7052"/>
                      <a:pt x="1210" y="9770"/>
                      <a:pt x="3586" y="11033"/>
                    </a:cubicBezTo>
                    <a:lnTo>
                      <a:pt x="1817561" y="975215"/>
                    </a:lnTo>
                    <a:cubicBezTo>
                      <a:pt x="1830539" y="982113"/>
                      <a:pt x="1846096" y="982113"/>
                      <a:pt x="1859074" y="975215"/>
                    </a:cubicBezTo>
                    <a:close/>
                  </a:path>
                </a:pathLst>
              </a:custGeom>
              <a:solidFill>
                <a:srgbClr val="961665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579840" y="13296"/>
                <a:ext cx="2551296" cy="515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6413363" y="2249658"/>
              <a:ext cx="4882158" cy="2487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0"/>
                </a:lnSpc>
              </a:pPr>
              <a:r>
                <a:rPr lang="en-US" sz="65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Cognitive </a:t>
              </a:r>
            </a:p>
            <a:p>
              <a:pPr algn="ctr">
                <a:lnSpc>
                  <a:spcPts val="7140"/>
                </a:lnSpc>
              </a:pPr>
              <a:r>
                <a:rPr lang="en-US" sz="65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systems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 rot="5400000">
              <a:off x="10561381" y="1483440"/>
              <a:ext cx="8508002" cy="5541123"/>
              <a:chOff x="0" y="0"/>
              <a:chExt cx="1427368" cy="92962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425579" cy="929621"/>
              </a:xfrm>
              <a:custGeom>
                <a:avLst/>
                <a:gdLst/>
                <a:ahLst/>
                <a:cxnLst/>
                <a:rect l="l" t="t" r="r" b="b"/>
                <a:pathLst>
                  <a:path w="1425579" h="929621">
                    <a:moveTo>
                      <a:pt x="1211846" y="0"/>
                    </a:moveTo>
                    <a:lnTo>
                      <a:pt x="12322" y="0"/>
                    </a:lnTo>
                    <a:cubicBezTo>
                      <a:pt x="9054" y="0"/>
                      <a:pt x="5920" y="1298"/>
                      <a:pt x="3609" y="3609"/>
                    </a:cubicBezTo>
                    <a:cubicBezTo>
                      <a:pt x="1298" y="5920"/>
                      <a:pt x="0" y="9054"/>
                      <a:pt x="0" y="12322"/>
                    </a:cubicBezTo>
                    <a:lnTo>
                      <a:pt x="0" y="917300"/>
                    </a:lnTo>
                    <a:cubicBezTo>
                      <a:pt x="0" y="920568"/>
                      <a:pt x="1298" y="923702"/>
                      <a:pt x="3609" y="926012"/>
                    </a:cubicBezTo>
                    <a:cubicBezTo>
                      <a:pt x="5920" y="928323"/>
                      <a:pt x="9054" y="929621"/>
                      <a:pt x="12322" y="929621"/>
                    </a:cubicBezTo>
                    <a:lnTo>
                      <a:pt x="1211846" y="929621"/>
                    </a:lnTo>
                    <a:cubicBezTo>
                      <a:pt x="1219331" y="929621"/>
                      <a:pt x="1226106" y="925189"/>
                      <a:pt x="1229104" y="918331"/>
                    </a:cubicBezTo>
                    <a:lnTo>
                      <a:pt x="1422432" y="476101"/>
                    </a:lnTo>
                    <a:cubicBezTo>
                      <a:pt x="1425579" y="468903"/>
                      <a:pt x="1425579" y="460718"/>
                      <a:pt x="1422432" y="453521"/>
                    </a:cubicBezTo>
                    <a:lnTo>
                      <a:pt x="1229104" y="11290"/>
                    </a:lnTo>
                    <a:cubicBezTo>
                      <a:pt x="1226106" y="4432"/>
                      <a:pt x="1219331" y="0"/>
                      <a:pt x="1211846" y="0"/>
                    </a:cubicBezTo>
                    <a:close/>
                  </a:path>
                </a:pathLst>
              </a:custGeom>
              <a:solidFill>
                <a:srgbClr val="FCF7F6"/>
              </a:solidFill>
              <a:ln w="76200" cap="sq">
                <a:solidFill>
                  <a:srgbClr val="4E795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57150"/>
                <a:ext cx="1313068" cy="9867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2585502" y="6902220"/>
              <a:ext cx="4459762" cy="1185248"/>
              <a:chOff x="0" y="0"/>
              <a:chExt cx="3710976" cy="986247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7171" y="0"/>
                <a:ext cx="3676635" cy="982113"/>
              </a:xfrm>
              <a:custGeom>
                <a:avLst/>
                <a:gdLst/>
                <a:ahLst/>
                <a:cxnLst/>
                <a:rect l="l" t="t" r="r" b="b"/>
                <a:pathLst>
                  <a:path w="3676635" h="982113">
                    <a:moveTo>
                      <a:pt x="1859074" y="975215"/>
                    </a:moveTo>
                    <a:lnTo>
                      <a:pt x="3673049" y="11033"/>
                    </a:lnTo>
                    <a:cubicBezTo>
                      <a:pt x="3675425" y="9770"/>
                      <a:pt x="3676635" y="7052"/>
                      <a:pt x="3675984" y="4442"/>
                    </a:cubicBezTo>
                    <a:cubicBezTo>
                      <a:pt x="3675333" y="1832"/>
                      <a:pt x="3672989" y="0"/>
                      <a:pt x="3670299" y="0"/>
                    </a:cubicBezTo>
                    <a:lnTo>
                      <a:pt x="6336" y="0"/>
                    </a:lnTo>
                    <a:cubicBezTo>
                      <a:pt x="3645" y="0"/>
                      <a:pt x="1301" y="1832"/>
                      <a:pt x="650" y="4442"/>
                    </a:cubicBezTo>
                    <a:cubicBezTo>
                      <a:pt x="0" y="7052"/>
                      <a:pt x="1210" y="9770"/>
                      <a:pt x="3586" y="11033"/>
                    </a:cubicBezTo>
                    <a:lnTo>
                      <a:pt x="1817561" y="975215"/>
                    </a:lnTo>
                    <a:cubicBezTo>
                      <a:pt x="1830539" y="982113"/>
                      <a:pt x="1846096" y="982113"/>
                      <a:pt x="1859074" y="975215"/>
                    </a:cubicBezTo>
                    <a:close/>
                  </a:path>
                </a:pathLst>
              </a:custGeom>
              <a:solidFill>
                <a:srgbClr val="4E7953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579840" y="13296"/>
                <a:ext cx="2551296" cy="515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2669413" y="2249658"/>
              <a:ext cx="4404519" cy="2487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0"/>
                </a:lnSpc>
              </a:pPr>
              <a:r>
                <a:rPr lang="en-US" sz="65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Physical </a:t>
              </a:r>
            </a:p>
            <a:p>
              <a:pPr algn="ctr">
                <a:lnSpc>
                  <a:spcPts val="7140"/>
                </a:lnSpc>
              </a:pPr>
              <a:r>
                <a:rPr lang="en-US" sz="65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systems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 rot="5400000">
              <a:off x="16544712" y="1483440"/>
              <a:ext cx="8508002" cy="5541123"/>
              <a:chOff x="0" y="0"/>
              <a:chExt cx="1427368" cy="92962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425579" cy="929621"/>
              </a:xfrm>
              <a:custGeom>
                <a:avLst/>
                <a:gdLst/>
                <a:ahLst/>
                <a:cxnLst/>
                <a:rect l="l" t="t" r="r" b="b"/>
                <a:pathLst>
                  <a:path w="1425579" h="929621">
                    <a:moveTo>
                      <a:pt x="1211846" y="0"/>
                    </a:moveTo>
                    <a:lnTo>
                      <a:pt x="12322" y="0"/>
                    </a:lnTo>
                    <a:cubicBezTo>
                      <a:pt x="9054" y="0"/>
                      <a:pt x="5920" y="1298"/>
                      <a:pt x="3609" y="3609"/>
                    </a:cubicBezTo>
                    <a:cubicBezTo>
                      <a:pt x="1298" y="5920"/>
                      <a:pt x="0" y="9054"/>
                      <a:pt x="0" y="12322"/>
                    </a:cubicBezTo>
                    <a:lnTo>
                      <a:pt x="0" y="917300"/>
                    </a:lnTo>
                    <a:cubicBezTo>
                      <a:pt x="0" y="920568"/>
                      <a:pt x="1298" y="923702"/>
                      <a:pt x="3609" y="926012"/>
                    </a:cubicBezTo>
                    <a:cubicBezTo>
                      <a:pt x="5920" y="928323"/>
                      <a:pt x="9054" y="929621"/>
                      <a:pt x="12322" y="929621"/>
                    </a:cubicBezTo>
                    <a:lnTo>
                      <a:pt x="1211846" y="929621"/>
                    </a:lnTo>
                    <a:cubicBezTo>
                      <a:pt x="1219331" y="929621"/>
                      <a:pt x="1226106" y="925189"/>
                      <a:pt x="1229104" y="918331"/>
                    </a:cubicBezTo>
                    <a:lnTo>
                      <a:pt x="1422432" y="476101"/>
                    </a:lnTo>
                    <a:cubicBezTo>
                      <a:pt x="1425579" y="468903"/>
                      <a:pt x="1425579" y="460718"/>
                      <a:pt x="1422432" y="453521"/>
                    </a:cubicBezTo>
                    <a:lnTo>
                      <a:pt x="1229104" y="11290"/>
                    </a:lnTo>
                    <a:cubicBezTo>
                      <a:pt x="1226106" y="4432"/>
                      <a:pt x="1219331" y="0"/>
                      <a:pt x="1211846" y="0"/>
                    </a:cubicBezTo>
                    <a:close/>
                  </a:path>
                </a:pathLst>
              </a:custGeom>
              <a:solidFill>
                <a:srgbClr val="FCF7F6"/>
              </a:solidFill>
              <a:ln w="76200" cap="sq">
                <a:solidFill>
                  <a:srgbClr val="16578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57150"/>
                <a:ext cx="1313068" cy="9867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8568833" y="6902220"/>
              <a:ext cx="4459762" cy="1185248"/>
              <a:chOff x="0" y="0"/>
              <a:chExt cx="3710976" cy="986247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7171" y="0"/>
                <a:ext cx="3676635" cy="982113"/>
              </a:xfrm>
              <a:custGeom>
                <a:avLst/>
                <a:gdLst/>
                <a:ahLst/>
                <a:cxnLst/>
                <a:rect l="l" t="t" r="r" b="b"/>
                <a:pathLst>
                  <a:path w="3676635" h="982113">
                    <a:moveTo>
                      <a:pt x="1859074" y="975215"/>
                    </a:moveTo>
                    <a:lnTo>
                      <a:pt x="3673049" y="11033"/>
                    </a:lnTo>
                    <a:cubicBezTo>
                      <a:pt x="3675425" y="9770"/>
                      <a:pt x="3676635" y="7052"/>
                      <a:pt x="3675984" y="4442"/>
                    </a:cubicBezTo>
                    <a:cubicBezTo>
                      <a:pt x="3675333" y="1832"/>
                      <a:pt x="3672989" y="0"/>
                      <a:pt x="3670299" y="0"/>
                    </a:cubicBezTo>
                    <a:lnTo>
                      <a:pt x="6336" y="0"/>
                    </a:lnTo>
                    <a:cubicBezTo>
                      <a:pt x="3645" y="0"/>
                      <a:pt x="1301" y="1832"/>
                      <a:pt x="650" y="4442"/>
                    </a:cubicBezTo>
                    <a:cubicBezTo>
                      <a:pt x="0" y="7052"/>
                      <a:pt x="1210" y="9770"/>
                      <a:pt x="3586" y="11033"/>
                    </a:cubicBezTo>
                    <a:lnTo>
                      <a:pt x="1817561" y="975215"/>
                    </a:lnTo>
                    <a:cubicBezTo>
                      <a:pt x="1830539" y="982113"/>
                      <a:pt x="1846096" y="982113"/>
                      <a:pt x="1859074" y="975215"/>
                    </a:cubicBezTo>
                    <a:close/>
                  </a:path>
                </a:pathLst>
              </a:custGeom>
              <a:solidFill>
                <a:srgbClr val="16578D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579840" y="13296"/>
                <a:ext cx="2551296" cy="515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18420573" y="1721492"/>
              <a:ext cx="4756281" cy="3776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9"/>
                </a:lnSpc>
              </a:pPr>
              <a:r>
                <a:rPr lang="en-US" sz="5063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Effect on professional </a:t>
              </a:r>
            </a:p>
            <a:p>
              <a:pPr algn="ctr">
                <a:lnSpc>
                  <a:spcPts val="5519"/>
                </a:lnSpc>
              </a:pPr>
              <a:r>
                <a:rPr lang="en-US" sz="5063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service delivery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7989" y="6622361"/>
            <a:ext cx="3141835" cy="314183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D3D8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79403" y="6167904"/>
            <a:ext cx="3988895" cy="4119096"/>
          </a:xfrm>
          <a:custGeom>
            <a:avLst/>
            <a:gdLst/>
            <a:ahLst/>
            <a:cxnLst/>
            <a:rect l="l" t="t" r="r" b="b"/>
            <a:pathLst>
              <a:path w="3988895" h="4119096">
                <a:moveTo>
                  <a:pt x="0" y="0"/>
                </a:moveTo>
                <a:lnTo>
                  <a:pt x="3988894" y="0"/>
                </a:lnTo>
                <a:lnTo>
                  <a:pt x="3988894" y="4119096"/>
                </a:lnTo>
                <a:lnTo>
                  <a:pt x="0" y="4119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/>
          <p:cNvSpPr/>
          <p:nvPr/>
        </p:nvSpPr>
        <p:spPr>
          <a:xfrm>
            <a:off x="2209387" y="2881749"/>
            <a:ext cx="13869225" cy="69346"/>
          </a:xfrm>
          <a:custGeom>
            <a:avLst/>
            <a:gdLst/>
            <a:ahLst/>
            <a:cxnLst/>
            <a:rect l="l" t="t" r="r" b="b"/>
            <a:pathLst>
              <a:path w="13869225" h="69346">
                <a:moveTo>
                  <a:pt x="0" y="0"/>
                </a:moveTo>
                <a:lnTo>
                  <a:pt x="13869226" y="0"/>
                </a:lnTo>
                <a:lnTo>
                  <a:pt x="13869226" y="69346"/>
                </a:lnTo>
                <a:lnTo>
                  <a:pt x="0" y="69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7" name="Group 7"/>
          <p:cNvGrpSpPr/>
          <p:nvPr/>
        </p:nvGrpSpPr>
        <p:grpSpPr>
          <a:xfrm>
            <a:off x="3683260" y="4991808"/>
            <a:ext cx="290915" cy="303385"/>
            <a:chOff x="0" y="0"/>
            <a:chExt cx="779391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9391" cy="812800"/>
            </a:xfrm>
            <a:custGeom>
              <a:avLst/>
              <a:gdLst/>
              <a:ahLst/>
              <a:cxnLst/>
              <a:rect l="l" t="t" r="r" b="b"/>
              <a:pathLst>
                <a:path w="779391" h="812800">
                  <a:moveTo>
                    <a:pt x="389696" y="0"/>
                  </a:moveTo>
                  <a:cubicBezTo>
                    <a:pt x="174473" y="0"/>
                    <a:pt x="0" y="181951"/>
                    <a:pt x="0" y="406400"/>
                  </a:cubicBezTo>
                  <a:cubicBezTo>
                    <a:pt x="0" y="630849"/>
                    <a:pt x="174473" y="812800"/>
                    <a:pt x="389696" y="812800"/>
                  </a:cubicBezTo>
                  <a:cubicBezTo>
                    <a:pt x="604918" y="812800"/>
                    <a:pt x="779391" y="630849"/>
                    <a:pt x="779391" y="406400"/>
                  </a:cubicBezTo>
                  <a:cubicBezTo>
                    <a:pt x="779391" y="181951"/>
                    <a:pt x="604918" y="0"/>
                    <a:pt x="389696" y="0"/>
                  </a:cubicBezTo>
                  <a:close/>
                </a:path>
              </a:pathLst>
            </a:custGeom>
            <a:solidFill>
              <a:srgbClr val="2B6796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3068" y="28575"/>
              <a:ext cx="633255" cy="708025"/>
            </a:xfrm>
            <a:prstGeom prst="rect">
              <a:avLst/>
            </a:prstGeom>
          </p:spPr>
          <p:txBody>
            <a:bodyPr lIns="67358" tIns="67358" rIns="67358" bIns="6735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683260" y="6109645"/>
            <a:ext cx="290915" cy="303385"/>
            <a:chOff x="0" y="0"/>
            <a:chExt cx="779391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9391" cy="812800"/>
            </a:xfrm>
            <a:custGeom>
              <a:avLst/>
              <a:gdLst/>
              <a:ahLst/>
              <a:cxnLst/>
              <a:rect l="l" t="t" r="r" b="b"/>
              <a:pathLst>
                <a:path w="779391" h="812800">
                  <a:moveTo>
                    <a:pt x="389696" y="0"/>
                  </a:moveTo>
                  <a:cubicBezTo>
                    <a:pt x="174473" y="0"/>
                    <a:pt x="0" y="181951"/>
                    <a:pt x="0" y="406400"/>
                  </a:cubicBezTo>
                  <a:cubicBezTo>
                    <a:pt x="0" y="630849"/>
                    <a:pt x="174473" y="812800"/>
                    <a:pt x="389696" y="812800"/>
                  </a:cubicBezTo>
                  <a:cubicBezTo>
                    <a:pt x="604918" y="812800"/>
                    <a:pt x="779391" y="630849"/>
                    <a:pt x="779391" y="406400"/>
                  </a:cubicBezTo>
                  <a:cubicBezTo>
                    <a:pt x="779391" y="181951"/>
                    <a:pt x="604918" y="0"/>
                    <a:pt x="389696" y="0"/>
                  </a:cubicBezTo>
                  <a:close/>
                </a:path>
              </a:pathLst>
            </a:custGeom>
            <a:solidFill>
              <a:srgbClr val="2B6796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3068" y="28575"/>
              <a:ext cx="633255" cy="708025"/>
            </a:xfrm>
            <a:prstGeom prst="rect">
              <a:avLst/>
            </a:prstGeom>
          </p:spPr>
          <p:txBody>
            <a:bodyPr lIns="67358" tIns="67358" rIns="67358" bIns="6735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83260" y="7227482"/>
            <a:ext cx="290915" cy="303385"/>
            <a:chOff x="0" y="0"/>
            <a:chExt cx="779391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79391" cy="812800"/>
            </a:xfrm>
            <a:custGeom>
              <a:avLst/>
              <a:gdLst/>
              <a:ahLst/>
              <a:cxnLst/>
              <a:rect l="l" t="t" r="r" b="b"/>
              <a:pathLst>
                <a:path w="779391" h="812800">
                  <a:moveTo>
                    <a:pt x="389696" y="0"/>
                  </a:moveTo>
                  <a:cubicBezTo>
                    <a:pt x="174473" y="0"/>
                    <a:pt x="0" y="181951"/>
                    <a:pt x="0" y="406400"/>
                  </a:cubicBezTo>
                  <a:cubicBezTo>
                    <a:pt x="0" y="630849"/>
                    <a:pt x="174473" y="812800"/>
                    <a:pt x="389696" y="812800"/>
                  </a:cubicBezTo>
                  <a:cubicBezTo>
                    <a:pt x="604918" y="812800"/>
                    <a:pt x="779391" y="630849"/>
                    <a:pt x="779391" y="406400"/>
                  </a:cubicBezTo>
                  <a:cubicBezTo>
                    <a:pt x="779391" y="181951"/>
                    <a:pt x="604918" y="0"/>
                    <a:pt x="389696" y="0"/>
                  </a:cubicBezTo>
                  <a:close/>
                </a:path>
              </a:pathLst>
            </a:custGeom>
            <a:solidFill>
              <a:srgbClr val="2B6796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3068" y="28575"/>
              <a:ext cx="633255" cy="708025"/>
            </a:xfrm>
            <a:prstGeom prst="rect">
              <a:avLst/>
            </a:prstGeom>
          </p:spPr>
          <p:txBody>
            <a:bodyPr lIns="67358" tIns="67358" rIns="67358" bIns="6735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0" y="0"/>
            <a:ext cx="19088477" cy="10737268"/>
          </a:xfrm>
          <a:custGeom>
            <a:avLst/>
            <a:gdLst/>
            <a:ahLst/>
            <a:cxnLst/>
            <a:rect l="l" t="t" r="r" b="b"/>
            <a:pathLst>
              <a:path w="19088477" h="10737268">
                <a:moveTo>
                  <a:pt x="0" y="0"/>
                </a:moveTo>
                <a:lnTo>
                  <a:pt x="19088477" y="0"/>
                </a:lnTo>
                <a:lnTo>
                  <a:pt x="19088477" y="10737268"/>
                </a:lnTo>
                <a:lnTo>
                  <a:pt x="0" y="10737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1791466" y="4551553"/>
            <a:ext cx="14705069" cy="1694742"/>
            <a:chOff x="0" y="0"/>
            <a:chExt cx="3872940" cy="4463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72940" cy="446352"/>
            </a:xfrm>
            <a:custGeom>
              <a:avLst/>
              <a:gdLst/>
              <a:ahLst/>
              <a:cxnLst/>
              <a:rect l="l" t="t" r="r" b="b"/>
              <a:pathLst>
                <a:path w="3872940" h="446352">
                  <a:moveTo>
                    <a:pt x="40539" y="0"/>
                  </a:moveTo>
                  <a:lnTo>
                    <a:pt x="3832401" y="0"/>
                  </a:lnTo>
                  <a:cubicBezTo>
                    <a:pt x="3854790" y="0"/>
                    <a:pt x="3872940" y="18150"/>
                    <a:pt x="3872940" y="40539"/>
                  </a:cubicBezTo>
                  <a:lnTo>
                    <a:pt x="3872940" y="405813"/>
                  </a:lnTo>
                  <a:cubicBezTo>
                    <a:pt x="3872940" y="428202"/>
                    <a:pt x="3854790" y="446352"/>
                    <a:pt x="3832401" y="446352"/>
                  </a:cubicBezTo>
                  <a:lnTo>
                    <a:pt x="40539" y="446352"/>
                  </a:lnTo>
                  <a:cubicBezTo>
                    <a:pt x="18150" y="446352"/>
                    <a:pt x="0" y="428202"/>
                    <a:pt x="0" y="405813"/>
                  </a:cubicBezTo>
                  <a:lnTo>
                    <a:pt x="0" y="40539"/>
                  </a:lnTo>
                  <a:cubicBezTo>
                    <a:pt x="0" y="18150"/>
                    <a:pt x="18150" y="0"/>
                    <a:pt x="40539" y="0"/>
                  </a:cubicBezTo>
                  <a:close/>
                </a:path>
              </a:pathLst>
            </a:custGeom>
            <a:solidFill>
              <a:srgbClr val="00ACC1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3872940" cy="503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213156" y="2647261"/>
            <a:ext cx="14705069" cy="1694742"/>
            <a:chOff x="0" y="0"/>
            <a:chExt cx="3872940" cy="4463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72940" cy="446352"/>
            </a:xfrm>
            <a:custGeom>
              <a:avLst/>
              <a:gdLst/>
              <a:ahLst/>
              <a:cxnLst/>
              <a:rect l="l" t="t" r="r" b="b"/>
              <a:pathLst>
                <a:path w="3872940" h="446352">
                  <a:moveTo>
                    <a:pt x="40539" y="0"/>
                  </a:moveTo>
                  <a:lnTo>
                    <a:pt x="3832401" y="0"/>
                  </a:lnTo>
                  <a:cubicBezTo>
                    <a:pt x="3854790" y="0"/>
                    <a:pt x="3872940" y="18150"/>
                    <a:pt x="3872940" y="40539"/>
                  </a:cubicBezTo>
                  <a:lnTo>
                    <a:pt x="3872940" y="405813"/>
                  </a:lnTo>
                  <a:cubicBezTo>
                    <a:pt x="3872940" y="428202"/>
                    <a:pt x="3854790" y="446352"/>
                    <a:pt x="3832401" y="446352"/>
                  </a:cubicBezTo>
                  <a:lnTo>
                    <a:pt x="40539" y="446352"/>
                  </a:lnTo>
                  <a:cubicBezTo>
                    <a:pt x="18150" y="446352"/>
                    <a:pt x="0" y="428202"/>
                    <a:pt x="0" y="405813"/>
                  </a:cubicBezTo>
                  <a:lnTo>
                    <a:pt x="0" y="40539"/>
                  </a:lnTo>
                  <a:cubicBezTo>
                    <a:pt x="0" y="18150"/>
                    <a:pt x="18150" y="0"/>
                    <a:pt x="40539" y="0"/>
                  </a:cubicBezTo>
                  <a:close/>
                </a:path>
              </a:pathLst>
            </a:custGeom>
            <a:solidFill>
              <a:srgbClr val="8CAB29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3872940" cy="503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94717" y="6460654"/>
            <a:ext cx="14705069" cy="1694742"/>
            <a:chOff x="0" y="0"/>
            <a:chExt cx="3872940" cy="4463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72940" cy="446352"/>
            </a:xfrm>
            <a:custGeom>
              <a:avLst/>
              <a:gdLst/>
              <a:ahLst/>
              <a:cxnLst/>
              <a:rect l="l" t="t" r="r" b="b"/>
              <a:pathLst>
                <a:path w="3872940" h="446352">
                  <a:moveTo>
                    <a:pt x="40539" y="0"/>
                  </a:moveTo>
                  <a:lnTo>
                    <a:pt x="3832401" y="0"/>
                  </a:lnTo>
                  <a:cubicBezTo>
                    <a:pt x="3854790" y="0"/>
                    <a:pt x="3872940" y="18150"/>
                    <a:pt x="3872940" y="40539"/>
                  </a:cubicBezTo>
                  <a:lnTo>
                    <a:pt x="3872940" y="405813"/>
                  </a:lnTo>
                  <a:cubicBezTo>
                    <a:pt x="3872940" y="428202"/>
                    <a:pt x="3854790" y="446352"/>
                    <a:pt x="3832401" y="446352"/>
                  </a:cubicBezTo>
                  <a:lnTo>
                    <a:pt x="40539" y="446352"/>
                  </a:lnTo>
                  <a:cubicBezTo>
                    <a:pt x="18150" y="446352"/>
                    <a:pt x="0" y="428202"/>
                    <a:pt x="0" y="405813"/>
                  </a:cubicBezTo>
                  <a:lnTo>
                    <a:pt x="0" y="40539"/>
                  </a:lnTo>
                  <a:cubicBezTo>
                    <a:pt x="0" y="18150"/>
                    <a:pt x="18150" y="0"/>
                    <a:pt x="40539" y="0"/>
                  </a:cubicBezTo>
                  <a:close/>
                </a:path>
              </a:pathLst>
            </a:custGeom>
            <a:solidFill>
              <a:srgbClr val="8462CB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3872940" cy="503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844936" y="6671438"/>
            <a:ext cx="9404631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Avoidance coping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86051" y="2858045"/>
            <a:ext cx="9759279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Problem-focused coping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264361" y="4762337"/>
            <a:ext cx="9759279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Emotion-focused coping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3642786" y="2782994"/>
            <a:ext cx="13845810" cy="1423276"/>
            <a:chOff x="0" y="0"/>
            <a:chExt cx="3842659" cy="39500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842658" cy="395005"/>
            </a:xfrm>
            <a:custGeom>
              <a:avLst/>
              <a:gdLst/>
              <a:ahLst/>
              <a:cxnLst/>
              <a:rect l="l" t="t" r="r" b="b"/>
              <a:pathLst>
                <a:path w="3842658" h="395005">
                  <a:moveTo>
                    <a:pt x="43055" y="0"/>
                  </a:moveTo>
                  <a:lnTo>
                    <a:pt x="3799604" y="0"/>
                  </a:lnTo>
                  <a:cubicBezTo>
                    <a:pt x="3811022" y="0"/>
                    <a:pt x="3821974" y="4536"/>
                    <a:pt x="3830048" y="12610"/>
                  </a:cubicBezTo>
                  <a:cubicBezTo>
                    <a:pt x="3838122" y="20685"/>
                    <a:pt x="3842658" y="31636"/>
                    <a:pt x="3842658" y="43055"/>
                  </a:cubicBezTo>
                  <a:lnTo>
                    <a:pt x="3842658" y="351950"/>
                  </a:lnTo>
                  <a:cubicBezTo>
                    <a:pt x="3842658" y="363369"/>
                    <a:pt x="3838122" y="374320"/>
                    <a:pt x="3830048" y="382395"/>
                  </a:cubicBezTo>
                  <a:cubicBezTo>
                    <a:pt x="3821974" y="390469"/>
                    <a:pt x="3811022" y="395005"/>
                    <a:pt x="3799604" y="395005"/>
                  </a:cubicBezTo>
                  <a:lnTo>
                    <a:pt x="43055" y="395005"/>
                  </a:lnTo>
                  <a:cubicBezTo>
                    <a:pt x="31636" y="395005"/>
                    <a:pt x="20685" y="390469"/>
                    <a:pt x="12610" y="382395"/>
                  </a:cubicBezTo>
                  <a:cubicBezTo>
                    <a:pt x="4536" y="374320"/>
                    <a:pt x="0" y="363369"/>
                    <a:pt x="0" y="351950"/>
                  </a:cubicBezTo>
                  <a:lnTo>
                    <a:pt x="0" y="43055"/>
                  </a:lnTo>
                  <a:cubicBezTo>
                    <a:pt x="0" y="31636"/>
                    <a:pt x="4536" y="20685"/>
                    <a:pt x="12610" y="12610"/>
                  </a:cubicBezTo>
                  <a:cubicBezTo>
                    <a:pt x="20685" y="4536"/>
                    <a:pt x="31636" y="0"/>
                    <a:pt x="430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35237"/>
              </a:solidFill>
              <a:prstDash val="solid"/>
              <a:rou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3842659" cy="423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232803" y="4686368"/>
            <a:ext cx="13845810" cy="1423276"/>
            <a:chOff x="0" y="0"/>
            <a:chExt cx="3842659" cy="39500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842658" cy="395005"/>
            </a:xfrm>
            <a:custGeom>
              <a:avLst/>
              <a:gdLst/>
              <a:ahLst/>
              <a:cxnLst/>
              <a:rect l="l" t="t" r="r" b="b"/>
              <a:pathLst>
                <a:path w="3842658" h="395005">
                  <a:moveTo>
                    <a:pt x="43055" y="0"/>
                  </a:moveTo>
                  <a:lnTo>
                    <a:pt x="3799604" y="0"/>
                  </a:lnTo>
                  <a:cubicBezTo>
                    <a:pt x="3811022" y="0"/>
                    <a:pt x="3821974" y="4536"/>
                    <a:pt x="3830048" y="12610"/>
                  </a:cubicBezTo>
                  <a:cubicBezTo>
                    <a:pt x="3838122" y="20685"/>
                    <a:pt x="3842658" y="31636"/>
                    <a:pt x="3842658" y="43055"/>
                  </a:cubicBezTo>
                  <a:lnTo>
                    <a:pt x="3842658" y="351950"/>
                  </a:lnTo>
                  <a:cubicBezTo>
                    <a:pt x="3842658" y="363369"/>
                    <a:pt x="3838122" y="374320"/>
                    <a:pt x="3830048" y="382395"/>
                  </a:cubicBezTo>
                  <a:cubicBezTo>
                    <a:pt x="3821974" y="390469"/>
                    <a:pt x="3811022" y="395005"/>
                    <a:pt x="3799604" y="395005"/>
                  </a:cubicBezTo>
                  <a:lnTo>
                    <a:pt x="43055" y="395005"/>
                  </a:lnTo>
                  <a:cubicBezTo>
                    <a:pt x="31636" y="395005"/>
                    <a:pt x="20685" y="390469"/>
                    <a:pt x="12610" y="382395"/>
                  </a:cubicBezTo>
                  <a:cubicBezTo>
                    <a:pt x="4536" y="374320"/>
                    <a:pt x="0" y="363369"/>
                    <a:pt x="0" y="351950"/>
                  </a:cubicBezTo>
                  <a:lnTo>
                    <a:pt x="0" y="43055"/>
                  </a:lnTo>
                  <a:cubicBezTo>
                    <a:pt x="0" y="31636"/>
                    <a:pt x="4536" y="20685"/>
                    <a:pt x="12610" y="12610"/>
                  </a:cubicBezTo>
                  <a:cubicBezTo>
                    <a:pt x="20685" y="4536"/>
                    <a:pt x="31636" y="0"/>
                    <a:pt x="430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D444A"/>
              </a:solidFill>
              <a:prstDash val="solid"/>
              <a:rou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3842659" cy="414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24346" y="6667536"/>
            <a:ext cx="13845810" cy="1423276"/>
            <a:chOff x="0" y="0"/>
            <a:chExt cx="3842659" cy="39500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842658" cy="395005"/>
            </a:xfrm>
            <a:custGeom>
              <a:avLst/>
              <a:gdLst/>
              <a:ahLst/>
              <a:cxnLst/>
              <a:rect l="l" t="t" r="r" b="b"/>
              <a:pathLst>
                <a:path w="3842658" h="395005">
                  <a:moveTo>
                    <a:pt x="43055" y="0"/>
                  </a:moveTo>
                  <a:lnTo>
                    <a:pt x="3799604" y="0"/>
                  </a:lnTo>
                  <a:cubicBezTo>
                    <a:pt x="3811022" y="0"/>
                    <a:pt x="3821974" y="4536"/>
                    <a:pt x="3830048" y="12610"/>
                  </a:cubicBezTo>
                  <a:cubicBezTo>
                    <a:pt x="3838122" y="20685"/>
                    <a:pt x="3842658" y="31636"/>
                    <a:pt x="3842658" y="43055"/>
                  </a:cubicBezTo>
                  <a:lnTo>
                    <a:pt x="3842658" y="351950"/>
                  </a:lnTo>
                  <a:cubicBezTo>
                    <a:pt x="3842658" y="363369"/>
                    <a:pt x="3838122" y="374320"/>
                    <a:pt x="3830048" y="382395"/>
                  </a:cubicBezTo>
                  <a:cubicBezTo>
                    <a:pt x="3821974" y="390469"/>
                    <a:pt x="3811022" y="395005"/>
                    <a:pt x="3799604" y="395005"/>
                  </a:cubicBezTo>
                  <a:lnTo>
                    <a:pt x="43055" y="395005"/>
                  </a:lnTo>
                  <a:cubicBezTo>
                    <a:pt x="31636" y="395005"/>
                    <a:pt x="20685" y="390469"/>
                    <a:pt x="12610" y="382395"/>
                  </a:cubicBezTo>
                  <a:cubicBezTo>
                    <a:pt x="4536" y="374320"/>
                    <a:pt x="0" y="363369"/>
                    <a:pt x="0" y="351950"/>
                  </a:cubicBezTo>
                  <a:lnTo>
                    <a:pt x="0" y="43055"/>
                  </a:lnTo>
                  <a:cubicBezTo>
                    <a:pt x="0" y="31636"/>
                    <a:pt x="4536" y="20685"/>
                    <a:pt x="12610" y="12610"/>
                  </a:cubicBezTo>
                  <a:cubicBezTo>
                    <a:pt x="20685" y="4536"/>
                    <a:pt x="31636" y="0"/>
                    <a:pt x="430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92E3C"/>
              </a:solidFill>
              <a:prstDash val="solid"/>
              <a:rou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3842659" cy="423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4264361" y="477847"/>
            <a:ext cx="10132848" cy="14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99"/>
              </a:lnSpc>
            </a:pPr>
            <a:r>
              <a:rPr lang="en-US" sz="8499" b="1">
                <a:solidFill>
                  <a:srgbClr val="0E8397"/>
                </a:solidFill>
                <a:latin typeface="Roboto Bold"/>
                <a:ea typeface="Roboto Bold"/>
                <a:cs typeface="Roboto Bold"/>
                <a:sym typeface="Roboto Bold"/>
              </a:rPr>
              <a:t>Coping Mechanisms</a:t>
            </a:r>
          </a:p>
        </p:txBody>
      </p:sp>
      <p:sp>
        <p:nvSpPr>
          <p:cNvPr id="39" name="Freeform 39"/>
          <p:cNvSpPr/>
          <p:nvPr/>
        </p:nvSpPr>
        <p:spPr>
          <a:xfrm rot="10653767" flipH="1">
            <a:off x="3116709" y="1760360"/>
            <a:ext cx="1424017" cy="2045267"/>
          </a:xfrm>
          <a:custGeom>
            <a:avLst/>
            <a:gdLst/>
            <a:ahLst/>
            <a:cxnLst/>
            <a:rect l="l" t="t" r="r" b="b"/>
            <a:pathLst>
              <a:path w="1424017" h="2045267">
                <a:moveTo>
                  <a:pt x="1424017" y="0"/>
                </a:moveTo>
                <a:lnTo>
                  <a:pt x="0" y="0"/>
                </a:lnTo>
                <a:lnTo>
                  <a:pt x="0" y="2045268"/>
                </a:lnTo>
                <a:lnTo>
                  <a:pt x="1424017" y="2045268"/>
                </a:lnTo>
                <a:lnTo>
                  <a:pt x="14240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0" name="Freeform 40"/>
          <p:cNvSpPr/>
          <p:nvPr/>
        </p:nvSpPr>
        <p:spPr>
          <a:xfrm rot="10653767" flipH="1">
            <a:off x="1746296" y="3634657"/>
            <a:ext cx="1424017" cy="2045267"/>
          </a:xfrm>
          <a:custGeom>
            <a:avLst/>
            <a:gdLst/>
            <a:ahLst/>
            <a:cxnLst/>
            <a:rect l="l" t="t" r="r" b="b"/>
            <a:pathLst>
              <a:path w="1424017" h="2045267">
                <a:moveTo>
                  <a:pt x="1424017" y="0"/>
                </a:moveTo>
                <a:lnTo>
                  <a:pt x="0" y="0"/>
                </a:lnTo>
                <a:lnTo>
                  <a:pt x="0" y="2045267"/>
                </a:lnTo>
                <a:lnTo>
                  <a:pt x="1424017" y="2045267"/>
                </a:lnTo>
                <a:lnTo>
                  <a:pt x="14240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1" name="Freeform 41"/>
          <p:cNvSpPr/>
          <p:nvPr/>
        </p:nvSpPr>
        <p:spPr>
          <a:xfrm rot="10653767" flipH="1">
            <a:off x="237560" y="5599727"/>
            <a:ext cx="1424017" cy="2045267"/>
          </a:xfrm>
          <a:custGeom>
            <a:avLst/>
            <a:gdLst/>
            <a:ahLst/>
            <a:cxnLst/>
            <a:rect l="l" t="t" r="r" b="b"/>
            <a:pathLst>
              <a:path w="1424017" h="2045267">
                <a:moveTo>
                  <a:pt x="1424017" y="0"/>
                </a:moveTo>
                <a:lnTo>
                  <a:pt x="0" y="0"/>
                </a:lnTo>
                <a:lnTo>
                  <a:pt x="0" y="2045267"/>
                </a:lnTo>
                <a:lnTo>
                  <a:pt x="1424017" y="2045267"/>
                </a:lnTo>
                <a:lnTo>
                  <a:pt x="14240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290</Words>
  <Application>Microsoft Office PowerPoint</Application>
  <PresentationFormat>Custom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Roboto 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van Huyssteen</dc:title>
  <cp:lastModifiedBy>Jean Van Huyssteen</cp:lastModifiedBy>
  <cp:revision>16</cp:revision>
  <dcterms:created xsi:type="dcterms:W3CDTF">2006-08-16T00:00:00Z</dcterms:created>
  <dcterms:modified xsi:type="dcterms:W3CDTF">2025-09-08T14:36:54Z</dcterms:modified>
  <dc:identifier>DAGvZaAMDA8</dc:identifier>
</cp:coreProperties>
</file>