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57" r:id="rId6"/>
    <p:sldId id="261" r:id="rId7"/>
    <p:sldId id="263" r:id="rId8"/>
    <p:sldId id="262" r:id="rId9"/>
    <p:sldId id="264" r:id="rId10"/>
    <p:sldId id="265" r:id="rId11"/>
    <p:sldId id="266" r:id="rId12"/>
    <p:sldId id="267" r:id="rId13"/>
    <p:sldId id="268" r:id="rId14"/>
    <p:sldId id="259" r:id="rId15"/>
    <p:sldId id="25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844271-809F-4A8E-89C3-472119A569E6}" v="3" dt="2025-09-04T14:29:52.2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559"/>
  </p:normalViewPr>
  <p:slideViewPr>
    <p:cSldViewPr snapToGrid="0" snapToObjects="1">
      <p:cViewPr varScale="1">
        <p:scale>
          <a:sx n="61" d="100"/>
          <a:sy n="61" d="100"/>
        </p:scale>
        <p:origin x="1172"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304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a:prstGeom prst="rect">
            <a:avLst/>
          </a:prstGeom>
        </p:spPr>
        <p:txBody>
          <a:bodyPr>
            <a:normAutofit/>
          </a:bodyPr>
          <a:lstStyle>
            <a:lvl1pPr>
              <a:defRPr sz="3600" b="1">
                <a:solidFill>
                  <a:schemeClr val="tx2"/>
                </a:solidFill>
              </a:defRPr>
            </a:lvl1pPr>
          </a:lstStyle>
          <a:p>
            <a:r>
              <a:rPr lang="en-GB" dirty="0"/>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normAutofit/>
          </a:bodyPr>
          <a:lstStyle>
            <a:lvl1pPr marL="0" indent="0">
              <a:buNone/>
              <a:defRPr sz="2400">
                <a:solidFill>
                  <a:schemeClr val="tx2"/>
                </a:solidFill>
              </a:defRPr>
            </a:lvl1pPr>
            <a:lvl2pPr marL="227013" indent="-220663">
              <a:buClr>
                <a:schemeClr val="accent2"/>
              </a:buClr>
              <a:tabLst/>
              <a:defRPr sz="2400">
                <a:solidFill>
                  <a:schemeClr val="tx2"/>
                </a:solidFill>
              </a:defRPr>
            </a:lvl2pPr>
          </a:lstStyle>
          <a:p>
            <a:pPr lvl="0"/>
            <a:r>
              <a:rPr lang="en-GB" dirty="0"/>
              <a:t>Click to edit Master text styles</a:t>
            </a:r>
          </a:p>
          <a:p>
            <a:pPr lvl="1"/>
            <a:r>
              <a:rPr lang="en-GB" dirty="0"/>
              <a:t>Second level</a:t>
            </a:r>
          </a:p>
        </p:txBody>
      </p:sp>
      <p:pic>
        <p:nvPicPr>
          <p:cNvPr id="4" name="Picture 3">
            <a:extLst>
              <a:ext uri="{FF2B5EF4-FFF2-40B4-BE49-F238E27FC236}">
                <a16:creationId xmlns:a16="http://schemas.microsoft.com/office/drawing/2014/main" id="{DEB94E18-E556-1C4A-813C-D9D60FE73B2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951214" y="5052001"/>
            <a:ext cx="3256828" cy="1822041"/>
          </a:xfrm>
          <a:prstGeom prst="rect">
            <a:avLst/>
          </a:prstGeom>
        </p:spPr>
      </p:pic>
    </p:spTree>
    <p:extLst>
      <p:ext uri="{BB962C8B-B14F-4D97-AF65-F5344CB8AC3E}">
        <p14:creationId xmlns:p14="http://schemas.microsoft.com/office/powerpoint/2010/main" val="242068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normAutofit/>
          </a:bodyPr>
          <a:lstStyle>
            <a:lvl1pPr marL="0" indent="0">
              <a:buNone/>
              <a:defRPr sz="2400">
                <a:solidFill>
                  <a:schemeClr val="tx2"/>
                </a:solidFill>
              </a:defRPr>
            </a:lvl1pPr>
            <a:lvl2pPr marL="227013" indent="-227013">
              <a:buClr>
                <a:schemeClr val="accent2"/>
              </a:buClr>
              <a:tabLst/>
              <a:defRPr sz="2400">
                <a:solidFill>
                  <a:schemeClr val="tx2"/>
                </a:solidFill>
              </a:defRPr>
            </a:lvl2pPr>
          </a:lstStyle>
          <a:p>
            <a:pPr lvl="0"/>
            <a:r>
              <a:rPr lang="en-GB" dirty="0"/>
              <a:t>Click to edit Master text styles</a:t>
            </a:r>
          </a:p>
          <a:p>
            <a:pPr lvl="1"/>
            <a:r>
              <a:rPr lang="en-GB" dirty="0"/>
              <a:t>Second level</a:t>
            </a:r>
          </a:p>
        </p:txBody>
      </p:sp>
      <p:sp>
        <p:nvSpPr>
          <p:cNvPr id="4" name="Content Placeholder 3"/>
          <p:cNvSpPr>
            <a:spLocks noGrp="1"/>
          </p:cNvSpPr>
          <p:nvPr>
            <p:ph sz="half" idx="2"/>
          </p:nvPr>
        </p:nvSpPr>
        <p:spPr>
          <a:xfrm>
            <a:off x="6172200" y="1825625"/>
            <a:ext cx="5181600" cy="2995028"/>
          </a:xfrm>
          <a:prstGeom prst="rect">
            <a:avLst/>
          </a:prstGeom>
        </p:spPr>
        <p:txBody>
          <a:bodyPr>
            <a:normAutofit/>
          </a:bodyPr>
          <a:lstStyle>
            <a:lvl1pPr marL="0" indent="0">
              <a:buNone/>
              <a:defRPr sz="2400">
                <a:solidFill>
                  <a:schemeClr val="tx2"/>
                </a:solidFill>
              </a:defRPr>
            </a:lvl1pPr>
            <a:lvl2pPr marL="349250" indent="-349250">
              <a:buClr>
                <a:schemeClr val="accent2"/>
              </a:buClr>
              <a:buFont typeface="Arial" panose="020B0604020202020204" pitchFamily="34" charset="0"/>
              <a:buChar char="•"/>
              <a:tabLst/>
              <a:defRPr sz="2400">
                <a:solidFill>
                  <a:schemeClr val="tx2"/>
                </a:solidFill>
              </a:defRPr>
            </a:lvl2pPr>
          </a:lstStyle>
          <a:p>
            <a:pPr lvl="0"/>
            <a:r>
              <a:rPr lang="en-GB" dirty="0"/>
              <a:t>Click to edit Master text styles</a:t>
            </a:r>
          </a:p>
          <a:p>
            <a:pPr lvl="1"/>
            <a:r>
              <a:rPr lang="en-GB" dirty="0"/>
              <a:t>Second level</a:t>
            </a:r>
          </a:p>
        </p:txBody>
      </p:sp>
      <p:sp>
        <p:nvSpPr>
          <p:cNvPr id="8" name="Title 1">
            <a:extLst>
              <a:ext uri="{FF2B5EF4-FFF2-40B4-BE49-F238E27FC236}">
                <a16:creationId xmlns:a16="http://schemas.microsoft.com/office/drawing/2014/main" id="{1FE05817-974B-C440-ACD3-109944400048}"/>
              </a:ext>
            </a:extLst>
          </p:cNvPr>
          <p:cNvSpPr>
            <a:spLocks noGrp="1"/>
          </p:cNvSpPr>
          <p:nvPr>
            <p:ph type="title" hasCustomPrompt="1"/>
          </p:nvPr>
        </p:nvSpPr>
        <p:spPr>
          <a:xfrm>
            <a:off x="838200" y="365125"/>
            <a:ext cx="10515600" cy="1325563"/>
          </a:xfrm>
          <a:prstGeom prst="rect">
            <a:avLst/>
          </a:prstGeom>
        </p:spPr>
        <p:txBody>
          <a:bodyPr>
            <a:normAutofit/>
          </a:bodyPr>
          <a:lstStyle>
            <a:lvl1pPr>
              <a:defRPr sz="3600" b="1">
                <a:solidFill>
                  <a:schemeClr val="tx2"/>
                </a:solidFill>
              </a:defRPr>
            </a:lvl1pPr>
          </a:lstStyle>
          <a:p>
            <a:r>
              <a:rPr lang="en-GB" dirty="0"/>
              <a:t>CLICK TO EDIT MASTER TITLE STYLE</a:t>
            </a:r>
            <a:endParaRPr lang="en-US" dirty="0"/>
          </a:p>
        </p:txBody>
      </p:sp>
      <p:pic>
        <p:nvPicPr>
          <p:cNvPr id="10" name="Picture 9">
            <a:extLst>
              <a:ext uri="{FF2B5EF4-FFF2-40B4-BE49-F238E27FC236}">
                <a16:creationId xmlns:a16="http://schemas.microsoft.com/office/drawing/2014/main" id="{EFB67511-6325-4160-A8D4-E5B5B2737AD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951214" y="5052001"/>
            <a:ext cx="3256828" cy="1822041"/>
          </a:xfrm>
          <a:prstGeom prst="rect">
            <a:avLst/>
          </a:prstGeom>
        </p:spPr>
      </p:pic>
    </p:spTree>
    <p:extLst>
      <p:ext uri="{BB962C8B-B14F-4D97-AF65-F5344CB8AC3E}">
        <p14:creationId xmlns:p14="http://schemas.microsoft.com/office/powerpoint/2010/main" val="2014541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B65791-B530-9E4C-AC2A-88AB8775ED08}"/>
              </a:ext>
            </a:extLst>
          </p:cNvPr>
          <p:cNvSpPr/>
          <p:nvPr userDrawn="1"/>
        </p:nvSpPr>
        <p:spPr>
          <a:xfrm>
            <a:off x="-7620" y="-7144"/>
            <a:ext cx="12207240" cy="34366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5393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C4294B-9E98-9449-81EA-DA05D5B55AB3}"/>
              </a:ext>
            </a:extLst>
          </p:cNvPr>
          <p:cNvSpPr/>
          <p:nvPr userDrawn="1"/>
        </p:nvSpPr>
        <p:spPr>
          <a:xfrm>
            <a:off x="-14288" y="-25003"/>
            <a:ext cx="7002779" cy="69080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75591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0274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CBC294-D3B1-3541-BCD5-AA21C2E44746}"/>
              </a:ext>
            </a:extLst>
          </p:cNvPr>
          <p:cNvSpPr/>
          <p:nvPr/>
        </p:nvSpPr>
        <p:spPr>
          <a:xfrm>
            <a:off x="-8626" y="0"/>
            <a:ext cx="12208246" cy="6874498"/>
          </a:xfrm>
          <a:prstGeom prst="rect">
            <a:avLst/>
          </a:prstGeom>
          <a:blipFill>
            <a:blip r:embed="rId2" cstate="screen">
              <a:extLst>
                <a:ext uri="{28A0092B-C50C-407E-A947-70E740481C1C}">
                  <a14:useLocalDpi xmlns:a14="http://schemas.microsoft.com/office/drawing/2010/main"/>
                </a:ext>
              </a:extLst>
            </a:blip>
            <a:srcRect/>
            <a:stretch>
              <a:fillRect l="151" t="-10828" r="-21507" b="-3297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9CBE81B-9890-D74B-A07D-E9588B4F30D1}"/>
              </a:ext>
            </a:extLst>
          </p:cNvPr>
          <p:cNvSpPr/>
          <p:nvPr/>
        </p:nvSpPr>
        <p:spPr>
          <a:xfrm>
            <a:off x="0" y="914400"/>
            <a:ext cx="6394678" cy="50734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D2180AF-DCE6-8F4D-8AA9-5D692E1FA540}"/>
              </a:ext>
            </a:extLst>
          </p:cNvPr>
          <p:cNvSpPr txBox="1"/>
          <p:nvPr/>
        </p:nvSpPr>
        <p:spPr>
          <a:xfrm>
            <a:off x="84368" y="856538"/>
            <a:ext cx="6394678" cy="4862870"/>
          </a:xfrm>
          <a:prstGeom prst="rect">
            <a:avLst/>
          </a:prstGeom>
          <a:noFill/>
        </p:spPr>
        <p:txBody>
          <a:bodyPr wrap="square" rtlCol="0">
            <a:spAutoFit/>
          </a:bodyPr>
          <a:lstStyle/>
          <a:p>
            <a:r>
              <a:rPr lang="en-GB" sz="3200" b="1" dirty="0">
                <a:solidFill>
                  <a:schemeClr val="bg1"/>
                </a:solidFill>
                <a:latin typeface="Arial Rounded MT Bold" panose="020F0704030504030204" pitchFamily="34" charset="0"/>
              </a:rPr>
              <a:t>GROWING OLDER IN SUB‐SAHARAN AFRICA: </a:t>
            </a:r>
          </a:p>
          <a:p>
            <a:r>
              <a:rPr lang="en-GB" sz="3200" b="1" dirty="0">
                <a:solidFill>
                  <a:schemeClr val="bg1"/>
                </a:solidFill>
                <a:latin typeface="Arial Rounded MT Bold" panose="020F0704030504030204" pitchFamily="34" charset="0"/>
              </a:rPr>
              <a:t>A CRITICAL RAPID REVIEW OF LITERATURE ON RESILIENT AGEING</a:t>
            </a:r>
          </a:p>
          <a:p>
            <a:pPr algn="ctr"/>
            <a:endParaRPr lang="en-US" sz="2800" dirty="0">
              <a:solidFill>
                <a:schemeClr val="bg1"/>
              </a:solidFill>
            </a:endParaRPr>
          </a:p>
          <a:p>
            <a:pPr algn="ctr"/>
            <a:r>
              <a:rPr lang="en-US" sz="2800" b="1" dirty="0">
                <a:solidFill>
                  <a:srgbClr val="FFFF00"/>
                </a:solidFill>
              </a:rPr>
              <a:t>Dr. Elizabeth A. Ajayi</a:t>
            </a:r>
          </a:p>
          <a:p>
            <a:pPr algn="ctr"/>
            <a:r>
              <a:rPr lang="en-US" sz="1600" dirty="0">
                <a:solidFill>
                  <a:schemeClr val="bg1"/>
                </a:solidFill>
              </a:rPr>
              <a:t>Postdoctoral Research Fellow, Dept. of Social Work &amp; Criminology,</a:t>
            </a:r>
          </a:p>
          <a:p>
            <a:pPr algn="ctr"/>
            <a:r>
              <a:rPr lang="en-US" sz="1600" dirty="0">
                <a:solidFill>
                  <a:schemeClr val="bg1"/>
                </a:solidFill>
              </a:rPr>
              <a:t>Faculty of Humanities, University of Pretoria, South Africa</a:t>
            </a:r>
          </a:p>
          <a:p>
            <a:pPr algn="ctr"/>
            <a:endParaRPr lang="en-US" sz="1600" dirty="0">
              <a:solidFill>
                <a:schemeClr val="bg1"/>
              </a:solidFill>
            </a:endParaRPr>
          </a:p>
          <a:p>
            <a:pPr algn="ctr"/>
            <a:r>
              <a:rPr lang="en-GB" dirty="0"/>
              <a:t> </a:t>
            </a:r>
            <a:r>
              <a:rPr lang="en-GB" sz="1400" dirty="0">
                <a:solidFill>
                  <a:schemeClr val="bg1"/>
                </a:solidFill>
              </a:rPr>
              <a:t>Presented  at ASASWEI 2025 Conference </a:t>
            </a:r>
          </a:p>
          <a:p>
            <a:pPr algn="ctr"/>
            <a:r>
              <a:rPr lang="en-GB" sz="1400" dirty="0">
                <a:solidFill>
                  <a:schemeClr val="bg1"/>
                </a:solidFill>
              </a:rPr>
              <a:t>University of the Free State, Bloemfontein</a:t>
            </a:r>
          </a:p>
          <a:p>
            <a:pPr algn="ctr"/>
            <a:r>
              <a:rPr lang="en-GB" sz="1400" dirty="0">
                <a:solidFill>
                  <a:schemeClr val="bg1"/>
                </a:solidFill>
              </a:rPr>
              <a:t>10-12 September 2025</a:t>
            </a:r>
            <a:endParaRPr lang="en-US" sz="1400" dirty="0">
              <a:solidFill>
                <a:schemeClr val="bg1"/>
              </a:solidFill>
            </a:endParaRPr>
          </a:p>
        </p:txBody>
      </p:sp>
      <p:pic>
        <p:nvPicPr>
          <p:cNvPr id="3" name="Picture 2">
            <a:extLst>
              <a:ext uri="{FF2B5EF4-FFF2-40B4-BE49-F238E27FC236}">
                <a16:creationId xmlns:a16="http://schemas.microsoft.com/office/drawing/2014/main" id="{8383B62E-794A-1E40-9C40-E6FEFA653E6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417410" y="4198622"/>
            <a:ext cx="4782210" cy="2675420"/>
          </a:xfrm>
          <a:prstGeom prst="rect">
            <a:avLst/>
          </a:prstGeom>
        </p:spPr>
      </p:pic>
    </p:spTree>
    <p:extLst>
      <p:ext uri="{BB962C8B-B14F-4D97-AF65-F5344CB8AC3E}">
        <p14:creationId xmlns:p14="http://schemas.microsoft.com/office/powerpoint/2010/main" val="994250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D3B8B-9429-88FD-3F97-36A4AA12B07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4BC21E99-F19E-1AF1-2ADD-A55677880EF1}"/>
              </a:ext>
            </a:extLst>
          </p:cNvPr>
          <p:cNvSpPr>
            <a:spLocks noGrp="1"/>
          </p:cNvSpPr>
          <p:nvPr>
            <p:ph type="title"/>
          </p:nvPr>
        </p:nvSpPr>
        <p:spPr>
          <a:xfrm>
            <a:off x="825353" y="132898"/>
            <a:ext cx="10515600" cy="518278"/>
          </a:xfrm>
        </p:spPr>
        <p:txBody>
          <a:bodyPr>
            <a:normAutofit fontScale="90000"/>
          </a:bodyPr>
          <a:lstStyle/>
          <a:p>
            <a:pPr lvl="0" algn="ctr"/>
            <a:r>
              <a:rPr lang="en-GB" dirty="0"/>
              <a:t>IMPLICATIONS &amp; SDG LINKS</a:t>
            </a:r>
          </a:p>
        </p:txBody>
      </p:sp>
      <p:sp>
        <p:nvSpPr>
          <p:cNvPr id="3" name="TextBox 2">
            <a:extLst>
              <a:ext uri="{FF2B5EF4-FFF2-40B4-BE49-F238E27FC236}">
                <a16:creationId xmlns:a16="http://schemas.microsoft.com/office/drawing/2014/main" id="{C47E5A4A-C98D-E242-674B-213F44727AD3}"/>
              </a:ext>
            </a:extLst>
          </p:cNvPr>
          <p:cNvSpPr txBox="1"/>
          <p:nvPr/>
        </p:nvSpPr>
        <p:spPr>
          <a:xfrm>
            <a:off x="7591246" y="846958"/>
            <a:ext cx="4556502" cy="3939540"/>
          </a:xfrm>
          <a:prstGeom prst="rect">
            <a:avLst/>
          </a:prstGeom>
          <a:noFill/>
        </p:spPr>
        <p:txBody>
          <a:bodyPr wrap="square">
            <a:spAutoFit/>
          </a:bodyPr>
          <a:lstStyle/>
          <a:p>
            <a:pPr>
              <a:buNone/>
            </a:pPr>
            <a:r>
              <a:rPr lang="en-GB" sz="2400" b="1" dirty="0">
                <a:solidFill>
                  <a:srgbClr val="C00000"/>
                </a:solidFill>
              </a:rPr>
              <a:t>Role of social work:</a:t>
            </a:r>
          </a:p>
          <a:p>
            <a:pPr>
              <a:buNone/>
            </a:pPr>
            <a:endParaRPr lang="en-GB" sz="1000" dirty="0">
              <a:solidFill>
                <a:schemeClr val="tx2"/>
              </a:solidFill>
            </a:endParaRPr>
          </a:p>
          <a:p>
            <a:pPr marL="342900" indent="-342900">
              <a:buClr>
                <a:srgbClr val="FF0000"/>
              </a:buClr>
              <a:buFont typeface="Arial" panose="020B0604020202020204" pitchFamily="34" charset="0"/>
              <a:buChar char="•"/>
            </a:pPr>
            <a:r>
              <a:rPr lang="en-GB" sz="2400" dirty="0">
                <a:solidFill>
                  <a:schemeClr val="tx2"/>
                </a:solidFill>
              </a:rPr>
              <a:t>Bridge formal support (healthcare, pensions, policies) with traditional coping (family, spirituality, community)</a:t>
            </a:r>
          </a:p>
          <a:p>
            <a:pPr marL="342900" indent="-342900">
              <a:buClr>
                <a:srgbClr val="FF0000"/>
              </a:buClr>
              <a:buFont typeface="Arial" panose="020B0604020202020204" pitchFamily="34" charset="0"/>
              <a:buChar char="•"/>
            </a:pPr>
            <a:r>
              <a:rPr lang="en-GB" sz="2400" dirty="0">
                <a:solidFill>
                  <a:schemeClr val="tx2"/>
                </a:solidFill>
              </a:rPr>
              <a:t>Promote sustainable, Afrocentric development through evidence-based, multisectoral interventions</a:t>
            </a:r>
          </a:p>
        </p:txBody>
      </p:sp>
      <p:sp>
        <p:nvSpPr>
          <p:cNvPr id="5" name="TextBox 4">
            <a:extLst>
              <a:ext uri="{FF2B5EF4-FFF2-40B4-BE49-F238E27FC236}">
                <a16:creationId xmlns:a16="http://schemas.microsoft.com/office/drawing/2014/main" id="{7D4B8278-0C6F-8D07-E8A4-53C10CE3F4A7}"/>
              </a:ext>
            </a:extLst>
          </p:cNvPr>
          <p:cNvSpPr txBox="1"/>
          <p:nvPr/>
        </p:nvSpPr>
        <p:spPr>
          <a:xfrm>
            <a:off x="931391" y="718181"/>
            <a:ext cx="6641664" cy="6524863"/>
          </a:xfrm>
          <a:prstGeom prst="rect">
            <a:avLst/>
          </a:prstGeom>
          <a:noFill/>
        </p:spPr>
        <p:txBody>
          <a:bodyPr wrap="square">
            <a:spAutoFit/>
          </a:bodyPr>
          <a:lstStyle/>
          <a:p>
            <a:pPr>
              <a:buNone/>
            </a:pPr>
            <a:r>
              <a:rPr lang="en-GB" sz="2400" b="1" dirty="0">
                <a:solidFill>
                  <a:srgbClr val="C00000"/>
                </a:solidFill>
              </a:rPr>
              <a:t>Policy and practice priorities:</a:t>
            </a:r>
          </a:p>
          <a:p>
            <a:pPr>
              <a:buNone/>
            </a:pPr>
            <a:endParaRPr lang="en-GB" sz="1000" dirty="0">
              <a:solidFill>
                <a:schemeClr val="tx2"/>
              </a:solidFill>
            </a:endParaRPr>
          </a:p>
          <a:p>
            <a:pPr marL="542925"/>
            <a:r>
              <a:rPr lang="en-GB" sz="2400" dirty="0">
                <a:solidFill>
                  <a:schemeClr val="tx2"/>
                </a:solidFill>
              </a:rPr>
              <a:t>Universal healthcare and geriatric services </a:t>
            </a:r>
          </a:p>
          <a:p>
            <a:pPr marL="542925"/>
            <a:endParaRPr lang="en-GB" sz="1000" dirty="0">
              <a:solidFill>
                <a:schemeClr val="tx2"/>
              </a:solidFill>
            </a:endParaRPr>
          </a:p>
          <a:p>
            <a:pPr marL="542925"/>
            <a:endParaRPr lang="en-GB" sz="1000" dirty="0">
              <a:solidFill>
                <a:schemeClr val="tx2"/>
              </a:solidFill>
            </a:endParaRPr>
          </a:p>
          <a:p>
            <a:pPr marL="542925"/>
            <a:endParaRPr lang="en-GB" sz="1000" dirty="0">
              <a:solidFill>
                <a:schemeClr val="tx2"/>
              </a:solidFill>
            </a:endParaRPr>
          </a:p>
          <a:p>
            <a:pPr marL="542925"/>
            <a:r>
              <a:rPr lang="en-GB" sz="2400" dirty="0">
                <a:solidFill>
                  <a:schemeClr val="tx2"/>
                </a:solidFill>
              </a:rPr>
              <a:t>Gender-responsive strategies and support for vulnerable groups</a:t>
            </a:r>
          </a:p>
          <a:p>
            <a:pPr marL="542925"/>
            <a:endParaRPr lang="en-GB" sz="1000" dirty="0">
              <a:solidFill>
                <a:schemeClr val="tx2"/>
              </a:solidFill>
            </a:endParaRPr>
          </a:p>
          <a:p>
            <a:pPr marL="542925"/>
            <a:endParaRPr lang="en-GB" sz="1000" dirty="0">
              <a:solidFill>
                <a:schemeClr val="tx2"/>
              </a:solidFill>
            </a:endParaRPr>
          </a:p>
          <a:p>
            <a:pPr marL="542925"/>
            <a:r>
              <a:rPr lang="en-GB" sz="2400" dirty="0">
                <a:solidFill>
                  <a:schemeClr val="tx2"/>
                </a:solidFill>
              </a:rPr>
              <a:t>Expanded pensions and social grants for financial resilience</a:t>
            </a:r>
          </a:p>
          <a:p>
            <a:pPr marL="542925"/>
            <a:endParaRPr lang="en-GB" sz="1000" dirty="0">
              <a:solidFill>
                <a:schemeClr val="tx2"/>
              </a:solidFill>
            </a:endParaRPr>
          </a:p>
          <a:p>
            <a:pPr marL="542925"/>
            <a:endParaRPr lang="en-GB" sz="1000" dirty="0">
              <a:solidFill>
                <a:schemeClr val="tx2"/>
              </a:solidFill>
            </a:endParaRPr>
          </a:p>
          <a:p>
            <a:pPr marL="542925"/>
            <a:r>
              <a:rPr lang="en-GB" sz="2400" dirty="0">
                <a:solidFill>
                  <a:schemeClr val="tx2"/>
                </a:solidFill>
              </a:rPr>
              <a:t>Age-friendly spaces and intergenerational initiatives</a:t>
            </a:r>
          </a:p>
          <a:p>
            <a:pPr marL="542925"/>
            <a:endParaRPr lang="en-GB" sz="1000" dirty="0">
              <a:solidFill>
                <a:schemeClr val="tx2"/>
              </a:solidFill>
            </a:endParaRPr>
          </a:p>
          <a:p>
            <a:pPr marL="542925"/>
            <a:endParaRPr lang="en-GB" sz="1000" dirty="0">
              <a:solidFill>
                <a:schemeClr val="tx2"/>
              </a:solidFill>
            </a:endParaRPr>
          </a:p>
          <a:p>
            <a:pPr marL="542925"/>
            <a:r>
              <a:rPr lang="en-GB" sz="2400" dirty="0">
                <a:solidFill>
                  <a:schemeClr val="tx2"/>
                </a:solidFill>
              </a:rPr>
              <a:t>Empowerment through financial, health, and digital literacy</a:t>
            </a:r>
          </a:p>
          <a:p>
            <a:pPr marL="542925"/>
            <a:endParaRPr lang="en-GB" sz="1000" dirty="0">
              <a:solidFill>
                <a:schemeClr val="tx2"/>
              </a:solidFill>
            </a:endParaRPr>
          </a:p>
          <a:p>
            <a:pPr marL="542925"/>
            <a:r>
              <a:rPr lang="en-GB" sz="2400" dirty="0">
                <a:solidFill>
                  <a:schemeClr val="tx2"/>
                </a:solidFill>
              </a:rPr>
              <a:t>Community partnerships with religious/traditional leaders</a:t>
            </a:r>
          </a:p>
          <a:p>
            <a:pPr marL="542925"/>
            <a:endParaRPr lang="en-GB" sz="1000" dirty="0">
              <a:solidFill>
                <a:schemeClr val="tx2"/>
              </a:solidFill>
            </a:endParaRPr>
          </a:p>
          <a:p>
            <a:pPr marL="542925"/>
            <a:endParaRPr lang="en-GB" sz="1000" dirty="0">
              <a:solidFill>
                <a:schemeClr val="tx2"/>
              </a:solidFill>
            </a:endParaRPr>
          </a:p>
        </p:txBody>
      </p:sp>
      <p:pic>
        <p:nvPicPr>
          <p:cNvPr id="6" name="Picture 5">
            <a:extLst>
              <a:ext uri="{FF2B5EF4-FFF2-40B4-BE49-F238E27FC236}">
                <a16:creationId xmlns:a16="http://schemas.microsoft.com/office/drawing/2014/main" id="{A2D853B4-4BEB-2789-E879-3E4A282C55E6}"/>
              </a:ext>
            </a:extLst>
          </p:cNvPr>
          <p:cNvPicPr>
            <a:picLocks noChangeAspect="1"/>
          </p:cNvPicPr>
          <p:nvPr/>
        </p:nvPicPr>
        <p:blipFill>
          <a:blip r:embed="rId2"/>
          <a:stretch>
            <a:fillRect/>
          </a:stretch>
        </p:blipFill>
        <p:spPr>
          <a:xfrm>
            <a:off x="919024" y="5333414"/>
            <a:ext cx="532103" cy="532103"/>
          </a:xfrm>
          <a:prstGeom prst="rect">
            <a:avLst/>
          </a:prstGeom>
          <a:ln w="9525">
            <a:solidFill>
              <a:schemeClr val="tx1"/>
            </a:solidFill>
          </a:ln>
        </p:spPr>
      </p:pic>
      <p:pic>
        <p:nvPicPr>
          <p:cNvPr id="7" name="Picture 6">
            <a:extLst>
              <a:ext uri="{FF2B5EF4-FFF2-40B4-BE49-F238E27FC236}">
                <a16:creationId xmlns:a16="http://schemas.microsoft.com/office/drawing/2014/main" id="{819BEE9F-7BF5-650A-7721-B7ABFA2224B4}"/>
              </a:ext>
            </a:extLst>
          </p:cNvPr>
          <p:cNvPicPr>
            <a:picLocks noChangeAspect="1"/>
          </p:cNvPicPr>
          <p:nvPr/>
        </p:nvPicPr>
        <p:blipFill>
          <a:blip r:embed="rId3"/>
          <a:stretch>
            <a:fillRect/>
          </a:stretch>
        </p:blipFill>
        <p:spPr>
          <a:xfrm>
            <a:off x="900448" y="6166921"/>
            <a:ext cx="532103" cy="532103"/>
          </a:xfrm>
          <a:prstGeom prst="rect">
            <a:avLst/>
          </a:prstGeom>
          <a:ln w="9525">
            <a:solidFill>
              <a:schemeClr val="tx1"/>
            </a:solidFill>
          </a:ln>
        </p:spPr>
      </p:pic>
      <p:pic>
        <p:nvPicPr>
          <p:cNvPr id="9" name="Picture 8">
            <a:extLst>
              <a:ext uri="{FF2B5EF4-FFF2-40B4-BE49-F238E27FC236}">
                <a16:creationId xmlns:a16="http://schemas.microsoft.com/office/drawing/2014/main" id="{55740333-2A86-8C7E-8B4C-22461B5F410A}"/>
              </a:ext>
            </a:extLst>
          </p:cNvPr>
          <p:cNvPicPr>
            <a:picLocks noChangeAspect="1"/>
          </p:cNvPicPr>
          <p:nvPr/>
        </p:nvPicPr>
        <p:blipFill>
          <a:blip r:embed="rId4"/>
          <a:stretch>
            <a:fillRect/>
          </a:stretch>
        </p:blipFill>
        <p:spPr>
          <a:xfrm>
            <a:off x="919024" y="4047198"/>
            <a:ext cx="525699" cy="532104"/>
          </a:xfrm>
          <a:prstGeom prst="rect">
            <a:avLst/>
          </a:prstGeom>
          <a:ln w="9525">
            <a:solidFill>
              <a:schemeClr val="tx1"/>
            </a:solidFill>
          </a:ln>
        </p:spPr>
      </p:pic>
      <p:pic>
        <p:nvPicPr>
          <p:cNvPr id="10" name="Picture 9">
            <a:extLst>
              <a:ext uri="{FF2B5EF4-FFF2-40B4-BE49-F238E27FC236}">
                <a16:creationId xmlns:a16="http://schemas.microsoft.com/office/drawing/2014/main" id="{8F270926-7E70-B8FB-99DE-626B879215CC}"/>
              </a:ext>
            </a:extLst>
          </p:cNvPr>
          <p:cNvPicPr>
            <a:picLocks noChangeAspect="1"/>
          </p:cNvPicPr>
          <p:nvPr/>
        </p:nvPicPr>
        <p:blipFill>
          <a:blip r:embed="rId5"/>
          <a:stretch>
            <a:fillRect/>
          </a:stretch>
        </p:blipFill>
        <p:spPr>
          <a:xfrm>
            <a:off x="920526" y="3326354"/>
            <a:ext cx="506006" cy="532103"/>
          </a:xfrm>
          <a:prstGeom prst="rect">
            <a:avLst/>
          </a:prstGeom>
          <a:ln w="9525">
            <a:solidFill>
              <a:schemeClr val="tx1"/>
            </a:solidFill>
          </a:ln>
        </p:spPr>
      </p:pic>
      <p:pic>
        <p:nvPicPr>
          <p:cNvPr id="11" name="Picture 10">
            <a:extLst>
              <a:ext uri="{FF2B5EF4-FFF2-40B4-BE49-F238E27FC236}">
                <a16:creationId xmlns:a16="http://schemas.microsoft.com/office/drawing/2014/main" id="{1F0185B0-7640-D8D6-0B74-81571BF89C55}"/>
              </a:ext>
            </a:extLst>
          </p:cNvPr>
          <p:cNvPicPr>
            <a:picLocks noChangeAspect="1"/>
          </p:cNvPicPr>
          <p:nvPr/>
        </p:nvPicPr>
        <p:blipFill>
          <a:blip r:embed="rId6"/>
          <a:stretch>
            <a:fillRect/>
          </a:stretch>
        </p:blipFill>
        <p:spPr>
          <a:xfrm>
            <a:off x="926545" y="1969071"/>
            <a:ext cx="506006" cy="490508"/>
          </a:xfrm>
          <a:prstGeom prst="rect">
            <a:avLst/>
          </a:prstGeom>
          <a:ln w="9525">
            <a:solidFill>
              <a:schemeClr val="tx1"/>
            </a:solidFill>
          </a:ln>
        </p:spPr>
      </p:pic>
      <p:pic>
        <p:nvPicPr>
          <p:cNvPr id="12" name="Picture 11">
            <a:extLst>
              <a:ext uri="{FF2B5EF4-FFF2-40B4-BE49-F238E27FC236}">
                <a16:creationId xmlns:a16="http://schemas.microsoft.com/office/drawing/2014/main" id="{88BE1254-F156-AB60-E723-6AF084E90134}"/>
              </a:ext>
            </a:extLst>
          </p:cNvPr>
          <p:cNvPicPr>
            <a:picLocks noChangeAspect="1"/>
          </p:cNvPicPr>
          <p:nvPr/>
        </p:nvPicPr>
        <p:blipFill>
          <a:blip r:embed="rId7"/>
          <a:stretch>
            <a:fillRect/>
          </a:stretch>
        </p:blipFill>
        <p:spPr>
          <a:xfrm>
            <a:off x="926545" y="1305028"/>
            <a:ext cx="506006" cy="506006"/>
          </a:xfrm>
          <a:prstGeom prst="rect">
            <a:avLst/>
          </a:prstGeom>
          <a:ln w="9525">
            <a:solidFill>
              <a:schemeClr val="tx1"/>
            </a:solidFill>
          </a:ln>
        </p:spPr>
      </p:pic>
      <p:pic>
        <p:nvPicPr>
          <p:cNvPr id="13" name="Picture 12">
            <a:extLst>
              <a:ext uri="{FF2B5EF4-FFF2-40B4-BE49-F238E27FC236}">
                <a16:creationId xmlns:a16="http://schemas.microsoft.com/office/drawing/2014/main" id="{22076693-1D06-C076-2C8C-156951CBA2E6}"/>
              </a:ext>
            </a:extLst>
          </p:cNvPr>
          <p:cNvPicPr>
            <a:picLocks noChangeAspect="1"/>
          </p:cNvPicPr>
          <p:nvPr/>
        </p:nvPicPr>
        <p:blipFill>
          <a:blip r:embed="rId4"/>
          <a:stretch>
            <a:fillRect/>
          </a:stretch>
        </p:blipFill>
        <p:spPr>
          <a:xfrm>
            <a:off x="932564" y="2478454"/>
            <a:ext cx="493968" cy="493968"/>
          </a:xfrm>
          <a:prstGeom prst="rect">
            <a:avLst/>
          </a:prstGeom>
          <a:ln w="9525">
            <a:solidFill>
              <a:schemeClr val="tx1"/>
            </a:solidFill>
          </a:ln>
        </p:spPr>
      </p:pic>
      <p:pic>
        <p:nvPicPr>
          <p:cNvPr id="14" name="Picture 13">
            <a:extLst>
              <a:ext uri="{FF2B5EF4-FFF2-40B4-BE49-F238E27FC236}">
                <a16:creationId xmlns:a16="http://schemas.microsoft.com/office/drawing/2014/main" id="{8CA6B7D5-229C-39ED-234E-906F367184B7}"/>
              </a:ext>
            </a:extLst>
          </p:cNvPr>
          <p:cNvPicPr>
            <a:picLocks noChangeAspect="1"/>
          </p:cNvPicPr>
          <p:nvPr/>
        </p:nvPicPr>
        <p:blipFill>
          <a:blip r:embed="rId3"/>
          <a:stretch>
            <a:fillRect/>
          </a:stretch>
        </p:blipFill>
        <p:spPr>
          <a:xfrm>
            <a:off x="908006" y="4560041"/>
            <a:ext cx="525699" cy="532103"/>
          </a:xfrm>
          <a:prstGeom prst="rect">
            <a:avLst/>
          </a:prstGeom>
          <a:ln w="9525">
            <a:solidFill>
              <a:schemeClr val="tx1"/>
            </a:solidFill>
          </a:ln>
        </p:spPr>
      </p:pic>
    </p:spTree>
    <p:extLst>
      <p:ext uri="{BB962C8B-B14F-4D97-AF65-F5344CB8AC3E}">
        <p14:creationId xmlns:p14="http://schemas.microsoft.com/office/powerpoint/2010/main" val="1221564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0FB523-3A49-B347-B587-552831451BFC}"/>
              </a:ext>
            </a:extLst>
          </p:cNvPr>
          <p:cNvSpPr/>
          <p:nvPr/>
        </p:nvSpPr>
        <p:spPr>
          <a:xfrm>
            <a:off x="6979920" y="-7620"/>
            <a:ext cx="5219700" cy="6874498"/>
          </a:xfrm>
          <a:prstGeom prst="rect">
            <a:avLst/>
          </a:prstGeom>
          <a:blipFill>
            <a:blip r:embed="rId2" cstate="screen">
              <a:extLst>
                <a:ext uri="{28A0092B-C50C-407E-A947-70E740481C1C}">
                  <a14:useLocalDpi xmlns:a14="http://schemas.microsoft.com/office/drawing/2010/main"/>
                </a:ext>
              </a:extLst>
            </a:blip>
            <a:srcRect/>
            <a:stretch>
              <a:fillRect l="-16934" r="-1476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1540A880-B9BF-3D4C-A80F-671F0B665A93}"/>
              </a:ext>
            </a:extLst>
          </p:cNvPr>
          <p:cNvSpPr txBox="1">
            <a:spLocks/>
          </p:cNvSpPr>
          <p:nvPr/>
        </p:nvSpPr>
        <p:spPr>
          <a:xfrm>
            <a:off x="609600" y="819536"/>
            <a:ext cx="5867400" cy="5047932"/>
          </a:xfrm>
          <a:prstGeom prst="rect">
            <a:avLst/>
          </a:prstGeom>
        </p:spPr>
        <p:txBody>
          <a:bodyPr>
            <a:noAutofit/>
          </a:bodyPr>
          <a:lstStyle>
            <a:lvl1pPr algn="ctr" defTabSz="914400" rtl="0" eaLnBrk="1" latinLnBrk="0" hangingPunct="1">
              <a:lnSpc>
                <a:spcPct val="90000"/>
              </a:lnSpc>
              <a:spcBef>
                <a:spcPct val="0"/>
              </a:spcBef>
              <a:buNone/>
              <a:defRPr sz="3600" b="1" kern="1200">
                <a:solidFill>
                  <a:schemeClr val="bg2"/>
                </a:solidFill>
                <a:latin typeface="+mj-lt"/>
                <a:ea typeface="+mj-ea"/>
                <a:cs typeface="+mj-cs"/>
              </a:defRPr>
            </a:lvl1pPr>
          </a:lstStyle>
          <a:p>
            <a:pPr algn="l"/>
            <a:r>
              <a:rPr lang="en-GB" sz="2400" b="0" dirty="0">
                <a:latin typeface="+mn-lt"/>
              </a:rPr>
              <a:t>Although the informal networks and spirituality are beneficial, the significance of the absence or insufficiency of formal social protections (cash transfers, pensions, healthcare, housing), and the prevailing adverse structural conditions led to a context of hardship and adversity. </a:t>
            </a:r>
          </a:p>
          <a:p>
            <a:pPr algn="l"/>
            <a:endParaRPr lang="en-GB" sz="2400" b="0" dirty="0">
              <a:latin typeface="+mn-lt"/>
            </a:endParaRPr>
          </a:p>
          <a:p>
            <a:pPr algn="l"/>
            <a:r>
              <a:rPr lang="en-GB" sz="2400" b="0" dirty="0">
                <a:latin typeface="+mn-lt"/>
              </a:rPr>
              <a:t>To ensure resilient outcomes that will achieve the SDGs, it is necessary to acknowledge the need for significant strengthening of structural interventions (pensions, healthcare access, anti-discrimination laws, gender equity policies) to lessen the overwhelming reliance on informal coping mechanisms.</a:t>
            </a:r>
            <a:endParaRPr lang="en-US" sz="2400" b="0" i="1" dirty="0">
              <a:latin typeface="+mn-lt"/>
            </a:endParaRPr>
          </a:p>
        </p:txBody>
      </p:sp>
      <p:pic>
        <p:nvPicPr>
          <p:cNvPr id="11" name="Picture 10">
            <a:extLst>
              <a:ext uri="{FF2B5EF4-FFF2-40B4-BE49-F238E27FC236}">
                <a16:creationId xmlns:a16="http://schemas.microsoft.com/office/drawing/2014/main" id="{49F883A4-4E0E-4E30-94E5-BC706AD3F09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951214" y="5052001"/>
            <a:ext cx="3256828" cy="1822041"/>
          </a:xfrm>
          <a:prstGeom prst="rect">
            <a:avLst/>
          </a:prstGeom>
        </p:spPr>
      </p:pic>
      <p:sp>
        <p:nvSpPr>
          <p:cNvPr id="2" name="Title 1">
            <a:extLst>
              <a:ext uri="{FF2B5EF4-FFF2-40B4-BE49-F238E27FC236}">
                <a16:creationId xmlns:a16="http://schemas.microsoft.com/office/drawing/2014/main" id="{16094F89-BABC-D13F-F37D-F4CA46C470E0}"/>
              </a:ext>
            </a:extLst>
          </p:cNvPr>
          <p:cNvSpPr txBox="1">
            <a:spLocks/>
          </p:cNvSpPr>
          <p:nvPr/>
        </p:nvSpPr>
        <p:spPr>
          <a:xfrm>
            <a:off x="17694" y="153107"/>
            <a:ext cx="6938306" cy="715639"/>
          </a:xfrm>
          <a:prstGeom prst="rect">
            <a:avLst/>
          </a:prstGeom>
        </p:spPr>
        <p:txBody>
          <a:bodyPr>
            <a:normAutofit/>
          </a:bodyPr>
          <a:lstStyle>
            <a:lvl1pPr algn="ctr" defTabSz="914400" rtl="0" eaLnBrk="1" latinLnBrk="0" hangingPunct="1">
              <a:lnSpc>
                <a:spcPct val="90000"/>
              </a:lnSpc>
              <a:spcBef>
                <a:spcPct val="0"/>
              </a:spcBef>
              <a:buNone/>
              <a:defRPr sz="3600" b="1" kern="1200">
                <a:solidFill>
                  <a:schemeClr val="bg2"/>
                </a:solidFill>
                <a:latin typeface="+mj-lt"/>
                <a:ea typeface="+mj-ea"/>
                <a:cs typeface="+mj-cs"/>
              </a:defRPr>
            </a:lvl1pPr>
          </a:lstStyle>
          <a:p>
            <a:r>
              <a:rPr lang="en-GB" sz="4000" dirty="0">
                <a:solidFill>
                  <a:srgbClr val="FFFF00"/>
                </a:solidFill>
              </a:rPr>
              <a:t>CONCLUSION</a:t>
            </a:r>
            <a:endParaRPr lang="en-US" sz="4000" dirty="0">
              <a:solidFill>
                <a:srgbClr val="FFFF00"/>
              </a:solidFill>
            </a:endParaRPr>
          </a:p>
        </p:txBody>
      </p:sp>
    </p:spTree>
    <p:extLst>
      <p:ext uri="{BB962C8B-B14F-4D97-AF65-F5344CB8AC3E}">
        <p14:creationId xmlns:p14="http://schemas.microsoft.com/office/powerpoint/2010/main" val="282127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0FB523-3A49-B347-B587-552831451BFC}"/>
              </a:ext>
            </a:extLst>
          </p:cNvPr>
          <p:cNvSpPr/>
          <p:nvPr/>
        </p:nvSpPr>
        <p:spPr>
          <a:xfrm>
            <a:off x="-7620" y="3429000"/>
            <a:ext cx="12207240" cy="3437546"/>
          </a:xfrm>
          <a:prstGeom prst="rect">
            <a:avLst/>
          </a:prstGeom>
          <a:blipFill>
            <a:blip r:embed="rId2" cstate="screen">
              <a:extLst>
                <a:ext uri="{28A0092B-C50C-407E-A947-70E740481C1C}">
                  <a14:useLocalDpi xmlns:a14="http://schemas.microsoft.com/office/drawing/2010/main"/>
                </a:ext>
              </a:extLst>
            </a:blip>
            <a:srcRect/>
            <a:stretch>
              <a:fillRect t="-77867" b="-592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B380829-A46E-8845-9A22-8534C7551963}"/>
              </a:ext>
            </a:extLst>
          </p:cNvPr>
          <p:cNvSpPr txBox="1">
            <a:spLocks/>
          </p:cNvSpPr>
          <p:nvPr/>
        </p:nvSpPr>
        <p:spPr>
          <a:xfrm>
            <a:off x="0" y="865188"/>
            <a:ext cx="12192000" cy="1949450"/>
          </a:xfrm>
          <a:prstGeom prst="rect">
            <a:avLst/>
          </a:prstGeom>
        </p:spPr>
        <p:txBody>
          <a:bodyPr>
            <a:normAutofit/>
          </a:bodyPr>
          <a:lstStyle>
            <a:lvl1pPr algn="ctr" defTabSz="914400" rtl="0" eaLnBrk="1" latinLnBrk="0" hangingPunct="1">
              <a:lnSpc>
                <a:spcPct val="90000"/>
              </a:lnSpc>
              <a:spcBef>
                <a:spcPct val="0"/>
              </a:spcBef>
              <a:buNone/>
              <a:defRPr sz="3600" b="1" kern="1200">
                <a:solidFill>
                  <a:schemeClr val="bg2"/>
                </a:solidFill>
                <a:latin typeface="+mj-lt"/>
                <a:ea typeface="+mj-ea"/>
                <a:cs typeface="+mj-cs"/>
              </a:defRPr>
            </a:lvl1pPr>
          </a:lstStyle>
          <a:p>
            <a:r>
              <a:rPr lang="en-GB" sz="6600" dirty="0">
                <a:solidFill>
                  <a:srgbClr val="FFFF00"/>
                </a:solidFill>
                <a:latin typeface="Arial Rounded MT Bold" panose="020F0704030504030204" pitchFamily="34" charset="0"/>
              </a:rPr>
              <a:t>Thank you for listening!</a:t>
            </a:r>
          </a:p>
          <a:p>
            <a:r>
              <a:rPr lang="en-GB" sz="6600" dirty="0">
                <a:solidFill>
                  <a:srgbClr val="FFFF00"/>
                </a:solidFill>
                <a:latin typeface="Arial Rounded MT Bold" panose="020F0704030504030204" pitchFamily="34" charset="0"/>
              </a:rPr>
              <a:t>Q &amp; A</a:t>
            </a:r>
          </a:p>
        </p:txBody>
      </p:sp>
      <p:pic>
        <p:nvPicPr>
          <p:cNvPr id="10" name="Picture 9">
            <a:extLst>
              <a:ext uri="{FF2B5EF4-FFF2-40B4-BE49-F238E27FC236}">
                <a16:creationId xmlns:a16="http://schemas.microsoft.com/office/drawing/2014/main" id="{A8D679B4-6435-4ECF-BD4A-CAB8212E143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951214" y="5052001"/>
            <a:ext cx="3256828" cy="1822041"/>
          </a:xfrm>
          <a:prstGeom prst="rect">
            <a:avLst/>
          </a:prstGeom>
        </p:spPr>
      </p:pic>
    </p:spTree>
    <p:extLst>
      <p:ext uri="{BB962C8B-B14F-4D97-AF65-F5344CB8AC3E}">
        <p14:creationId xmlns:p14="http://schemas.microsoft.com/office/powerpoint/2010/main" val="3757624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0FB523-3A49-B347-B587-552831451BFC}"/>
              </a:ext>
            </a:extLst>
          </p:cNvPr>
          <p:cNvSpPr/>
          <p:nvPr/>
        </p:nvSpPr>
        <p:spPr>
          <a:xfrm>
            <a:off x="6995160" y="-7620"/>
            <a:ext cx="5204460" cy="6874498"/>
          </a:xfrm>
          <a:prstGeom prst="rect">
            <a:avLst/>
          </a:prstGeom>
          <a:blipFill>
            <a:blip r:embed="rId2" cstate="screen">
              <a:extLst>
                <a:ext uri="{28A0092B-C50C-407E-A947-70E740481C1C}">
                  <a14:useLocalDpi xmlns:a14="http://schemas.microsoft.com/office/drawing/2010/main"/>
                </a:ext>
              </a:extLst>
            </a:blip>
            <a:srcRect/>
            <a:stretch>
              <a:fillRect t="-6780" b="-67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E01AC7-BE82-7D4C-BFEB-C4D02032AEA6}"/>
              </a:ext>
            </a:extLst>
          </p:cNvPr>
          <p:cNvSpPr>
            <a:spLocks noGrp="1"/>
          </p:cNvSpPr>
          <p:nvPr>
            <p:ph type="title"/>
          </p:nvPr>
        </p:nvSpPr>
        <p:spPr>
          <a:xfrm>
            <a:off x="403860" y="210146"/>
            <a:ext cx="6355080" cy="741754"/>
          </a:xfrm>
        </p:spPr>
        <p:txBody>
          <a:bodyPr/>
          <a:lstStyle/>
          <a:p>
            <a:pPr algn="ctr"/>
            <a:r>
              <a:rPr lang="en-US" dirty="0"/>
              <a:t>INTRODUCTION</a:t>
            </a:r>
          </a:p>
        </p:txBody>
      </p:sp>
      <p:sp>
        <p:nvSpPr>
          <p:cNvPr id="8" name="Content Placeholder 7">
            <a:extLst>
              <a:ext uri="{FF2B5EF4-FFF2-40B4-BE49-F238E27FC236}">
                <a16:creationId xmlns:a16="http://schemas.microsoft.com/office/drawing/2014/main" id="{BA3797EB-075C-C847-9BC6-1EB8398FBD78}"/>
              </a:ext>
            </a:extLst>
          </p:cNvPr>
          <p:cNvSpPr>
            <a:spLocks noGrp="1"/>
          </p:cNvSpPr>
          <p:nvPr>
            <p:ph idx="1"/>
          </p:nvPr>
        </p:nvSpPr>
        <p:spPr>
          <a:xfrm>
            <a:off x="155888" y="967397"/>
            <a:ext cx="6591300" cy="5634884"/>
          </a:xfrm>
        </p:spPr>
        <p:txBody>
          <a:bodyPr>
            <a:noAutofit/>
          </a:bodyPr>
          <a:lstStyle/>
          <a:p>
            <a:pPr marL="342900" indent="-342900">
              <a:buFont typeface="Arial" panose="020B0604020202020204" pitchFamily="34" charset="0"/>
              <a:buChar char="•"/>
            </a:pPr>
            <a:r>
              <a:rPr lang="en-GB" dirty="0"/>
              <a:t>SSA rapid demographic change. </a:t>
            </a:r>
          </a:p>
          <a:p>
            <a:pPr marL="792163" indent="-342900">
              <a:buFontTx/>
              <a:buChar char="-"/>
            </a:pPr>
            <a:r>
              <a:rPr lang="en-GB" dirty="0"/>
              <a:t>Older persons: 74m → 235m by 2050 (He et al., 2020). </a:t>
            </a:r>
          </a:p>
          <a:p>
            <a:pPr marL="792163" indent="-342900">
              <a:buFontTx/>
              <a:buChar char="-"/>
            </a:pPr>
            <a:endParaRPr lang="en-GB" sz="500" dirty="0"/>
          </a:p>
          <a:p>
            <a:pPr marL="342900" indent="-342900">
              <a:buFont typeface="Arial" panose="020B0604020202020204" pitchFamily="34" charset="0"/>
              <a:buChar char="•"/>
            </a:pPr>
            <a:r>
              <a:rPr lang="en-GB" dirty="0"/>
              <a:t>Ageing amidst poverty, poor healthcare, urbanisation, weak traditional supports, modern transformations and neoliberalism.</a:t>
            </a:r>
          </a:p>
          <a:p>
            <a:pPr marL="342900" indent="-342900">
              <a:buFont typeface="Arial" panose="020B0604020202020204" pitchFamily="34" charset="0"/>
              <a:buChar char="•"/>
            </a:pPr>
            <a:endParaRPr lang="en-GB" sz="500" dirty="0"/>
          </a:p>
          <a:p>
            <a:pPr marL="342900" indent="-342900">
              <a:buFont typeface="Arial" panose="020B0604020202020204" pitchFamily="34" charset="0"/>
              <a:buChar char="•"/>
            </a:pPr>
            <a:r>
              <a:rPr lang="en-GB" dirty="0"/>
              <a:t>Resilience enables older persons to cope with adversity, restore psychological health, and maintain quality of life (QoL) despite challenges.</a:t>
            </a:r>
          </a:p>
          <a:p>
            <a:pPr marL="342900" indent="-342900">
              <a:buFont typeface="Arial" panose="020B0604020202020204" pitchFamily="34" charset="0"/>
              <a:buChar char="•"/>
            </a:pPr>
            <a:endParaRPr lang="en-GB" sz="500" dirty="0"/>
          </a:p>
          <a:p>
            <a:pPr marL="342900" indent="-342900">
              <a:buFont typeface="Arial" panose="020B0604020202020204" pitchFamily="34" charset="0"/>
              <a:buChar char="•"/>
            </a:pPr>
            <a:r>
              <a:rPr lang="en-GB" dirty="0"/>
              <a:t>Most research in SSA focuses on ageing problems and the conversation surrounding resilient ageing, dominated by discourses from Western contexts.</a:t>
            </a:r>
          </a:p>
          <a:p>
            <a:pPr marL="342900" indent="-342900">
              <a:buFont typeface="Arial" panose="020B0604020202020204" pitchFamily="34" charset="0"/>
              <a:buChar char="•"/>
            </a:pPr>
            <a:endParaRPr lang="en-GB" dirty="0"/>
          </a:p>
          <a:p>
            <a:endParaRPr lang="en-US" dirty="0"/>
          </a:p>
        </p:txBody>
      </p:sp>
      <p:pic>
        <p:nvPicPr>
          <p:cNvPr id="12" name="Picture 11">
            <a:extLst>
              <a:ext uri="{FF2B5EF4-FFF2-40B4-BE49-F238E27FC236}">
                <a16:creationId xmlns:a16="http://schemas.microsoft.com/office/drawing/2014/main" id="{70531F03-7748-492A-A123-8F02CD1C9F6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951214" y="5052001"/>
            <a:ext cx="3256828" cy="1822041"/>
          </a:xfrm>
          <a:prstGeom prst="rect">
            <a:avLst/>
          </a:prstGeom>
        </p:spPr>
      </p:pic>
    </p:spTree>
    <p:extLst>
      <p:ext uri="{BB962C8B-B14F-4D97-AF65-F5344CB8AC3E}">
        <p14:creationId xmlns:p14="http://schemas.microsoft.com/office/powerpoint/2010/main" val="4036605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7F248-B7D4-E347-BA77-DB1A03EB2797}"/>
              </a:ext>
            </a:extLst>
          </p:cNvPr>
          <p:cNvSpPr>
            <a:spLocks noGrp="1"/>
          </p:cNvSpPr>
          <p:nvPr>
            <p:ph type="title"/>
          </p:nvPr>
        </p:nvSpPr>
        <p:spPr/>
        <p:txBody>
          <a:bodyPr/>
          <a:lstStyle/>
          <a:p>
            <a:pPr algn="ctr"/>
            <a:r>
              <a:rPr lang="en-US" dirty="0"/>
              <a:t>AIM &amp; RESEARCH QUESTIONS</a:t>
            </a:r>
          </a:p>
        </p:txBody>
      </p:sp>
      <p:sp>
        <p:nvSpPr>
          <p:cNvPr id="3" name="Content Placeholder 2">
            <a:extLst>
              <a:ext uri="{FF2B5EF4-FFF2-40B4-BE49-F238E27FC236}">
                <a16:creationId xmlns:a16="http://schemas.microsoft.com/office/drawing/2014/main" id="{9F02C83C-2DEB-F049-86D0-921AD06C76B8}"/>
              </a:ext>
            </a:extLst>
          </p:cNvPr>
          <p:cNvSpPr>
            <a:spLocks noGrp="1"/>
          </p:cNvSpPr>
          <p:nvPr>
            <p:ph sz="half" idx="1"/>
          </p:nvPr>
        </p:nvSpPr>
        <p:spPr>
          <a:xfrm>
            <a:off x="838200" y="1266798"/>
            <a:ext cx="5066654" cy="4605028"/>
          </a:xfrm>
        </p:spPr>
        <p:txBody>
          <a:bodyPr>
            <a:noAutofit/>
          </a:bodyPr>
          <a:lstStyle/>
          <a:p>
            <a:pPr>
              <a:lnSpc>
                <a:spcPct val="100000"/>
              </a:lnSpc>
            </a:pPr>
            <a:r>
              <a:rPr lang="en-US" b="1" dirty="0">
                <a:solidFill>
                  <a:srgbClr val="C00000"/>
                </a:solidFill>
              </a:rPr>
              <a:t>Aim:</a:t>
            </a:r>
          </a:p>
          <a:p>
            <a:pPr marL="342900" indent="-342900">
              <a:lnSpc>
                <a:spcPct val="100000"/>
              </a:lnSpc>
              <a:buClr>
                <a:schemeClr val="accent2"/>
              </a:buClr>
              <a:buFont typeface="Arial" panose="020B0604020202020204" pitchFamily="34" charset="0"/>
              <a:buChar char="•"/>
            </a:pPr>
            <a:r>
              <a:rPr lang="en-GB" dirty="0"/>
              <a:t>To synthesise empirical evidence to explore the concept of resilient ageing in SSA</a:t>
            </a:r>
          </a:p>
          <a:p>
            <a:pPr marL="342900" indent="-342900">
              <a:lnSpc>
                <a:spcPct val="100000"/>
              </a:lnSpc>
              <a:buClr>
                <a:schemeClr val="accent2"/>
              </a:buClr>
              <a:buFont typeface="Arial" panose="020B0604020202020204" pitchFamily="34" charset="0"/>
              <a:buChar char="•"/>
            </a:pPr>
            <a:r>
              <a:rPr lang="en-GB" dirty="0"/>
              <a:t>To critically oppose the predominance of Western discourses on resilient ageing</a:t>
            </a:r>
          </a:p>
          <a:p>
            <a:pPr marL="342900" indent="-342900">
              <a:lnSpc>
                <a:spcPct val="100000"/>
              </a:lnSpc>
              <a:buClr>
                <a:schemeClr val="accent2"/>
              </a:buClr>
              <a:buFont typeface="Arial" panose="020B0604020202020204" pitchFamily="34" charset="0"/>
              <a:buChar char="•"/>
            </a:pPr>
            <a:r>
              <a:rPr lang="en-GB" dirty="0"/>
              <a:t>To challenge the emphasis on individualist concepts of resilience; and </a:t>
            </a:r>
          </a:p>
          <a:p>
            <a:pPr marL="342900" indent="-342900">
              <a:lnSpc>
                <a:spcPct val="100000"/>
              </a:lnSpc>
              <a:buClr>
                <a:schemeClr val="accent2"/>
              </a:buClr>
              <a:buFont typeface="Arial" panose="020B0604020202020204" pitchFamily="34" charset="0"/>
              <a:buChar char="•"/>
            </a:pPr>
            <a:r>
              <a:rPr lang="en-GB" dirty="0"/>
              <a:t>To highlight the significance of contextual and structural drivers of resilience.</a:t>
            </a:r>
            <a:endParaRPr lang="en-US" dirty="0"/>
          </a:p>
        </p:txBody>
      </p:sp>
      <p:sp>
        <p:nvSpPr>
          <p:cNvPr id="4" name="Content Placeholder 3">
            <a:extLst>
              <a:ext uri="{FF2B5EF4-FFF2-40B4-BE49-F238E27FC236}">
                <a16:creationId xmlns:a16="http://schemas.microsoft.com/office/drawing/2014/main" id="{F07AAF64-15E6-8741-A42E-72D86D52DC64}"/>
              </a:ext>
            </a:extLst>
          </p:cNvPr>
          <p:cNvSpPr>
            <a:spLocks noGrp="1"/>
          </p:cNvSpPr>
          <p:nvPr>
            <p:ph sz="half" idx="2"/>
          </p:nvPr>
        </p:nvSpPr>
        <p:spPr>
          <a:xfrm>
            <a:off x="6421465" y="1318378"/>
            <a:ext cx="5419241" cy="3381806"/>
          </a:xfrm>
        </p:spPr>
        <p:txBody>
          <a:bodyPr>
            <a:normAutofit lnSpcReduction="10000"/>
          </a:bodyPr>
          <a:lstStyle/>
          <a:p>
            <a:pPr>
              <a:lnSpc>
                <a:spcPct val="100000"/>
              </a:lnSpc>
            </a:pPr>
            <a:r>
              <a:rPr lang="en-US" b="1" dirty="0">
                <a:solidFill>
                  <a:srgbClr val="C00000"/>
                </a:solidFill>
              </a:rPr>
              <a:t>Questions:</a:t>
            </a:r>
          </a:p>
          <a:p>
            <a:pPr marL="342900" indent="-342900">
              <a:lnSpc>
                <a:spcPct val="100000"/>
              </a:lnSpc>
              <a:buClr>
                <a:schemeClr val="accent2"/>
              </a:buClr>
              <a:buFont typeface="Arial" panose="020B0604020202020204" pitchFamily="34" charset="0"/>
              <a:buChar char="•"/>
            </a:pPr>
            <a:r>
              <a:rPr lang="en-GB" dirty="0"/>
              <a:t>What does resilient ageing mean in SSA?</a:t>
            </a:r>
          </a:p>
          <a:p>
            <a:pPr marL="342900" indent="-342900">
              <a:lnSpc>
                <a:spcPct val="100000"/>
              </a:lnSpc>
              <a:buClr>
                <a:schemeClr val="accent2"/>
              </a:buClr>
              <a:buFont typeface="Arial" panose="020B0604020202020204" pitchFamily="34" charset="0"/>
              <a:buChar char="•"/>
            </a:pPr>
            <a:r>
              <a:rPr lang="en-GB" dirty="0"/>
              <a:t>What mediative resources influence resilience among older persons in SSA amidst precarity? </a:t>
            </a:r>
          </a:p>
          <a:p>
            <a:pPr marL="342900" indent="-342900">
              <a:lnSpc>
                <a:spcPct val="100000"/>
              </a:lnSpc>
              <a:buClr>
                <a:schemeClr val="accent2"/>
              </a:buClr>
              <a:buFont typeface="Arial" panose="020B0604020202020204" pitchFamily="34" charset="0"/>
              <a:buChar char="•"/>
            </a:pPr>
            <a:r>
              <a:rPr lang="en-GB" dirty="0"/>
              <a:t>What results are associated with resilient ageing in SSA?</a:t>
            </a:r>
          </a:p>
          <a:p>
            <a:pPr lvl="0">
              <a:lnSpc>
                <a:spcPct val="100000"/>
              </a:lnSpc>
            </a:pPr>
            <a:endParaRPr lang="en-US" dirty="0"/>
          </a:p>
          <a:p>
            <a:pPr marL="342900" indent="-342900" algn="just">
              <a:lnSpc>
                <a:spcPct val="100000"/>
              </a:lnSpc>
              <a:buClr>
                <a:schemeClr val="accent2"/>
              </a:buClr>
              <a:buFont typeface="Arial" panose="020B0604020202020204" pitchFamily="34" charset="0"/>
              <a:buChar char="•"/>
            </a:pPr>
            <a:endParaRPr lang="en-US" dirty="0"/>
          </a:p>
        </p:txBody>
      </p:sp>
    </p:spTree>
    <p:extLst>
      <p:ext uri="{BB962C8B-B14F-4D97-AF65-F5344CB8AC3E}">
        <p14:creationId xmlns:p14="http://schemas.microsoft.com/office/powerpoint/2010/main" val="1131822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6FCA7-856C-6F99-54FD-067DF712304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56E63803-B231-A862-852B-3DA3E0E09924}"/>
              </a:ext>
            </a:extLst>
          </p:cNvPr>
          <p:cNvSpPr>
            <a:spLocks noGrp="1"/>
          </p:cNvSpPr>
          <p:nvPr>
            <p:ph type="title"/>
          </p:nvPr>
        </p:nvSpPr>
        <p:spPr>
          <a:xfrm>
            <a:off x="838200" y="256636"/>
            <a:ext cx="10515600" cy="1325563"/>
          </a:xfrm>
        </p:spPr>
        <p:txBody>
          <a:bodyPr/>
          <a:lstStyle/>
          <a:p>
            <a:pPr algn="ctr"/>
            <a:r>
              <a:rPr lang="en-US" dirty="0"/>
              <a:t>METHOD: RAPID REVIEW</a:t>
            </a:r>
          </a:p>
        </p:txBody>
      </p:sp>
      <p:sp>
        <p:nvSpPr>
          <p:cNvPr id="3" name="Content Placeholder 2">
            <a:extLst>
              <a:ext uri="{FF2B5EF4-FFF2-40B4-BE49-F238E27FC236}">
                <a16:creationId xmlns:a16="http://schemas.microsoft.com/office/drawing/2014/main" id="{E872BB72-95D0-4171-A9B5-3B612F6F712E}"/>
              </a:ext>
            </a:extLst>
          </p:cNvPr>
          <p:cNvSpPr>
            <a:spLocks noGrp="1"/>
          </p:cNvSpPr>
          <p:nvPr>
            <p:ph idx="1"/>
          </p:nvPr>
        </p:nvSpPr>
        <p:spPr>
          <a:xfrm>
            <a:off x="512451" y="1367301"/>
            <a:ext cx="2679915" cy="1595626"/>
          </a:xfrm>
        </p:spPr>
        <p:txBody>
          <a:bodyPr>
            <a:noAutofit/>
          </a:bodyPr>
          <a:lstStyle/>
          <a:p>
            <a:pPr lvl="0"/>
            <a:r>
              <a:rPr lang="en-GB" b="1" dirty="0">
                <a:solidFill>
                  <a:srgbClr val="C00000"/>
                </a:solidFill>
              </a:rPr>
              <a:t>Databases:</a:t>
            </a:r>
            <a:r>
              <a:rPr lang="en-GB" dirty="0">
                <a:solidFill>
                  <a:srgbClr val="C00000"/>
                </a:solidFill>
              </a:rPr>
              <a:t> </a:t>
            </a:r>
          </a:p>
          <a:p>
            <a:pPr marL="342900" indent="-342900">
              <a:buClr>
                <a:schemeClr val="accent2"/>
              </a:buClr>
              <a:buFont typeface="Arial" panose="020B0604020202020204" pitchFamily="34" charset="0"/>
              <a:buChar char="•"/>
            </a:pPr>
            <a:r>
              <a:rPr lang="en-US" dirty="0"/>
              <a:t>Web of Science</a:t>
            </a:r>
          </a:p>
          <a:p>
            <a:pPr marL="342900" indent="-342900">
              <a:buClr>
                <a:schemeClr val="accent2"/>
              </a:buClr>
              <a:buFont typeface="Arial" panose="020B0604020202020204" pitchFamily="34" charset="0"/>
              <a:buChar char="•"/>
            </a:pPr>
            <a:r>
              <a:rPr lang="en-GB" dirty="0" err="1"/>
              <a:t>EBSCOHost</a:t>
            </a:r>
            <a:endParaRPr lang="en-GB" dirty="0"/>
          </a:p>
          <a:p>
            <a:pPr marL="342900" indent="-342900">
              <a:buClr>
                <a:schemeClr val="accent2"/>
              </a:buClr>
              <a:buFont typeface="Arial" panose="020B0604020202020204" pitchFamily="34" charset="0"/>
              <a:buChar char="•"/>
            </a:pPr>
            <a:r>
              <a:rPr lang="en-GB" dirty="0"/>
              <a:t>Google Scholar</a:t>
            </a:r>
            <a:endParaRPr lang="en-US" dirty="0"/>
          </a:p>
        </p:txBody>
      </p:sp>
      <p:sp>
        <p:nvSpPr>
          <p:cNvPr id="13" name="TextBox 12">
            <a:extLst>
              <a:ext uri="{FF2B5EF4-FFF2-40B4-BE49-F238E27FC236}">
                <a16:creationId xmlns:a16="http://schemas.microsoft.com/office/drawing/2014/main" id="{8B5CE40C-9148-833E-0B3A-AECAB8D150D9}"/>
              </a:ext>
            </a:extLst>
          </p:cNvPr>
          <p:cNvSpPr txBox="1"/>
          <p:nvPr/>
        </p:nvSpPr>
        <p:spPr>
          <a:xfrm>
            <a:off x="3529737" y="1315020"/>
            <a:ext cx="3912032" cy="4334520"/>
          </a:xfrm>
          <a:prstGeom prst="rect">
            <a:avLst/>
          </a:prstGeom>
          <a:noFill/>
        </p:spPr>
        <p:txBody>
          <a:bodyPr wrap="square">
            <a:spAutoFit/>
          </a:bodyPr>
          <a:lstStyle/>
          <a:p>
            <a:pPr defTabSz="914400">
              <a:lnSpc>
                <a:spcPct val="90000"/>
              </a:lnSpc>
              <a:spcBef>
                <a:spcPts val="1000"/>
              </a:spcBef>
            </a:pPr>
            <a:r>
              <a:rPr lang="en-GB" sz="2400" b="1" dirty="0">
                <a:solidFill>
                  <a:srgbClr val="C00000"/>
                </a:solidFill>
              </a:rPr>
              <a:t>Inclusion criteria:</a:t>
            </a:r>
          </a:p>
          <a:p>
            <a:pPr marL="342900" indent="-342900" defTabSz="914400">
              <a:lnSpc>
                <a:spcPct val="90000"/>
              </a:lnSpc>
              <a:spcBef>
                <a:spcPts val="1000"/>
              </a:spcBef>
              <a:buClr>
                <a:schemeClr val="accent2"/>
              </a:buClr>
              <a:buFont typeface="Arial" panose="020B0604020202020204" pitchFamily="34" charset="0"/>
              <a:buChar char="•"/>
            </a:pPr>
            <a:r>
              <a:rPr lang="en-GB" sz="2400" dirty="0">
                <a:solidFill>
                  <a:schemeClr val="tx2"/>
                </a:solidFill>
              </a:rPr>
              <a:t>Empirical studies on resilient ageing in SSA</a:t>
            </a:r>
          </a:p>
          <a:p>
            <a:pPr marL="342900" indent="-342900" defTabSz="914400">
              <a:lnSpc>
                <a:spcPct val="90000"/>
              </a:lnSpc>
              <a:spcBef>
                <a:spcPts val="1000"/>
              </a:spcBef>
              <a:buClr>
                <a:schemeClr val="accent2"/>
              </a:buClr>
              <a:buFont typeface="Arial" panose="020B0604020202020204" pitchFamily="34" charset="0"/>
              <a:buChar char="•"/>
            </a:pPr>
            <a:r>
              <a:rPr lang="en-GB" sz="2400" dirty="0">
                <a:solidFill>
                  <a:schemeClr val="tx2"/>
                </a:solidFill>
              </a:rPr>
              <a:t>Published between 2022–2025</a:t>
            </a:r>
          </a:p>
          <a:p>
            <a:pPr marL="342900" indent="-342900" defTabSz="914400">
              <a:lnSpc>
                <a:spcPct val="90000"/>
              </a:lnSpc>
              <a:spcBef>
                <a:spcPts val="1000"/>
              </a:spcBef>
              <a:buClr>
                <a:schemeClr val="accent2"/>
              </a:buClr>
              <a:buFont typeface="Arial" panose="020B0604020202020204" pitchFamily="34" charset="0"/>
              <a:buChar char="•"/>
            </a:pPr>
            <a:r>
              <a:rPr lang="en-GB" sz="2400" dirty="0">
                <a:solidFill>
                  <a:schemeClr val="tx2"/>
                </a:solidFill>
              </a:rPr>
              <a:t>Focus on older adults (60+) and resilience-related outcomes</a:t>
            </a:r>
          </a:p>
          <a:p>
            <a:pPr marL="342900" indent="-342900" defTabSz="914400">
              <a:lnSpc>
                <a:spcPct val="90000"/>
              </a:lnSpc>
              <a:spcBef>
                <a:spcPts val="1000"/>
              </a:spcBef>
              <a:buClr>
                <a:schemeClr val="accent2"/>
              </a:buClr>
              <a:buFont typeface="Arial" panose="020B0604020202020204" pitchFamily="34" charset="0"/>
              <a:buChar char="•"/>
            </a:pPr>
            <a:r>
              <a:rPr lang="en-GB" sz="2400" dirty="0">
                <a:solidFill>
                  <a:schemeClr val="tx2"/>
                </a:solidFill>
              </a:rPr>
              <a:t>Available in English</a:t>
            </a:r>
          </a:p>
          <a:p>
            <a:pPr marL="342900" indent="-342900" defTabSz="914400">
              <a:lnSpc>
                <a:spcPct val="90000"/>
              </a:lnSpc>
              <a:spcBef>
                <a:spcPts val="1000"/>
              </a:spcBef>
              <a:buClr>
                <a:schemeClr val="accent2"/>
              </a:buClr>
              <a:buFont typeface="Arial" panose="020B0604020202020204" pitchFamily="34" charset="0"/>
              <a:buChar char="•"/>
            </a:pPr>
            <a:r>
              <a:rPr lang="en-GB" sz="2400" dirty="0">
                <a:solidFill>
                  <a:schemeClr val="tx2"/>
                </a:solidFill>
              </a:rPr>
              <a:t>Peer-reviewed articles</a:t>
            </a:r>
          </a:p>
          <a:p>
            <a:pPr>
              <a:buNone/>
            </a:pPr>
            <a:endParaRPr lang="en-GB" dirty="0"/>
          </a:p>
        </p:txBody>
      </p:sp>
      <p:sp>
        <p:nvSpPr>
          <p:cNvPr id="15" name="TextBox 14">
            <a:extLst>
              <a:ext uri="{FF2B5EF4-FFF2-40B4-BE49-F238E27FC236}">
                <a16:creationId xmlns:a16="http://schemas.microsoft.com/office/drawing/2014/main" id="{331749B3-6521-7937-A093-8960473249F6}"/>
              </a:ext>
            </a:extLst>
          </p:cNvPr>
          <p:cNvSpPr txBox="1"/>
          <p:nvPr/>
        </p:nvSpPr>
        <p:spPr>
          <a:xfrm>
            <a:off x="7860484" y="1253972"/>
            <a:ext cx="3912031" cy="3725122"/>
          </a:xfrm>
          <a:prstGeom prst="rect">
            <a:avLst/>
          </a:prstGeom>
          <a:noFill/>
        </p:spPr>
        <p:txBody>
          <a:bodyPr wrap="square">
            <a:spAutoFit/>
          </a:bodyPr>
          <a:lstStyle/>
          <a:p>
            <a:pPr defTabSz="914400">
              <a:lnSpc>
                <a:spcPct val="90000"/>
              </a:lnSpc>
              <a:spcBef>
                <a:spcPts val="1000"/>
              </a:spcBef>
              <a:buNone/>
            </a:pPr>
            <a:r>
              <a:rPr lang="en-GB" sz="2400" b="1" dirty="0">
                <a:solidFill>
                  <a:srgbClr val="C00000"/>
                </a:solidFill>
              </a:rPr>
              <a:t>Exclusion criteria</a:t>
            </a:r>
            <a:r>
              <a:rPr lang="en-GB" sz="2400" dirty="0">
                <a:solidFill>
                  <a:srgbClr val="C00000"/>
                </a:solidFill>
              </a:rPr>
              <a:t>:</a:t>
            </a:r>
          </a:p>
          <a:p>
            <a:pPr marL="342900" indent="-342900" defTabSz="914400">
              <a:lnSpc>
                <a:spcPct val="90000"/>
              </a:lnSpc>
              <a:spcBef>
                <a:spcPts val="1000"/>
              </a:spcBef>
              <a:buClr>
                <a:schemeClr val="accent2"/>
              </a:buClr>
              <a:buFont typeface="Arial" panose="020B0604020202020204" pitchFamily="34" charset="0"/>
              <a:buChar char="•"/>
            </a:pPr>
            <a:r>
              <a:rPr lang="en-GB" sz="2400" dirty="0">
                <a:solidFill>
                  <a:schemeClr val="tx2"/>
                </a:solidFill>
              </a:rPr>
              <a:t>Non-empirical studies (reviews, commentaries, editorials)</a:t>
            </a:r>
          </a:p>
          <a:p>
            <a:pPr marL="342900" indent="-342900" defTabSz="914400">
              <a:lnSpc>
                <a:spcPct val="90000"/>
              </a:lnSpc>
              <a:spcBef>
                <a:spcPts val="1000"/>
              </a:spcBef>
              <a:buClr>
                <a:schemeClr val="accent2"/>
              </a:buClr>
              <a:buFont typeface="Arial" panose="020B0604020202020204" pitchFamily="34" charset="0"/>
              <a:buChar char="•"/>
            </a:pPr>
            <a:r>
              <a:rPr lang="en-GB" sz="2400" dirty="0">
                <a:solidFill>
                  <a:schemeClr val="tx2"/>
                </a:solidFill>
              </a:rPr>
              <a:t>Studies outside SSA</a:t>
            </a:r>
          </a:p>
          <a:p>
            <a:pPr marL="342900" indent="-342900" defTabSz="914400">
              <a:lnSpc>
                <a:spcPct val="90000"/>
              </a:lnSpc>
              <a:spcBef>
                <a:spcPts val="1000"/>
              </a:spcBef>
              <a:buClr>
                <a:schemeClr val="accent2"/>
              </a:buClr>
              <a:buFont typeface="Arial" panose="020B0604020202020204" pitchFamily="34" charset="0"/>
              <a:buChar char="•"/>
            </a:pPr>
            <a:r>
              <a:rPr lang="en-GB" sz="2400" dirty="0">
                <a:solidFill>
                  <a:schemeClr val="tx2"/>
                </a:solidFill>
              </a:rPr>
              <a:t>Published before 2022</a:t>
            </a:r>
          </a:p>
          <a:p>
            <a:pPr marL="342900" indent="-342900" defTabSz="914400">
              <a:lnSpc>
                <a:spcPct val="90000"/>
              </a:lnSpc>
              <a:spcBef>
                <a:spcPts val="1000"/>
              </a:spcBef>
              <a:buClr>
                <a:schemeClr val="accent2"/>
              </a:buClr>
              <a:buFont typeface="Arial" panose="020B0604020202020204" pitchFamily="34" charset="0"/>
              <a:buChar char="•"/>
            </a:pPr>
            <a:r>
              <a:rPr lang="en-GB" sz="2400" dirty="0">
                <a:solidFill>
                  <a:schemeClr val="tx2"/>
                </a:solidFill>
              </a:rPr>
              <a:t>Focused on populations other than older adults</a:t>
            </a:r>
          </a:p>
          <a:p>
            <a:pPr marL="342900" indent="-342900" defTabSz="914400">
              <a:lnSpc>
                <a:spcPct val="90000"/>
              </a:lnSpc>
              <a:spcBef>
                <a:spcPts val="1000"/>
              </a:spcBef>
              <a:buClr>
                <a:schemeClr val="accent2"/>
              </a:buClr>
              <a:buFont typeface="Arial" panose="020B0604020202020204" pitchFamily="34" charset="0"/>
              <a:buChar char="•"/>
            </a:pPr>
            <a:r>
              <a:rPr lang="en-GB" sz="2400" dirty="0">
                <a:solidFill>
                  <a:schemeClr val="tx2"/>
                </a:solidFill>
              </a:rPr>
              <a:t>Non-English publications</a:t>
            </a:r>
          </a:p>
        </p:txBody>
      </p:sp>
    </p:spTree>
    <p:extLst>
      <p:ext uri="{BB962C8B-B14F-4D97-AF65-F5344CB8AC3E}">
        <p14:creationId xmlns:p14="http://schemas.microsoft.com/office/powerpoint/2010/main" val="1267227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1EABB29-C55C-9C4D-8A9D-565C521DB60F}"/>
              </a:ext>
            </a:extLst>
          </p:cNvPr>
          <p:cNvSpPr>
            <a:spLocks noGrp="1"/>
          </p:cNvSpPr>
          <p:nvPr>
            <p:ph type="title"/>
          </p:nvPr>
        </p:nvSpPr>
        <p:spPr>
          <a:xfrm>
            <a:off x="838200" y="101656"/>
            <a:ext cx="10515600" cy="1325563"/>
          </a:xfrm>
        </p:spPr>
        <p:txBody>
          <a:bodyPr/>
          <a:lstStyle/>
          <a:p>
            <a:pPr algn="ctr"/>
            <a:r>
              <a:rPr lang="en-US" dirty="0"/>
              <a:t>METHOD: SELECTION PROCESS &amp; ANALYSIS</a:t>
            </a:r>
          </a:p>
        </p:txBody>
      </p:sp>
      <p:sp>
        <p:nvSpPr>
          <p:cNvPr id="10" name="Content Placeholder 2">
            <a:extLst>
              <a:ext uri="{FF2B5EF4-FFF2-40B4-BE49-F238E27FC236}">
                <a16:creationId xmlns:a16="http://schemas.microsoft.com/office/drawing/2014/main" id="{2BA4808B-EC01-79B6-498B-3DFE4270688B}"/>
              </a:ext>
            </a:extLst>
          </p:cNvPr>
          <p:cNvSpPr txBox="1">
            <a:spLocks/>
          </p:cNvSpPr>
          <p:nvPr/>
        </p:nvSpPr>
        <p:spPr>
          <a:xfrm>
            <a:off x="1673120" y="822279"/>
            <a:ext cx="3179837" cy="55982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mn-cs"/>
              </a:defRPr>
            </a:lvl1pPr>
            <a:lvl2pPr marL="227013" indent="-220663" algn="l" defTabSz="914400" rtl="0" eaLnBrk="1" latinLnBrk="0" hangingPunct="1">
              <a:lnSpc>
                <a:spcPct val="90000"/>
              </a:lnSpc>
              <a:spcBef>
                <a:spcPts val="500"/>
              </a:spcBef>
              <a:buClr>
                <a:schemeClr val="accent2"/>
              </a:buClr>
              <a:buFont typeface="Arial" panose="020B0604020202020204" pitchFamily="34" charset="0"/>
              <a:buChar char="•"/>
              <a:tabLst/>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rgbClr val="C00000"/>
                </a:solidFill>
              </a:rPr>
              <a:t>PRISMA Flow Chart</a:t>
            </a:r>
          </a:p>
        </p:txBody>
      </p:sp>
      <p:pic>
        <p:nvPicPr>
          <p:cNvPr id="11" name="Picture 10">
            <a:extLst>
              <a:ext uri="{FF2B5EF4-FFF2-40B4-BE49-F238E27FC236}">
                <a16:creationId xmlns:a16="http://schemas.microsoft.com/office/drawing/2014/main" id="{132BC1E1-E56A-0852-F471-80032B743C9A}"/>
              </a:ext>
            </a:extLst>
          </p:cNvPr>
          <p:cNvPicPr>
            <a:picLocks noChangeAspect="1"/>
          </p:cNvPicPr>
          <p:nvPr/>
        </p:nvPicPr>
        <p:blipFill>
          <a:blip r:embed="rId2"/>
          <a:stretch>
            <a:fillRect/>
          </a:stretch>
        </p:blipFill>
        <p:spPr>
          <a:xfrm>
            <a:off x="838199" y="1227116"/>
            <a:ext cx="5082153" cy="5469453"/>
          </a:xfrm>
          <a:prstGeom prst="rect">
            <a:avLst/>
          </a:prstGeom>
        </p:spPr>
      </p:pic>
      <p:sp>
        <p:nvSpPr>
          <p:cNvPr id="18" name="Content Placeholder 2">
            <a:extLst>
              <a:ext uri="{FF2B5EF4-FFF2-40B4-BE49-F238E27FC236}">
                <a16:creationId xmlns:a16="http://schemas.microsoft.com/office/drawing/2014/main" id="{63ACC13D-C882-E7B2-CB67-575F9AF2E10A}"/>
              </a:ext>
            </a:extLst>
          </p:cNvPr>
          <p:cNvSpPr>
            <a:spLocks noGrp="1"/>
          </p:cNvSpPr>
          <p:nvPr>
            <p:ph idx="1"/>
          </p:nvPr>
        </p:nvSpPr>
        <p:spPr>
          <a:xfrm>
            <a:off x="6771617" y="846242"/>
            <a:ext cx="4333365" cy="1595626"/>
          </a:xfrm>
        </p:spPr>
        <p:txBody>
          <a:bodyPr>
            <a:noAutofit/>
          </a:bodyPr>
          <a:lstStyle/>
          <a:p>
            <a:pPr lvl="0"/>
            <a:r>
              <a:rPr lang="en-GB" b="1" dirty="0">
                <a:solidFill>
                  <a:srgbClr val="C00000"/>
                </a:solidFill>
              </a:rPr>
              <a:t>Quality assessment</a:t>
            </a:r>
            <a:r>
              <a:rPr lang="en-GB" dirty="0">
                <a:solidFill>
                  <a:srgbClr val="C00000"/>
                </a:solidFill>
              </a:rPr>
              <a:t>: </a:t>
            </a:r>
          </a:p>
          <a:p>
            <a:pPr marL="342900" indent="-342900">
              <a:buClr>
                <a:schemeClr val="accent2"/>
              </a:buClr>
              <a:buFont typeface="Arial" panose="020B0604020202020204" pitchFamily="34" charset="0"/>
              <a:buChar char="•"/>
            </a:pPr>
            <a:r>
              <a:rPr lang="en-GB" dirty="0"/>
              <a:t>Robustness of the results</a:t>
            </a:r>
          </a:p>
          <a:p>
            <a:pPr marL="342900" indent="-342900">
              <a:buClr>
                <a:schemeClr val="accent2"/>
              </a:buClr>
              <a:buFont typeface="Arial" panose="020B0604020202020204" pitchFamily="34" charset="0"/>
              <a:buChar char="•"/>
            </a:pPr>
            <a:r>
              <a:rPr lang="en-GB" dirty="0"/>
              <a:t>Conceptual clarity</a:t>
            </a:r>
          </a:p>
          <a:p>
            <a:pPr marL="342900" indent="-342900">
              <a:buClr>
                <a:schemeClr val="accent2"/>
              </a:buClr>
              <a:buFont typeface="Arial" panose="020B0604020202020204" pitchFamily="34" charset="0"/>
              <a:buChar char="•"/>
            </a:pPr>
            <a:r>
              <a:rPr lang="en-GB" dirty="0"/>
              <a:t>Methodological rigour</a:t>
            </a:r>
          </a:p>
          <a:p>
            <a:pPr marL="342900" indent="-342900">
              <a:buClr>
                <a:schemeClr val="accent2"/>
              </a:buClr>
              <a:buFont typeface="Arial" panose="020B0604020202020204" pitchFamily="34" charset="0"/>
              <a:buChar char="•"/>
            </a:pPr>
            <a:r>
              <a:rPr lang="en-GB" dirty="0"/>
              <a:t>Overall trustworthiness</a:t>
            </a:r>
            <a:endParaRPr lang="en-US" dirty="0"/>
          </a:p>
        </p:txBody>
      </p:sp>
      <p:sp>
        <p:nvSpPr>
          <p:cNvPr id="19" name="Content Placeholder 2">
            <a:extLst>
              <a:ext uri="{FF2B5EF4-FFF2-40B4-BE49-F238E27FC236}">
                <a16:creationId xmlns:a16="http://schemas.microsoft.com/office/drawing/2014/main" id="{3E62F696-BB7A-1C6F-F008-E6AD3D59D3E6}"/>
              </a:ext>
            </a:extLst>
          </p:cNvPr>
          <p:cNvSpPr txBox="1">
            <a:spLocks/>
          </p:cNvSpPr>
          <p:nvPr/>
        </p:nvSpPr>
        <p:spPr>
          <a:xfrm>
            <a:off x="6637869" y="3164029"/>
            <a:ext cx="4892869" cy="1595626"/>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mn-cs"/>
              </a:defRPr>
            </a:lvl1pPr>
            <a:lvl2pPr marL="227013" indent="-220663" algn="l" defTabSz="914400" rtl="0" eaLnBrk="1" latinLnBrk="0" hangingPunct="1">
              <a:lnSpc>
                <a:spcPct val="90000"/>
              </a:lnSpc>
              <a:spcBef>
                <a:spcPts val="500"/>
              </a:spcBef>
              <a:buClr>
                <a:schemeClr val="accent2"/>
              </a:buClr>
              <a:buFont typeface="Arial" panose="020B0604020202020204" pitchFamily="34" charset="0"/>
              <a:buChar char="•"/>
              <a:tabLst/>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rgbClr val="C00000"/>
                </a:solidFill>
              </a:rPr>
              <a:t>Data analysis and synthesis</a:t>
            </a:r>
            <a:r>
              <a:rPr lang="en-GB" dirty="0">
                <a:solidFill>
                  <a:srgbClr val="C00000"/>
                </a:solidFill>
              </a:rPr>
              <a:t>: </a:t>
            </a:r>
          </a:p>
          <a:p>
            <a:pPr lvl="1">
              <a:lnSpc>
                <a:spcPct val="100000"/>
              </a:lnSpc>
            </a:pPr>
            <a:r>
              <a:rPr lang="en-GB" dirty="0"/>
              <a:t>Reflexive thematic analysis (deductive + inductive) (Braun and Clarke, 2022)</a:t>
            </a:r>
          </a:p>
          <a:p>
            <a:pPr lvl="1">
              <a:lnSpc>
                <a:spcPct val="100000"/>
              </a:lnSpc>
            </a:pPr>
            <a:endParaRPr lang="en-GB" sz="500" dirty="0"/>
          </a:p>
          <a:p>
            <a:pPr lvl="1"/>
            <a:r>
              <a:rPr lang="en-GB" dirty="0"/>
              <a:t>Integrate findings into new, broader themes</a:t>
            </a:r>
          </a:p>
          <a:p>
            <a:pPr lvl="1"/>
            <a:endParaRPr lang="en-GB" dirty="0"/>
          </a:p>
        </p:txBody>
      </p:sp>
    </p:spTree>
    <p:extLst>
      <p:ext uri="{BB962C8B-B14F-4D97-AF65-F5344CB8AC3E}">
        <p14:creationId xmlns:p14="http://schemas.microsoft.com/office/powerpoint/2010/main" val="3877759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F9B74-2C70-200B-AE3E-3344F1970A19}"/>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60AC12E7-9F38-5459-C06F-04653BC79F87}"/>
              </a:ext>
            </a:extLst>
          </p:cNvPr>
          <p:cNvSpPr>
            <a:spLocks noGrp="1"/>
          </p:cNvSpPr>
          <p:nvPr>
            <p:ph type="title"/>
          </p:nvPr>
        </p:nvSpPr>
        <p:spPr>
          <a:xfrm>
            <a:off x="838200" y="194645"/>
            <a:ext cx="10515600" cy="518278"/>
          </a:xfrm>
        </p:spPr>
        <p:txBody>
          <a:bodyPr>
            <a:normAutofit fontScale="90000"/>
          </a:bodyPr>
          <a:lstStyle/>
          <a:p>
            <a:pPr algn="ctr"/>
            <a:r>
              <a:rPr lang="en-US" dirty="0"/>
              <a:t>FINDINGS: DATA </a:t>
            </a:r>
            <a:r>
              <a:rPr lang="en-US" cap="all" dirty="0"/>
              <a:t>Characteristics</a:t>
            </a:r>
          </a:p>
        </p:txBody>
      </p:sp>
      <p:pic>
        <p:nvPicPr>
          <p:cNvPr id="6" name="Picture 5">
            <a:extLst>
              <a:ext uri="{FF2B5EF4-FFF2-40B4-BE49-F238E27FC236}">
                <a16:creationId xmlns:a16="http://schemas.microsoft.com/office/drawing/2014/main" id="{C7337452-6173-6D71-D9E4-0E038589F262}"/>
              </a:ext>
            </a:extLst>
          </p:cNvPr>
          <p:cNvPicPr>
            <a:picLocks noChangeAspect="1"/>
          </p:cNvPicPr>
          <p:nvPr/>
        </p:nvPicPr>
        <p:blipFill>
          <a:blip r:embed="rId2"/>
          <a:stretch>
            <a:fillRect/>
          </a:stretch>
        </p:blipFill>
        <p:spPr>
          <a:xfrm>
            <a:off x="82606" y="712923"/>
            <a:ext cx="8602678" cy="5950432"/>
          </a:xfrm>
          <a:prstGeom prst="rect">
            <a:avLst/>
          </a:prstGeom>
        </p:spPr>
      </p:pic>
      <p:cxnSp>
        <p:nvCxnSpPr>
          <p:cNvPr id="9" name="Straight Connector 8">
            <a:extLst>
              <a:ext uri="{FF2B5EF4-FFF2-40B4-BE49-F238E27FC236}">
                <a16:creationId xmlns:a16="http://schemas.microsoft.com/office/drawing/2014/main" id="{1F6FF31D-C605-C2E6-6D86-E85704E19765}"/>
              </a:ext>
            </a:extLst>
          </p:cNvPr>
          <p:cNvCxnSpPr/>
          <p:nvPr/>
        </p:nvCxnSpPr>
        <p:spPr>
          <a:xfrm>
            <a:off x="495943" y="1084883"/>
            <a:ext cx="87479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B2EDC88-18EB-2F8E-5816-49136088EC0A}"/>
              </a:ext>
            </a:extLst>
          </p:cNvPr>
          <p:cNvCxnSpPr/>
          <p:nvPr/>
        </p:nvCxnSpPr>
        <p:spPr>
          <a:xfrm>
            <a:off x="356461" y="6645275"/>
            <a:ext cx="874792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442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70135-8652-DDDB-3689-483192760C2E}"/>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99057BEA-3974-3442-08F6-C1CBE6104A20}"/>
              </a:ext>
            </a:extLst>
          </p:cNvPr>
          <p:cNvSpPr>
            <a:spLocks noGrp="1"/>
          </p:cNvSpPr>
          <p:nvPr>
            <p:ph type="title"/>
          </p:nvPr>
        </p:nvSpPr>
        <p:spPr>
          <a:xfrm>
            <a:off x="838200" y="194645"/>
            <a:ext cx="10515600" cy="518278"/>
          </a:xfrm>
        </p:spPr>
        <p:txBody>
          <a:bodyPr>
            <a:normAutofit fontScale="90000"/>
          </a:bodyPr>
          <a:lstStyle/>
          <a:p>
            <a:pPr algn="ctr"/>
            <a:r>
              <a:rPr lang="en-US" cap="all" dirty="0"/>
              <a:t>findings: Themes and Subthemes</a:t>
            </a:r>
          </a:p>
        </p:txBody>
      </p:sp>
      <p:graphicFrame>
        <p:nvGraphicFramePr>
          <p:cNvPr id="17" name="Table 16">
            <a:extLst>
              <a:ext uri="{FF2B5EF4-FFF2-40B4-BE49-F238E27FC236}">
                <a16:creationId xmlns:a16="http://schemas.microsoft.com/office/drawing/2014/main" id="{A8502A4B-E60E-F51F-610A-A2B4A756670A}"/>
              </a:ext>
            </a:extLst>
          </p:cNvPr>
          <p:cNvGraphicFramePr>
            <a:graphicFrameLocks noGrp="1"/>
          </p:cNvGraphicFramePr>
          <p:nvPr>
            <p:extLst>
              <p:ext uri="{D42A27DB-BD31-4B8C-83A1-F6EECF244321}">
                <p14:modId xmlns:p14="http://schemas.microsoft.com/office/powerpoint/2010/main" val="1031291031"/>
              </p:ext>
            </p:extLst>
          </p:nvPr>
        </p:nvGraphicFramePr>
        <p:xfrm>
          <a:off x="1022889" y="712922"/>
          <a:ext cx="7842142" cy="6121459"/>
        </p:xfrm>
        <a:graphic>
          <a:graphicData uri="http://schemas.openxmlformats.org/drawingml/2006/table">
            <a:tbl>
              <a:tblPr firstRow="1" firstCol="1" bandRow="1"/>
              <a:tblGrid>
                <a:gridCol w="327201">
                  <a:extLst>
                    <a:ext uri="{9D8B030D-6E8A-4147-A177-3AD203B41FA5}">
                      <a16:colId xmlns:a16="http://schemas.microsoft.com/office/drawing/2014/main" val="3102686312"/>
                    </a:ext>
                  </a:extLst>
                </a:gridCol>
                <a:gridCol w="2045442">
                  <a:extLst>
                    <a:ext uri="{9D8B030D-6E8A-4147-A177-3AD203B41FA5}">
                      <a16:colId xmlns:a16="http://schemas.microsoft.com/office/drawing/2014/main" val="2633094914"/>
                    </a:ext>
                  </a:extLst>
                </a:gridCol>
                <a:gridCol w="501640">
                  <a:extLst>
                    <a:ext uri="{9D8B030D-6E8A-4147-A177-3AD203B41FA5}">
                      <a16:colId xmlns:a16="http://schemas.microsoft.com/office/drawing/2014/main" val="598348973"/>
                    </a:ext>
                  </a:extLst>
                </a:gridCol>
                <a:gridCol w="4967859">
                  <a:extLst>
                    <a:ext uri="{9D8B030D-6E8A-4147-A177-3AD203B41FA5}">
                      <a16:colId xmlns:a16="http://schemas.microsoft.com/office/drawing/2014/main" val="253973612"/>
                    </a:ext>
                  </a:extLst>
                </a:gridCol>
              </a:tblGrid>
              <a:tr h="432315">
                <a:tc gridSpan="2">
                  <a:txBody>
                    <a:bodyPr/>
                    <a:lstStyle/>
                    <a:p>
                      <a:pPr algn="ctr">
                        <a:lnSpc>
                          <a:spcPct val="115000"/>
                        </a:lnSpc>
                        <a:spcAft>
                          <a:spcPts val="800"/>
                        </a:spcAft>
                        <a:buNone/>
                      </a:pPr>
                      <a:r>
                        <a:rPr lang="en-US" sz="2400" b="1" kern="100" cap="all" baseline="0" dirty="0">
                          <a:solidFill>
                            <a:schemeClr val="bg1"/>
                          </a:solidFill>
                          <a:effectLst/>
                          <a:latin typeface="+mn-lt"/>
                          <a:ea typeface="Calibri" panose="020F0502020204030204" pitchFamily="34" charset="0"/>
                          <a:cs typeface="Arial" panose="020B0604020202020204" pitchFamily="34" charset="0"/>
                        </a:rPr>
                        <a:t>Theme</a:t>
                      </a:r>
                      <a:endParaRPr lang="en-GB" sz="2400" b="1" kern="100" cap="all" baseline="0" dirty="0">
                        <a:solidFill>
                          <a:schemeClr val="bg1"/>
                        </a:solidFill>
                        <a:effectLst/>
                        <a:latin typeface="+mn-lt"/>
                        <a:ea typeface="Calibri" panose="020F0502020204030204" pitchFamily="34" charset="0"/>
                        <a:cs typeface="Arial" panose="020B0604020202020204" pitchFamily="34" charset="0"/>
                      </a:endParaRPr>
                    </a:p>
                  </a:txBody>
                  <a:tcPr marL="55697" marR="55697" marT="0" marB="0">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hMerge="1">
                  <a:txBody>
                    <a:bodyPr/>
                    <a:lstStyle/>
                    <a:p>
                      <a:endParaRPr lang="en-GB"/>
                    </a:p>
                  </a:txBody>
                  <a:tcPr/>
                </a:tc>
                <a:tc gridSpan="2">
                  <a:txBody>
                    <a:bodyPr/>
                    <a:lstStyle/>
                    <a:p>
                      <a:pPr algn="ctr">
                        <a:lnSpc>
                          <a:spcPct val="115000"/>
                        </a:lnSpc>
                        <a:spcAft>
                          <a:spcPts val="800"/>
                        </a:spcAft>
                        <a:buNone/>
                      </a:pPr>
                      <a:r>
                        <a:rPr lang="en-US" sz="2400" b="1" kern="100" cap="all" baseline="0" dirty="0">
                          <a:solidFill>
                            <a:schemeClr val="bg1"/>
                          </a:solidFill>
                          <a:effectLst/>
                          <a:latin typeface="+mn-lt"/>
                          <a:ea typeface="Calibri" panose="020F0502020204030204" pitchFamily="34" charset="0"/>
                          <a:cs typeface="Arial" panose="020B0604020202020204" pitchFamily="34" charset="0"/>
                        </a:rPr>
                        <a:t>Sub-themes</a:t>
                      </a:r>
                      <a:endParaRPr lang="en-GB" sz="2400" b="1" kern="100" cap="all" baseline="0" dirty="0">
                        <a:solidFill>
                          <a:schemeClr val="bg1"/>
                        </a:solidFill>
                        <a:effectLst/>
                        <a:latin typeface="+mn-lt"/>
                        <a:ea typeface="Calibri" panose="020F0502020204030204" pitchFamily="34" charset="0"/>
                        <a:cs typeface="Arial" panose="020B0604020202020204" pitchFamily="34" charset="0"/>
                      </a:endParaRPr>
                    </a:p>
                  </a:txBody>
                  <a:tcPr marL="55697" marR="55697"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hMerge="1">
                  <a:txBody>
                    <a:bodyPr/>
                    <a:lstStyle/>
                    <a:p>
                      <a:endParaRPr lang="en-GB"/>
                    </a:p>
                  </a:txBody>
                  <a:tcPr/>
                </a:tc>
                <a:extLst>
                  <a:ext uri="{0D108BD9-81ED-4DB2-BD59-A6C34878D82A}">
                    <a16:rowId xmlns:a16="http://schemas.microsoft.com/office/drawing/2014/main" val="1196072078"/>
                  </a:ext>
                </a:extLst>
              </a:tr>
              <a:tr h="360653">
                <a:tc rowSpan="5">
                  <a:txBody>
                    <a:bodyPr/>
                    <a:lstStyle/>
                    <a:p>
                      <a:pPr>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 </a:t>
                      </a:r>
                      <a:endParaRPr lang="en-GB" sz="1600" b="1" kern="100" dirty="0">
                        <a:effectLst/>
                        <a:latin typeface="+mn-lt"/>
                        <a:ea typeface="Calibri" panose="020F0502020204030204" pitchFamily="34" charset="0"/>
                        <a:cs typeface="Arial" panose="020B0604020202020204" pitchFamily="34" charset="0"/>
                      </a:endParaRPr>
                    </a:p>
                    <a:p>
                      <a:pPr>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 </a:t>
                      </a:r>
                      <a:endParaRPr lang="en-GB" sz="1600" b="1" kern="100" dirty="0">
                        <a:effectLst/>
                        <a:latin typeface="+mn-lt"/>
                        <a:ea typeface="Calibri" panose="020F0502020204030204" pitchFamily="34" charset="0"/>
                        <a:cs typeface="Arial" panose="020B0604020202020204" pitchFamily="34" charset="0"/>
                      </a:endParaRPr>
                    </a:p>
                    <a:p>
                      <a:pPr>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1</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rowSpan="5">
                  <a:txBody>
                    <a:bodyPr/>
                    <a:lstStyle/>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 </a:t>
                      </a:r>
                      <a:endParaRPr lang="en-GB" sz="1600" b="1" kern="100" dirty="0">
                        <a:effectLst/>
                        <a:latin typeface="+mn-lt"/>
                        <a:ea typeface="Calibri" panose="020F0502020204030204" pitchFamily="34" charset="0"/>
                        <a:cs typeface="Arial" panose="020B0604020202020204" pitchFamily="34" charset="0"/>
                      </a:endParaRPr>
                    </a:p>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 </a:t>
                      </a:r>
                      <a:endParaRPr lang="en-GB" sz="1600" b="1" kern="100" dirty="0">
                        <a:effectLst/>
                        <a:latin typeface="+mn-lt"/>
                        <a:ea typeface="Calibri" panose="020F0502020204030204" pitchFamily="34" charset="0"/>
                        <a:cs typeface="Arial" panose="020B0604020202020204" pitchFamily="34" charset="0"/>
                      </a:endParaRPr>
                    </a:p>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Adaptive capacity</a:t>
                      </a:r>
                      <a:endParaRPr lang="en-GB" sz="1600" b="1" kern="100" dirty="0">
                        <a:effectLst/>
                        <a:latin typeface="+mn-lt"/>
                        <a:ea typeface="Calibri" panose="020F0502020204030204" pitchFamily="34" charset="0"/>
                        <a:cs typeface="Arial" panose="020B0604020202020204" pitchFamily="34" charset="0"/>
                      </a:endParaRPr>
                    </a:p>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 </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1.1</a:t>
                      </a:r>
                      <a:endParaRPr lang="en-GB" sz="1600" b="1" kern="10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Psychological and mental resilience </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extLst>
                  <a:ext uri="{0D108BD9-81ED-4DB2-BD59-A6C34878D82A}">
                    <a16:rowId xmlns:a16="http://schemas.microsoft.com/office/drawing/2014/main" val="4273224935"/>
                  </a:ext>
                </a:extLst>
              </a:tr>
              <a:tr h="321569">
                <a:tc vMerge="1">
                  <a:txBody>
                    <a:bodyPr/>
                    <a:lstStyle/>
                    <a:p>
                      <a:endParaRPr lang="en-GB"/>
                    </a:p>
                  </a:txBody>
                  <a:tcPr/>
                </a:tc>
                <a:tc vMerge="1">
                  <a:txBody>
                    <a:bodyPr/>
                    <a:lstStyle/>
                    <a:p>
                      <a:endParaRPr lang="en-GB"/>
                    </a:p>
                  </a:txBody>
                  <a:tcPr/>
                </a:tc>
                <a:tc>
                  <a:txBody>
                    <a:bodyPr/>
                    <a:lstStyle/>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1.2</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Personal faith and religiosity </a:t>
                      </a:r>
                      <a:endParaRPr lang="en-GB" sz="1600" b="1" kern="100">
                        <a:effectLst/>
                        <a:latin typeface="+mn-lt"/>
                        <a:ea typeface="Calibri" panose="020F0502020204030204" pitchFamily="34" charset="0"/>
                        <a:cs typeface="Arial" panose="020B0604020202020204" pitchFamily="34" charset="0"/>
                      </a:endParaRPr>
                    </a:p>
                  </a:txBody>
                  <a:tcPr marL="55697" marR="55697"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extLst>
                  <a:ext uri="{0D108BD9-81ED-4DB2-BD59-A6C34878D82A}">
                    <a16:rowId xmlns:a16="http://schemas.microsoft.com/office/drawing/2014/main" val="2410132679"/>
                  </a:ext>
                </a:extLst>
              </a:tr>
              <a:tr h="394037">
                <a:tc vMerge="1">
                  <a:txBody>
                    <a:bodyPr/>
                    <a:lstStyle/>
                    <a:p>
                      <a:endParaRPr lang="en-GB"/>
                    </a:p>
                  </a:txBody>
                  <a:tcPr/>
                </a:tc>
                <a:tc vMerge="1">
                  <a:txBody>
                    <a:bodyPr/>
                    <a:lstStyle/>
                    <a:p>
                      <a:endParaRPr lang="en-GB"/>
                    </a:p>
                  </a:txBody>
                  <a:tcPr/>
                </a:tc>
                <a:tc>
                  <a:txBody>
                    <a:bodyPr/>
                    <a:lstStyle/>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1.3</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Agency beyond gender and cultural dictates</a:t>
                      </a:r>
                      <a:endParaRPr lang="en-GB" sz="1600" b="1" kern="100">
                        <a:effectLst/>
                        <a:latin typeface="+mn-lt"/>
                        <a:ea typeface="Calibri" panose="020F0502020204030204" pitchFamily="34" charset="0"/>
                        <a:cs typeface="Arial" panose="020B0604020202020204" pitchFamily="34" charset="0"/>
                      </a:endParaRPr>
                    </a:p>
                  </a:txBody>
                  <a:tcPr marL="55697" marR="55697"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extLst>
                  <a:ext uri="{0D108BD9-81ED-4DB2-BD59-A6C34878D82A}">
                    <a16:rowId xmlns:a16="http://schemas.microsoft.com/office/drawing/2014/main" val="906007226"/>
                  </a:ext>
                </a:extLst>
              </a:tr>
              <a:tr h="304728">
                <a:tc vMerge="1">
                  <a:txBody>
                    <a:bodyPr/>
                    <a:lstStyle/>
                    <a:p>
                      <a:endParaRPr lang="en-GB"/>
                    </a:p>
                  </a:txBody>
                  <a:tcPr/>
                </a:tc>
                <a:tc vMerge="1">
                  <a:txBody>
                    <a:bodyPr/>
                    <a:lstStyle/>
                    <a:p>
                      <a:endParaRPr lang="en-GB"/>
                    </a:p>
                  </a:txBody>
                  <a:tcPr/>
                </a:tc>
                <a:tc>
                  <a:txBody>
                    <a:bodyPr/>
                    <a:lstStyle/>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1.4</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Adaptive health-seeking behaviour </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extLst>
                  <a:ext uri="{0D108BD9-81ED-4DB2-BD59-A6C34878D82A}">
                    <a16:rowId xmlns:a16="http://schemas.microsoft.com/office/drawing/2014/main" val="3459080937"/>
                  </a:ext>
                </a:extLst>
              </a:tr>
              <a:tr h="386813">
                <a:tc vMerge="1">
                  <a:txBody>
                    <a:bodyPr/>
                    <a:lstStyle/>
                    <a:p>
                      <a:endParaRPr lang="en-GB"/>
                    </a:p>
                  </a:txBody>
                  <a:tcPr/>
                </a:tc>
                <a:tc vMerge="1">
                  <a:txBody>
                    <a:bodyPr/>
                    <a:lstStyle/>
                    <a:p>
                      <a:endParaRPr lang="en-GB"/>
                    </a:p>
                  </a:txBody>
                  <a:tcPr/>
                </a:tc>
                <a:tc>
                  <a:txBody>
                    <a:bodyPr/>
                    <a:lstStyle/>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1.5</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GB" sz="1600" b="1" kern="100">
                          <a:solidFill>
                            <a:srgbClr val="4472C4"/>
                          </a:solidFill>
                          <a:effectLst/>
                          <a:latin typeface="+mn-lt"/>
                          <a:ea typeface="Calibri" panose="020F0502020204030204" pitchFamily="34" charset="0"/>
                          <a:cs typeface="Arial" panose="020B0604020202020204" pitchFamily="34" charset="0"/>
                        </a:rPr>
                        <a:t>Educational level and use of technology </a:t>
                      </a:r>
                      <a:endParaRPr lang="en-GB" sz="1600" b="1" kern="100">
                        <a:effectLst/>
                        <a:latin typeface="+mn-lt"/>
                        <a:ea typeface="Calibri" panose="020F0502020204030204" pitchFamily="34" charset="0"/>
                        <a:cs typeface="Arial" panose="020B0604020202020204" pitchFamily="34" charset="0"/>
                      </a:endParaRPr>
                    </a:p>
                  </a:txBody>
                  <a:tcPr marL="55697" marR="55697"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extLst>
                  <a:ext uri="{0D108BD9-81ED-4DB2-BD59-A6C34878D82A}">
                    <a16:rowId xmlns:a16="http://schemas.microsoft.com/office/drawing/2014/main" val="4239697197"/>
                  </a:ext>
                </a:extLst>
              </a:tr>
              <a:tr h="321569">
                <a:tc rowSpan="3">
                  <a:txBody>
                    <a:bodyPr/>
                    <a:lstStyle/>
                    <a:p>
                      <a:pPr>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 </a:t>
                      </a:r>
                      <a:endParaRPr lang="en-GB" sz="1600" b="1" kern="100">
                        <a:effectLst/>
                        <a:latin typeface="+mn-lt"/>
                        <a:ea typeface="Calibri" panose="020F0502020204030204" pitchFamily="34" charset="0"/>
                        <a:cs typeface="Arial" panose="020B0604020202020204" pitchFamily="34" charset="0"/>
                      </a:endParaRPr>
                    </a:p>
                    <a:p>
                      <a:pPr>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2</a:t>
                      </a:r>
                      <a:endParaRPr lang="en-GB" sz="1600" b="1" kern="100">
                        <a:effectLst/>
                        <a:latin typeface="+mn-lt"/>
                        <a:ea typeface="Calibri" panose="020F0502020204030204" pitchFamily="34" charset="0"/>
                        <a:cs typeface="Arial" panose="020B0604020202020204" pitchFamily="34" charset="0"/>
                      </a:endParaRPr>
                    </a:p>
                  </a:txBody>
                  <a:tcPr marL="55697" marR="55697" marT="0" marB="0">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rowSpan="3">
                  <a:txBody>
                    <a:bodyPr/>
                    <a:lstStyle/>
                    <a:p>
                      <a:pPr algn="just">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 </a:t>
                      </a:r>
                      <a:endParaRPr lang="en-GB" sz="1600" b="1" kern="100">
                        <a:effectLst/>
                        <a:latin typeface="+mn-lt"/>
                        <a:ea typeface="Calibri" panose="020F0502020204030204" pitchFamily="34" charset="0"/>
                        <a:cs typeface="Arial" panose="020B0604020202020204" pitchFamily="34" charset="0"/>
                      </a:endParaRPr>
                    </a:p>
                    <a:p>
                      <a:pPr algn="just">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Social network </a:t>
                      </a:r>
                      <a:endParaRPr lang="en-GB" sz="1600" b="1" kern="10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2.1</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Close family bonds </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extLst>
                  <a:ext uri="{0D108BD9-81ED-4DB2-BD59-A6C34878D82A}">
                    <a16:rowId xmlns:a16="http://schemas.microsoft.com/office/drawing/2014/main" val="3877343787"/>
                  </a:ext>
                </a:extLst>
              </a:tr>
              <a:tr h="321569">
                <a:tc vMerge="1">
                  <a:txBody>
                    <a:bodyPr/>
                    <a:lstStyle/>
                    <a:p>
                      <a:endParaRPr lang="en-GB"/>
                    </a:p>
                  </a:txBody>
                  <a:tcPr/>
                </a:tc>
                <a:tc vMerge="1">
                  <a:txBody>
                    <a:bodyPr/>
                    <a:lstStyle/>
                    <a:p>
                      <a:endParaRPr lang="en-GB"/>
                    </a:p>
                  </a:txBody>
                  <a:tcPr/>
                </a:tc>
                <a:tc>
                  <a:txBody>
                    <a:bodyPr/>
                    <a:lstStyle/>
                    <a:p>
                      <a:pPr algn="just">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2.2</a:t>
                      </a:r>
                      <a:endParaRPr lang="en-GB" sz="1600" b="1" kern="10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Community-level resilience </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extLst>
                  <a:ext uri="{0D108BD9-81ED-4DB2-BD59-A6C34878D82A}">
                    <a16:rowId xmlns:a16="http://schemas.microsoft.com/office/drawing/2014/main" val="716510300"/>
                  </a:ext>
                </a:extLst>
              </a:tr>
              <a:tr h="321569">
                <a:tc vMerge="1">
                  <a:txBody>
                    <a:bodyPr/>
                    <a:lstStyle/>
                    <a:p>
                      <a:endParaRPr lang="en-GB"/>
                    </a:p>
                  </a:txBody>
                  <a:tcPr/>
                </a:tc>
                <a:tc vMerge="1">
                  <a:txBody>
                    <a:bodyPr/>
                    <a:lstStyle/>
                    <a:p>
                      <a:endParaRPr lang="en-GB"/>
                    </a:p>
                  </a:txBody>
                  <a:tcPr/>
                </a:tc>
                <a:tc>
                  <a:txBody>
                    <a:bodyPr/>
                    <a:lstStyle/>
                    <a:p>
                      <a:pPr algn="just">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2.3</a:t>
                      </a:r>
                      <a:endParaRPr lang="en-GB" sz="1600" b="1" kern="10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Intergenerational support</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extLst>
                  <a:ext uri="{0D108BD9-81ED-4DB2-BD59-A6C34878D82A}">
                    <a16:rowId xmlns:a16="http://schemas.microsoft.com/office/drawing/2014/main" val="1112652998"/>
                  </a:ext>
                </a:extLst>
              </a:tr>
              <a:tr h="389142">
                <a:tc rowSpan="2">
                  <a:txBody>
                    <a:bodyPr/>
                    <a:lstStyle/>
                    <a:p>
                      <a:pPr>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3</a:t>
                      </a:r>
                      <a:endParaRPr lang="en-GB" sz="1600" b="1" kern="100">
                        <a:effectLst/>
                        <a:latin typeface="+mn-lt"/>
                        <a:ea typeface="Calibri" panose="020F0502020204030204" pitchFamily="34" charset="0"/>
                        <a:cs typeface="Arial" panose="020B0604020202020204" pitchFamily="34" charset="0"/>
                      </a:endParaRPr>
                    </a:p>
                  </a:txBody>
                  <a:tcPr marL="55697" marR="55697" marT="0" marB="0">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rowSpan="2">
                  <a:txBody>
                    <a:bodyPr/>
                    <a:lstStyle/>
                    <a:p>
                      <a:pPr algn="just">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Cultural and spiritual resources</a:t>
                      </a:r>
                      <a:endParaRPr lang="en-GB" sz="1600" b="1" kern="10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3.1</a:t>
                      </a:r>
                      <a:endParaRPr lang="en-GB" sz="1600" b="1" kern="10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Cultural norms, identity and practices</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extLst>
                  <a:ext uri="{0D108BD9-81ED-4DB2-BD59-A6C34878D82A}">
                    <a16:rowId xmlns:a16="http://schemas.microsoft.com/office/drawing/2014/main" val="787831778"/>
                  </a:ext>
                </a:extLst>
              </a:tr>
              <a:tr h="367474">
                <a:tc vMerge="1">
                  <a:txBody>
                    <a:bodyPr/>
                    <a:lstStyle/>
                    <a:p>
                      <a:endParaRPr lang="en-GB"/>
                    </a:p>
                  </a:txBody>
                  <a:tcPr/>
                </a:tc>
                <a:tc vMerge="1">
                  <a:txBody>
                    <a:bodyPr/>
                    <a:lstStyle/>
                    <a:p>
                      <a:endParaRPr lang="en-GB"/>
                    </a:p>
                  </a:txBody>
                  <a:tcPr/>
                </a:tc>
                <a:tc>
                  <a:txBody>
                    <a:bodyPr/>
                    <a:lstStyle/>
                    <a:p>
                      <a:pPr algn="just">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3.2</a:t>
                      </a:r>
                      <a:endParaRPr lang="en-GB" sz="1600" b="1" kern="10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Religious solidarity and network </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extLst>
                  <a:ext uri="{0D108BD9-81ED-4DB2-BD59-A6C34878D82A}">
                    <a16:rowId xmlns:a16="http://schemas.microsoft.com/office/drawing/2014/main" val="1649536762"/>
                  </a:ext>
                </a:extLst>
              </a:tr>
              <a:tr h="367474">
                <a:tc rowSpan="2">
                  <a:txBody>
                    <a:bodyPr/>
                    <a:lstStyle/>
                    <a:p>
                      <a:pPr>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4</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rowSpan="2">
                  <a:txBody>
                    <a:bodyPr/>
                    <a:lstStyle/>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Economic capital and capacities</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4.1</a:t>
                      </a:r>
                      <a:endParaRPr lang="en-GB" sz="1600" b="1" kern="10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Livelihood strategies and remaining active economically </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extLst>
                  <a:ext uri="{0D108BD9-81ED-4DB2-BD59-A6C34878D82A}">
                    <a16:rowId xmlns:a16="http://schemas.microsoft.com/office/drawing/2014/main" val="1954801063"/>
                  </a:ext>
                </a:extLst>
              </a:tr>
              <a:tr h="565277">
                <a:tc vMerge="1">
                  <a:txBody>
                    <a:bodyPr/>
                    <a:lstStyle/>
                    <a:p>
                      <a:endParaRPr lang="en-GB"/>
                    </a:p>
                  </a:txBody>
                  <a:tcPr/>
                </a:tc>
                <a:tc vMerge="1">
                  <a:txBody>
                    <a:bodyPr/>
                    <a:lstStyle/>
                    <a:p>
                      <a:endParaRPr lang="en-GB"/>
                    </a:p>
                  </a:txBody>
                  <a:tcPr/>
                </a:tc>
                <a:tc>
                  <a:txBody>
                    <a:bodyPr/>
                    <a:lstStyle/>
                    <a:p>
                      <a:pPr algn="just">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4.2</a:t>
                      </a:r>
                      <a:endParaRPr lang="en-GB" sz="1600" b="1" kern="10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Fostering independence and self-worth through financial stability</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extLst>
                  <a:ext uri="{0D108BD9-81ED-4DB2-BD59-A6C34878D82A}">
                    <a16:rowId xmlns:a16="http://schemas.microsoft.com/office/drawing/2014/main" val="4049442067"/>
                  </a:ext>
                </a:extLst>
              </a:tr>
              <a:tr h="321569">
                <a:tc rowSpan="3">
                  <a:txBody>
                    <a:bodyPr/>
                    <a:lstStyle/>
                    <a:p>
                      <a:pPr>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5</a:t>
                      </a:r>
                      <a:endParaRPr lang="en-GB" sz="1600" b="1" kern="100">
                        <a:effectLst/>
                        <a:latin typeface="+mn-lt"/>
                        <a:ea typeface="Calibri" panose="020F0502020204030204" pitchFamily="34" charset="0"/>
                        <a:cs typeface="Arial" panose="020B0604020202020204" pitchFamily="34" charset="0"/>
                      </a:endParaRPr>
                    </a:p>
                  </a:txBody>
                  <a:tcPr marL="55697" marR="55697" marT="0" marB="0">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rowSpan="3">
                  <a:txBody>
                    <a:bodyPr/>
                    <a:lstStyle/>
                    <a:p>
                      <a:pPr>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Structural arrangement through policy interventions</a:t>
                      </a:r>
                      <a:endParaRPr lang="en-GB" sz="1600" b="1" kern="10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5.1</a:t>
                      </a:r>
                      <a:endParaRPr lang="en-GB" sz="1600" b="1" kern="10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Social and economic policies </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extLst>
                  <a:ext uri="{0D108BD9-81ED-4DB2-BD59-A6C34878D82A}">
                    <a16:rowId xmlns:a16="http://schemas.microsoft.com/office/drawing/2014/main" val="2797784578"/>
                  </a:ext>
                </a:extLst>
              </a:tr>
              <a:tr h="291363">
                <a:tc vMerge="1">
                  <a:txBody>
                    <a:bodyPr/>
                    <a:lstStyle/>
                    <a:p>
                      <a:endParaRPr lang="en-GB"/>
                    </a:p>
                  </a:txBody>
                  <a:tcPr/>
                </a:tc>
                <a:tc vMerge="1">
                  <a:txBody>
                    <a:bodyPr/>
                    <a:lstStyle/>
                    <a:p>
                      <a:endParaRPr lang="en-GB"/>
                    </a:p>
                  </a:txBody>
                  <a:tcPr/>
                </a:tc>
                <a:tc>
                  <a:txBody>
                    <a:bodyPr/>
                    <a:lstStyle/>
                    <a:p>
                      <a:pPr algn="just">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5.2</a:t>
                      </a:r>
                      <a:endParaRPr lang="en-GB" sz="1600" b="1" kern="10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Access to Socio-economic intervention</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extLst>
                  <a:ext uri="{0D108BD9-81ED-4DB2-BD59-A6C34878D82A}">
                    <a16:rowId xmlns:a16="http://schemas.microsoft.com/office/drawing/2014/main" val="2902088049"/>
                  </a:ext>
                </a:extLst>
              </a:tr>
              <a:tr h="321569">
                <a:tc vMerge="1">
                  <a:txBody>
                    <a:bodyPr/>
                    <a:lstStyle/>
                    <a:p>
                      <a:endParaRPr lang="en-GB"/>
                    </a:p>
                  </a:txBody>
                  <a:tcPr/>
                </a:tc>
                <a:tc vMerge="1">
                  <a:txBody>
                    <a:bodyPr/>
                    <a:lstStyle/>
                    <a:p>
                      <a:endParaRPr lang="en-GB"/>
                    </a:p>
                  </a:txBody>
                  <a:tcPr/>
                </a:tc>
                <a:tc>
                  <a:txBody>
                    <a:bodyPr/>
                    <a:lstStyle/>
                    <a:p>
                      <a:pPr algn="just">
                        <a:lnSpc>
                          <a:spcPct val="115000"/>
                        </a:lnSpc>
                        <a:spcAft>
                          <a:spcPts val="800"/>
                        </a:spcAft>
                        <a:buNone/>
                      </a:pPr>
                      <a:r>
                        <a:rPr lang="en-US" sz="1600" b="1" kern="100">
                          <a:solidFill>
                            <a:srgbClr val="4472C4"/>
                          </a:solidFill>
                          <a:effectLst/>
                          <a:latin typeface="+mn-lt"/>
                          <a:ea typeface="Calibri" panose="020F0502020204030204" pitchFamily="34" charset="0"/>
                          <a:cs typeface="Arial" panose="020B0604020202020204" pitchFamily="34" charset="0"/>
                        </a:rPr>
                        <a:t>5.3</a:t>
                      </a:r>
                      <a:endParaRPr lang="en-GB" sz="1600" b="1" kern="100">
                        <a:effectLst/>
                        <a:latin typeface="+mn-lt"/>
                        <a:ea typeface="Calibri" panose="020F0502020204030204" pitchFamily="34" charset="0"/>
                        <a:cs typeface="Arial" panose="020B0604020202020204" pitchFamily="34" charset="0"/>
                      </a:endParaRPr>
                    </a:p>
                  </a:txBody>
                  <a:tcPr marL="55697" marR="55697"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tc>
                  <a:txBody>
                    <a:bodyPr/>
                    <a:lstStyle/>
                    <a:p>
                      <a:pPr algn="just">
                        <a:lnSpc>
                          <a:spcPct val="115000"/>
                        </a:lnSpc>
                        <a:spcAft>
                          <a:spcPts val="800"/>
                        </a:spcAft>
                        <a:buNone/>
                      </a:pPr>
                      <a:r>
                        <a:rPr lang="en-US" sz="1600" b="1" kern="100" dirty="0">
                          <a:solidFill>
                            <a:srgbClr val="4472C4"/>
                          </a:solidFill>
                          <a:effectLst/>
                          <a:latin typeface="+mn-lt"/>
                          <a:ea typeface="Calibri" panose="020F0502020204030204" pitchFamily="34" charset="0"/>
                          <a:cs typeface="Arial" panose="020B0604020202020204" pitchFamily="34" charset="0"/>
                        </a:rPr>
                        <a:t>Systematic change advocacy </a:t>
                      </a:r>
                      <a:endParaRPr lang="en-GB" sz="1600" b="1" kern="100" dirty="0">
                        <a:effectLst/>
                        <a:latin typeface="+mn-lt"/>
                        <a:ea typeface="Calibri" panose="020F0502020204030204" pitchFamily="34" charset="0"/>
                        <a:cs typeface="Arial" panose="020B0604020202020204" pitchFamily="34" charset="0"/>
                      </a:endParaRPr>
                    </a:p>
                  </a:txBody>
                  <a:tcPr marL="55697" marR="55697"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noFill/>
                  </a:tcPr>
                </a:tc>
                <a:extLst>
                  <a:ext uri="{0D108BD9-81ED-4DB2-BD59-A6C34878D82A}">
                    <a16:rowId xmlns:a16="http://schemas.microsoft.com/office/drawing/2014/main" val="2896633528"/>
                  </a:ext>
                </a:extLst>
              </a:tr>
            </a:tbl>
          </a:graphicData>
        </a:graphic>
      </p:graphicFrame>
    </p:spTree>
    <p:extLst>
      <p:ext uri="{BB962C8B-B14F-4D97-AF65-F5344CB8AC3E}">
        <p14:creationId xmlns:p14="http://schemas.microsoft.com/office/powerpoint/2010/main" val="358522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B5344-9EE4-712B-8924-34AAE5A02F21}"/>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94BD51D8-030E-6F94-8F6F-D56203560D0C}"/>
              </a:ext>
            </a:extLst>
          </p:cNvPr>
          <p:cNvSpPr>
            <a:spLocks noGrp="1"/>
          </p:cNvSpPr>
          <p:nvPr>
            <p:ph type="title"/>
          </p:nvPr>
        </p:nvSpPr>
        <p:spPr>
          <a:xfrm>
            <a:off x="838200" y="194645"/>
            <a:ext cx="10515600" cy="518278"/>
          </a:xfrm>
        </p:spPr>
        <p:txBody>
          <a:bodyPr>
            <a:normAutofit fontScale="90000"/>
          </a:bodyPr>
          <a:lstStyle/>
          <a:p>
            <a:pPr algn="ctr"/>
            <a:r>
              <a:rPr lang="en-US" dirty="0"/>
              <a:t>KEY FINDINGS</a:t>
            </a:r>
          </a:p>
        </p:txBody>
      </p:sp>
      <p:sp>
        <p:nvSpPr>
          <p:cNvPr id="3" name="TextBox 2">
            <a:extLst>
              <a:ext uri="{FF2B5EF4-FFF2-40B4-BE49-F238E27FC236}">
                <a16:creationId xmlns:a16="http://schemas.microsoft.com/office/drawing/2014/main" id="{8ED9F0B7-29F9-FB61-9E36-95D4C018A98E}"/>
              </a:ext>
            </a:extLst>
          </p:cNvPr>
          <p:cNvSpPr txBox="1"/>
          <p:nvPr/>
        </p:nvSpPr>
        <p:spPr>
          <a:xfrm>
            <a:off x="340963" y="991894"/>
            <a:ext cx="3693765" cy="6006388"/>
          </a:xfrm>
          <a:prstGeom prst="rect">
            <a:avLst/>
          </a:prstGeom>
          <a:noFill/>
        </p:spPr>
        <p:txBody>
          <a:bodyPr wrap="square">
            <a:spAutoFit/>
          </a:bodyPr>
          <a:lstStyle/>
          <a:p>
            <a:pPr>
              <a:lnSpc>
                <a:spcPct val="107000"/>
              </a:lnSpc>
              <a:spcAft>
                <a:spcPts val="800"/>
              </a:spcAft>
              <a:buClr>
                <a:srgbClr val="FF0000"/>
              </a:buClr>
            </a:pPr>
            <a:r>
              <a:rPr lang="en-GB" sz="2400" b="1" kern="100" dirty="0">
                <a:solidFill>
                  <a:srgbClr val="C00000"/>
                </a:solidFill>
                <a:effectLst/>
                <a:ea typeface="Aptos" panose="020B0004020202020204" pitchFamily="34" charset="0"/>
                <a:cs typeface="Times New Roman" panose="02020603050405020304" pitchFamily="18" charset="0"/>
              </a:rPr>
              <a:t>Resilient ageing in SSA:</a:t>
            </a:r>
          </a:p>
          <a:p>
            <a:pPr marL="285750" indent="-285750">
              <a:lnSpc>
                <a:spcPct val="107000"/>
              </a:lnSpc>
              <a:spcAft>
                <a:spcPts val="800"/>
              </a:spcAft>
              <a:buClr>
                <a:srgbClr val="FF0000"/>
              </a:buClr>
              <a:buFont typeface="Arial" panose="020B0604020202020204" pitchFamily="34" charset="0"/>
              <a:buChar char="•"/>
            </a:pPr>
            <a:r>
              <a:rPr lang="en-GB" sz="2400" kern="100" dirty="0">
                <a:solidFill>
                  <a:schemeClr val="tx2"/>
                </a:solidFill>
                <a:effectLst/>
                <a:ea typeface="Aptos" panose="020B0004020202020204" pitchFamily="34" charset="0"/>
                <a:cs typeface="Times New Roman" panose="02020603050405020304" pitchFamily="18" charset="0"/>
              </a:rPr>
              <a:t>Intra-personal strengths (willpower, optimism, skills) </a:t>
            </a:r>
          </a:p>
          <a:p>
            <a:pPr marL="285750" indent="-285750">
              <a:lnSpc>
                <a:spcPct val="107000"/>
              </a:lnSpc>
              <a:spcAft>
                <a:spcPts val="800"/>
              </a:spcAft>
              <a:buClr>
                <a:srgbClr val="FF0000"/>
              </a:buClr>
              <a:buFont typeface="Arial" panose="020B0604020202020204" pitchFamily="34" charset="0"/>
              <a:buChar char="•"/>
            </a:pPr>
            <a:r>
              <a:rPr lang="en-GB" sz="2400" kern="100" dirty="0">
                <a:solidFill>
                  <a:schemeClr val="tx2"/>
                </a:solidFill>
                <a:ea typeface="Aptos" panose="020B0004020202020204" pitchFamily="34" charset="0"/>
                <a:cs typeface="Times New Roman" panose="02020603050405020304" pitchFamily="18" charset="0"/>
              </a:rPr>
              <a:t>C</a:t>
            </a:r>
            <a:r>
              <a:rPr lang="en-GB" sz="2400" kern="100" dirty="0">
                <a:solidFill>
                  <a:schemeClr val="tx2"/>
                </a:solidFill>
                <a:effectLst/>
                <a:ea typeface="Aptos" panose="020B0004020202020204" pitchFamily="34" charset="0"/>
                <a:cs typeface="Times New Roman" panose="02020603050405020304" pitchFamily="18" charset="0"/>
              </a:rPr>
              <a:t>ulture-social network (family, faith networks, cultural rituals, community organisations)</a:t>
            </a:r>
          </a:p>
          <a:p>
            <a:pPr marL="285750" indent="-285750">
              <a:lnSpc>
                <a:spcPct val="107000"/>
              </a:lnSpc>
              <a:spcAft>
                <a:spcPts val="800"/>
              </a:spcAft>
              <a:buClr>
                <a:srgbClr val="FF0000"/>
              </a:buClr>
              <a:buFont typeface="Arial" panose="020B0604020202020204" pitchFamily="34" charset="0"/>
              <a:buChar char="•"/>
            </a:pPr>
            <a:r>
              <a:rPr lang="en-GB" sz="2400" kern="100" dirty="0">
                <a:solidFill>
                  <a:schemeClr val="tx2"/>
                </a:solidFill>
                <a:cs typeface="Times New Roman" panose="02020603050405020304" pitchFamily="18" charset="0"/>
              </a:rPr>
              <a:t>H</a:t>
            </a:r>
            <a:r>
              <a:rPr lang="en-GB" sz="2400" dirty="0">
                <a:solidFill>
                  <a:schemeClr val="tx2"/>
                </a:solidFill>
              </a:rPr>
              <a:t>ybrid systems that combine informal networks, spirituality, and little public services</a:t>
            </a:r>
            <a:endParaRPr lang="en-GB" sz="2400" kern="100" dirty="0">
              <a:solidFill>
                <a:schemeClr val="tx2"/>
              </a:solidFill>
              <a:ea typeface="Aptos" panose="020B0004020202020204" pitchFamily="34" charset="0"/>
              <a:cs typeface="Times New Roman" panose="02020603050405020304" pitchFamily="18" charset="0"/>
            </a:endParaRPr>
          </a:p>
          <a:p>
            <a:pPr marL="285750" indent="-285750">
              <a:lnSpc>
                <a:spcPct val="107000"/>
              </a:lnSpc>
              <a:spcAft>
                <a:spcPts val="800"/>
              </a:spcAft>
              <a:buClr>
                <a:srgbClr val="FF0000"/>
              </a:buClr>
              <a:buFont typeface="Arial" panose="020B0604020202020204" pitchFamily="34" charset="0"/>
              <a:buChar char="•"/>
            </a:pPr>
            <a:endParaRPr lang="en-GB" sz="2400" kern="100" dirty="0">
              <a:solidFill>
                <a:schemeClr val="tx2"/>
              </a:solidFill>
              <a:effectLst/>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A1DB7FD-CCDF-F9A9-C929-0D6AEFED7362}"/>
              </a:ext>
            </a:extLst>
          </p:cNvPr>
          <p:cNvSpPr txBox="1"/>
          <p:nvPr/>
        </p:nvSpPr>
        <p:spPr>
          <a:xfrm>
            <a:off x="4262036" y="1011868"/>
            <a:ext cx="3471618" cy="5918993"/>
          </a:xfrm>
          <a:prstGeom prst="rect">
            <a:avLst/>
          </a:prstGeom>
          <a:noFill/>
        </p:spPr>
        <p:txBody>
          <a:bodyPr wrap="square">
            <a:spAutoFit/>
          </a:bodyPr>
          <a:lstStyle/>
          <a:p>
            <a:pPr>
              <a:lnSpc>
                <a:spcPct val="107000"/>
              </a:lnSpc>
              <a:spcAft>
                <a:spcPts val="800"/>
              </a:spcAft>
              <a:buClr>
                <a:srgbClr val="FF0000"/>
              </a:buClr>
            </a:pPr>
            <a:r>
              <a:rPr lang="en-GB" sz="2400" b="1" kern="100" dirty="0">
                <a:solidFill>
                  <a:srgbClr val="C00000"/>
                </a:solidFill>
                <a:ea typeface="Aptos" panose="020B0004020202020204" pitchFamily="34" charset="0"/>
                <a:cs typeface="Times New Roman" panose="02020603050405020304" pitchFamily="18" charset="0"/>
              </a:rPr>
              <a:t>Resilient ageing mediative factors:</a:t>
            </a:r>
            <a:endParaRPr lang="en-GB" sz="2400" b="1" kern="100" dirty="0">
              <a:solidFill>
                <a:srgbClr val="C00000"/>
              </a:solidFill>
              <a:effectLst/>
              <a:ea typeface="Aptos" panose="020B0004020202020204" pitchFamily="34" charset="0"/>
              <a:cs typeface="Times New Roman" panose="02020603050405020304" pitchFamily="18" charset="0"/>
            </a:endParaRPr>
          </a:p>
          <a:p>
            <a:pPr marL="285750" indent="-285750">
              <a:lnSpc>
                <a:spcPct val="107000"/>
              </a:lnSpc>
              <a:spcAft>
                <a:spcPts val="800"/>
              </a:spcAft>
              <a:buClr>
                <a:srgbClr val="FF0000"/>
              </a:buClr>
              <a:buFont typeface="Arial" panose="020B0604020202020204" pitchFamily="34" charset="0"/>
              <a:buChar char="•"/>
            </a:pPr>
            <a:r>
              <a:rPr lang="en-GB" sz="2400" kern="100" dirty="0">
                <a:solidFill>
                  <a:schemeClr val="tx2"/>
                </a:solidFill>
                <a:effectLst/>
                <a:ea typeface="Aptos" panose="020B0004020202020204" pitchFamily="34" charset="0"/>
                <a:cs typeface="Times New Roman" panose="02020603050405020304" pitchFamily="18" charset="0"/>
              </a:rPr>
              <a:t>Biopsychosocial</a:t>
            </a:r>
          </a:p>
          <a:p>
            <a:pPr marL="285750" indent="-285750">
              <a:lnSpc>
                <a:spcPct val="107000"/>
              </a:lnSpc>
              <a:spcAft>
                <a:spcPts val="800"/>
              </a:spcAft>
              <a:buClr>
                <a:srgbClr val="FF0000"/>
              </a:buClr>
              <a:buFont typeface="Arial" panose="020B0604020202020204" pitchFamily="34" charset="0"/>
              <a:buChar char="•"/>
            </a:pPr>
            <a:r>
              <a:rPr lang="en-GB" sz="2400" kern="100" dirty="0">
                <a:solidFill>
                  <a:schemeClr val="tx2"/>
                </a:solidFill>
                <a:ea typeface="Aptos" panose="020B0004020202020204" pitchFamily="34" charset="0"/>
                <a:cs typeface="Times New Roman" panose="02020603050405020304" pitchFamily="18" charset="0"/>
              </a:rPr>
              <a:t>Social network</a:t>
            </a:r>
          </a:p>
          <a:p>
            <a:pPr marL="285750" indent="-285750">
              <a:lnSpc>
                <a:spcPct val="107000"/>
              </a:lnSpc>
              <a:spcAft>
                <a:spcPts val="800"/>
              </a:spcAft>
              <a:buClr>
                <a:srgbClr val="FF0000"/>
              </a:buClr>
              <a:buFont typeface="Arial" panose="020B0604020202020204" pitchFamily="34" charset="0"/>
              <a:buChar char="•"/>
            </a:pPr>
            <a:r>
              <a:rPr lang="en-GB" sz="2400" kern="100" dirty="0">
                <a:solidFill>
                  <a:schemeClr val="tx2"/>
                </a:solidFill>
                <a:effectLst/>
                <a:ea typeface="Aptos" panose="020B0004020202020204" pitchFamily="34" charset="0"/>
                <a:cs typeface="Times New Roman" panose="02020603050405020304" pitchFamily="18" charset="0"/>
              </a:rPr>
              <a:t>Adaptive livelihoods </a:t>
            </a:r>
            <a:r>
              <a:rPr lang="en-GB" sz="2400" kern="100" dirty="0">
                <a:solidFill>
                  <a:schemeClr val="tx2"/>
                </a:solidFill>
                <a:ea typeface="Aptos" panose="020B0004020202020204" pitchFamily="34" charset="0"/>
                <a:cs typeface="Times New Roman" panose="02020603050405020304" pitchFamily="18" charset="0"/>
              </a:rPr>
              <a:t>and</a:t>
            </a:r>
            <a:r>
              <a:rPr lang="en-GB" sz="2400" kern="100" dirty="0">
                <a:solidFill>
                  <a:schemeClr val="tx2"/>
                </a:solidFill>
                <a:effectLst/>
                <a:ea typeface="Aptos" panose="020B0004020202020204" pitchFamily="34" charset="0"/>
                <a:cs typeface="Times New Roman" panose="02020603050405020304" pitchFamily="18" charset="0"/>
              </a:rPr>
              <a:t> financial strategies</a:t>
            </a:r>
          </a:p>
          <a:p>
            <a:pPr marL="285750" indent="-285750">
              <a:lnSpc>
                <a:spcPct val="107000"/>
              </a:lnSpc>
              <a:spcAft>
                <a:spcPts val="800"/>
              </a:spcAft>
              <a:buClr>
                <a:srgbClr val="FF0000"/>
              </a:buClr>
              <a:buFont typeface="Arial" panose="020B0604020202020204" pitchFamily="34" charset="0"/>
              <a:buChar char="•"/>
            </a:pPr>
            <a:r>
              <a:rPr lang="en-GB" sz="2400" kern="100" dirty="0">
                <a:solidFill>
                  <a:schemeClr val="tx2"/>
                </a:solidFill>
                <a:ea typeface="Aptos" panose="020B0004020202020204" pitchFamily="34" charset="0"/>
                <a:cs typeface="Times New Roman" panose="02020603050405020304" pitchFamily="18" charset="0"/>
              </a:rPr>
              <a:t>Digital inclusion</a:t>
            </a:r>
          </a:p>
          <a:p>
            <a:pPr marL="285750" indent="-285750">
              <a:lnSpc>
                <a:spcPct val="107000"/>
              </a:lnSpc>
              <a:spcAft>
                <a:spcPts val="800"/>
              </a:spcAft>
              <a:buClr>
                <a:srgbClr val="FF0000"/>
              </a:buClr>
              <a:buFont typeface="Arial" panose="020B0604020202020204" pitchFamily="34" charset="0"/>
              <a:buChar char="•"/>
            </a:pPr>
            <a:r>
              <a:rPr lang="en-GB" sz="2400" kern="100" dirty="0">
                <a:solidFill>
                  <a:schemeClr val="tx2"/>
                </a:solidFill>
                <a:effectLst/>
                <a:ea typeface="Aptos" panose="020B0004020202020204" pitchFamily="34" charset="0"/>
                <a:cs typeface="Times New Roman" panose="02020603050405020304" pitchFamily="18" charset="0"/>
              </a:rPr>
              <a:t>Cultural and </a:t>
            </a:r>
            <a:r>
              <a:rPr lang="en-GB" sz="2400" kern="100" dirty="0">
                <a:solidFill>
                  <a:schemeClr val="tx2"/>
                </a:solidFill>
                <a:ea typeface="Aptos" panose="020B0004020202020204" pitchFamily="34" charset="0"/>
                <a:cs typeface="Times New Roman" panose="02020603050405020304" pitchFamily="18" charset="0"/>
              </a:rPr>
              <a:t>s</a:t>
            </a:r>
            <a:r>
              <a:rPr lang="en-GB" sz="2400" kern="100" dirty="0">
                <a:solidFill>
                  <a:schemeClr val="tx2"/>
                </a:solidFill>
                <a:effectLst/>
                <a:ea typeface="Aptos" panose="020B0004020202020204" pitchFamily="34" charset="0"/>
                <a:cs typeface="Times New Roman" panose="02020603050405020304" pitchFamily="18" charset="0"/>
              </a:rPr>
              <a:t>piritual practice</a:t>
            </a:r>
          </a:p>
          <a:p>
            <a:pPr marL="285750" indent="-285750">
              <a:lnSpc>
                <a:spcPct val="107000"/>
              </a:lnSpc>
              <a:spcAft>
                <a:spcPts val="800"/>
              </a:spcAft>
              <a:buClr>
                <a:srgbClr val="FF0000"/>
              </a:buClr>
              <a:buFont typeface="Arial" panose="020B0604020202020204" pitchFamily="34" charset="0"/>
              <a:buChar char="•"/>
            </a:pPr>
            <a:r>
              <a:rPr lang="en-GB" sz="2400" kern="100" dirty="0">
                <a:solidFill>
                  <a:schemeClr val="tx2"/>
                </a:solidFill>
                <a:ea typeface="Aptos" panose="020B0004020202020204" pitchFamily="34" charset="0"/>
                <a:cs typeface="Times New Roman" panose="02020603050405020304" pitchFamily="18" charset="0"/>
              </a:rPr>
              <a:t>Environmental supports</a:t>
            </a:r>
          </a:p>
          <a:p>
            <a:pPr marL="285750" indent="-285750">
              <a:lnSpc>
                <a:spcPct val="107000"/>
              </a:lnSpc>
              <a:spcAft>
                <a:spcPts val="800"/>
              </a:spcAft>
              <a:buClr>
                <a:srgbClr val="FF0000"/>
              </a:buClr>
              <a:buFont typeface="Arial" panose="020B0604020202020204" pitchFamily="34" charset="0"/>
              <a:buChar char="•"/>
            </a:pPr>
            <a:r>
              <a:rPr lang="en-GB" sz="2400" kern="100" dirty="0">
                <a:solidFill>
                  <a:schemeClr val="tx2"/>
                </a:solidFill>
                <a:effectLst/>
                <a:ea typeface="Aptos" panose="020B0004020202020204" pitchFamily="34" charset="0"/>
                <a:cs typeface="Times New Roman" panose="02020603050405020304" pitchFamily="18" charset="0"/>
              </a:rPr>
              <a:t>Structural intervention</a:t>
            </a:r>
          </a:p>
        </p:txBody>
      </p:sp>
      <p:sp>
        <p:nvSpPr>
          <p:cNvPr id="6" name="TextBox 5">
            <a:extLst>
              <a:ext uri="{FF2B5EF4-FFF2-40B4-BE49-F238E27FC236}">
                <a16:creationId xmlns:a16="http://schemas.microsoft.com/office/drawing/2014/main" id="{B57619B7-69B9-505C-62F4-B02EAE27B7A0}"/>
              </a:ext>
            </a:extLst>
          </p:cNvPr>
          <p:cNvSpPr txBox="1"/>
          <p:nvPr/>
        </p:nvSpPr>
        <p:spPr>
          <a:xfrm>
            <a:off x="7960961" y="1070631"/>
            <a:ext cx="4069114" cy="4030527"/>
          </a:xfrm>
          <a:prstGeom prst="rect">
            <a:avLst/>
          </a:prstGeom>
          <a:noFill/>
        </p:spPr>
        <p:txBody>
          <a:bodyPr wrap="square">
            <a:spAutoFit/>
          </a:bodyPr>
          <a:lstStyle/>
          <a:p>
            <a:pPr>
              <a:lnSpc>
                <a:spcPct val="107000"/>
              </a:lnSpc>
              <a:spcAft>
                <a:spcPts val="800"/>
              </a:spcAft>
              <a:buClr>
                <a:srgbClr val="FF0000"/>
              </a:buClr>
            </a:pPr>
            <a:r>
              <a:rPr lang="en-GB" sz="2400" b="1" kern="100" dirty="0">
                <a:solidFill>
                  <a:srgbClr val="C00000"/>
                </a:solidFill>
                <a:ea typeface="Aptos" panose="020B0004020202020204" pitchFamily="34" charset="0"/>
                <a:cs typeface="Times New Roman" panose="02020603050405020304" pitchFamily="18" charset="0"/>
              </a:rPr>
              <a:t>Resilient ageing outcomes:</a:t>
            </a:r>
            <a:endParaRPr lang="en-GB" sz="2400" b="1" kern="100" dirty="0">
              <a:solidFill>
                <a:srgbClr val="C00000"/>
              </a:solidFill>
              <a:effectLst/>
              <a:ea typeface="Aptos" panose="020B0004020202020204" pitchFamily="34" charset="0"/>
              <a:cs typeface="Times New Roman" panose="02020603050405020304" pitchFamily="18" charset="0"/>
            </a:endParaRPr>
          </a:p>
          <a:p>
            <a:pPr marL="285750" indent="-285750">
              <a:lnSpc>
                <a:spcPct val="107000"/>
              </a:lnSpc>
              <a:spcAft>
                <a:spcPts val="800"/>
              </a:spcAft>
              <a:buClr>
                <a:srgbClr val="FF0000"/>
              </a:buClr>
              <a:buFont typeface="Arial" panose="020B0604020202020204" pitchFamily="34" charset="0"/>
              <a:buChar char="•"/>
            </a:pPr>
            <a:r>
              <a:rPr lang="en-GB" sz="2400" kern="100" dirty="0">
                <a:solidFill>
                  <a:schemeClr val="tx2"/>
                </a:solidFill>
                <a:effectLst/>
                <a:ea typeface="Aptos" panose="020B0004020202020204" pitchFamily="34" charset="0"/>
                <a:cs typeface="Times New Roman" panose="02020603050405020304" pitchFamily="18" charset="0"/>
              </a:rPr>
              <a:t>Autonomy, dignity and psychological wellbeing</a:t>
            </a:r>
          </a:p>
          <a:p>
            <a:pPr marL="285750" indent="-285750">
              <a:lnSpc>
                <a:spcPct val="107000"/>
              </a:lnSpc>
              <a:spcAft>
                <a:spcPts val="800"/>
              </a:spcAft>
              <a:buClr>
                <a:srgbClr val="FF0000"/>
              </a:buClr>
              <a:buFont typeface="Arial" panose="020B0604020202020204" pitchFamily="34" charset="0"/>
              <a:buChar char="•"/>
            </a:pPr>
            <a:r>
              <a:rPr lang="en-GB" sz="2400" kern="100" dirty="0">
                <a:solidFill>
                  <a:schemeClr val="tx2"/>
                </a:solidFill>
                <a:ea typeface="Aptos" panose="020B0004020202020204" pitchFamily="34" charset="0"/>
                <a:cs typeface="Times New Roman" panose="02020603050405020304" pitchFamily="18" charset="0"/>
              </a:rPr>
              <a:t>Sustained health and functionality</a:t>
            </a:r>
          </a:p>
          <a:p>
            <a:pPr marL="285750" indent="-285750">
              <a:lnSpc>
                <a:spcPct val="107000"/>
              </a:lnSpc>
              <a:spcAft>
                <a:spcPts val="800"/>
              </a:spcAft>
              <a:buClr>
                <a:srgbClr val="FF0000"/>
              </a:buClr>
              <a:buFont typeface="Arial" panose="020B0604020202020204" pitchFamily="34" charset="0"/>
              <a:buChar char="•"/>
            </a:pPr>
            <a:r>
              <a:rPr lang="en-GB" sz="2400" kern="100" dirty="0">
                <a:solidFill>
                  <a:schemeClr val="tx2"/>
                </a:solidFill>
                <a:effectLst/>
                <a:ea typeface="Aptos" panose="020B0004020202020204" pitchFamily="34" charset="0"/>
                <a:cs typeface="Times New Roman" panose="02020603050405020304" pitchFamily="18" charset="0"/>
              </a:rPr>
              <a:t>Financial security</a:t>
            </a:r>
          </a:p>
          <a:p>
            <a:pPr marL="285750" indent="-285750">
              <a:lnSpc>
                <a:spcPct val="107000"/>
              </a:lnSpc>
              <a:spcAft>
                <a:spcPts val="800"/>
              </a:spcAft>
              <a:buClr>
                <a:srgbClr val="FF0000"/>
              </a:buClr>
              <a:buFont typeface="Arial" panose="020B0604020202020204" pitchFamily="34" charset="0"/>
              <a:buChar char="•"/>
            </a:pPr>
            <a:r>
              <a:rPr lang="en-GB" sz="2400" kern="100" dirty="0">
                <a:solidFill>
                  <a:schemeClr val="tx2"/>
                </a:solidFill>
                <a:ea typeface="Aptos" panose="020B0004020202020204" pitchFamily="34" charset="0"/>
                <a:cs typeface="Times New Roman" panose="02020603050405020304" pitchFamily="18" charset="0"/>
              </a:rPr>
              <a:t>Social integration and cultural-spiritual vibrancy</a:t>
            </a:r>
            <a:endParaRPr lang="en-GB" sz="2400" kern="100" dirty="0">
              <a:solidFill>
                <a:schemeClr val="tx2"/>
              </a:solidFill>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91923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D9DA5-06CE-5CB7-F31D-651233B5CBEA}"/>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09CA792-7A68-1118-BF00-039D4A10128D}"/>
              </a:ext>
            </a:extLst>
          </p:cNvPr>
          <p:cNvSpPr>
            <a:spLocks noGrp="1"/>
          </p:cNvSpPr>
          <p:nvPr>
            <p:ph type="title"/>
          </p:nvPr>
        </p:nvSpPr>
        <p:spPr>
          <a:xfrm>
            <a:off x="838200" y="194645"/>
            <a:ext cx="10515600" cy="518278"/>
          </a:xfrm>
        </p:spPr>
        <p:txBody>
          <a:bodyPr>
            <a:normAutofit fontScale="90000"/>
          </a:bodyPr>
          <a:lstStyle/>
          <a:p>
            <a:pPr lvl="0" algn="ctr"/>
            <a:r>
              <a:rPr lang="en-GB" dirty="0"/>
              <a:t>CRITICAL GAPS AND FUTURE DIRECTIONS</a:t>
            </a:r>
          </a:p>
        </p:txBody>
      </p:sp>
      <p:sp>
        <p:nvSpPr>
          <p:cNvPr id="3" name="TextBox 2">
            <a:extLst>
              <a:ext uri="{FF2B5EF4-FFF2-40B4-BE49-F238E27FC236}">
                <a16:creationId xmlns:a16="http://schemas.microsoft.com/office/drawing/2014/main" id="{71A0964A-1D5A-EE41-F4E4-1D8CAFA7085E}"/>
              </a:ext>
            </a:extLst>
          </p:cNvPr>
          <p:cNvSpPr txBox="1"/>
          <p:nvPr/>
        </p:nvSpPr>
        <p:spPr>
          <a:xfrm>
            <a:off x="838200" y="1000758"/>
            <a:ext cx="4711486" cy="5262979"/>
          </a:xfrm>
          <a:prstGeom prst="rect">
            <a:avLst/>
          </a:prstGeom>
          <a:noFill/>
        </p:spPr>
        <p:txBody>
          <a:bodyPr wrap="square">
            <a:spAutoFit/>
          </a:bodyPr>
          <a:lstStyle/>
          <a:p>
            <a:pPr>
              <a:buNone/>
            </a:pPr>
            <a:r>
              <a:rPr lang="en-GB" sz="2400" b="1" dirty="0">
                <a:solidFill>
                  <a:srgbClr val="C00000"/>
                </a:solidFill>
              </a:rPr>
              <a:t>Gaps:</a:t>
            </a:r>
          </a:p>
          <a:p>
            <a:pPr marL="342900" indent="-342900">
              <a:buClr>
                <a:srgbClr val="FF0000"/>
              </a:buClr>
              <a:buFont typeface="Arial" panose="020B0604020202020204" pitchFamily="34" charset="0"/>
              <a:buChar char="•"/>
            </a:pPr>
            <a:r>
              <a:rPr lang="en-GB" sz="2400" dirty="0">
                <a:solidFill>
                  <a:schemeClr val="tx2"/>
                </a:solidFill>
              </a:rPr>
              <a:t>Narrow focus on Christianity; neglect of other spiritualities</a:t>
            </a:r>
          </a:p>
          <a:p>
            <a:pPr marL="342900" indent="-342900">
              <a:buClr>
                <a:srgbClr val="FF0000"/>
              </a:buClr>
              <a:buFont typeface="Arial" panose="020B0604020202020204" pitchFamily="34" charset="0"/>
              <a:buChar char="•"/>
            </a:pPr>
            <a:r>
              <a:rPr lang="en-GB" sz="2400" dirty="0">
                <a:solidFill>
                  <a:schemeClr val="tx2"/>
                </a:solidFill>
              </a:rPr>
              <a:t>Few indigenous/cultural frameworks</a:t>
            </a:r>
          </a:p>
          <a:p>
            <a:pPr marL="342900" indent="-342900">
              <a:buClr>
                <a:srgbClr val="FF0000"/>
              </a:buClr>
              <a:buFont typeface="Arial" panose="020B0604020202020204" pitchFamily="34" charset="0"/>
              <a:buChar char="•"/>
            </a:pPr>
            <a:r>
              <a:rPr lang="en-GB" sz="2400" dirty="0">
                <a:solidFill>
                  <a:schemeClr val="tx2"/>
                </a:solidFill>
              </a:rPr>
              <a:t>Mostly small-scale, cross-sectional studies; regional imbalance</a:t>
            </a:r>
          </a:p>
          <a:p>
            <a:pPr marL="342900" indent="-342900">
              <a:buClr>
                <a:srgbClr val="FF0000"/>
              </a:buClr>
              <a:buFont typeface="Arial" panose="020B0604020202020204" pitchFamily="34" charset="0"/>
              <a:buChar char="•"/>
            </a:pPr>
            <a:r>
              <a:rPr lang="en-GB" sz="2400" dirty="0">
                <a:solidFill>
                  <a:schemeClr val="tx2"/>
                </a:solidFill>
              </a:rPr>
              <a:t>Underrepresented groups (men, high-care needs, LGBTQ+)</a:t>
            </a:r>
          </a:p>
          <a:p>
            <a:pPr marL="342900" indent="-342900">
              <a:buClr>
                <a:srgbClr val="FF0000"/>
              </a:buClr>
              <a:buFont typeface="Arial" panose="020B0604020202020204" pitchFamily="34" charset="0"/>
              <a:buChar char="•"/>
            </a:pPr>
            <a:r>
              <a:rPr lang="en-GB" sz="2400" dirty="0">
                <a:solidFill>
                  <a:schemeClr val="tx2"/>
                </a:solidFill>
              </a:rPr>
              <a:t>Weak policy/programme evaluation and measurement tools</a:t>
            </a:r>
          </a:p>
        </p:txBody>
      </p:sp>
      <p:sp>
        <p:nvSpPr>
          <p:cNvPr id="5" name="TextBox 4">
            <a:extLst>
              <a:ext uri="{FF2B5EF4-FFF2-40B4-BE49-F238E27FC236}">
                <a16:creationId xmlns:a16="http://schemas.microsoft.com/office/drawing/2014/main" id="{28BADCF7-B737-30C3-7131-2CF5325CA3FA}"/>
              </a:ext>
            </a:extLst>
          </p:cNvPr>
          <p:cNvSpPr txBox="1"/>
          <p:nvPr/>
        </p:nvSpPr>
        <p:spPr>
          <a:xfrm>
            <a:off x="5951834" y="1000758"/>
            <a:ext cx="5030492" cy="4893647"/>
          </a:xfrm>
          <a:prstGeom prst="rect">
            <a:avLst/>
          </a:prstGeom>
          <a:noFill/>
        </p:spPr>
        <p:txBody>
          <a:bodyPr wrap="square">
            <a:spAutoFit/>
          </a:bodyPr>
          <a:lstStyle/>
          <a:p>
            <a:pPr>
              <a:buClr>
                <a:srgbClr val="FF0000"/>
              </a:buClr>
            </a:pPr>
            <a:r>
              <a:rPr lang="en-GB" sz="2400" b="1" dirty="0">
                <a:solidFill>
                  <a:srgbClr val="C00000"/>
                </a:solidFill>
              </a:rPr>
              <a:t>Future directions:</a:t>
            </a:r>
          </a:p>
          <a:p>
            <a:pPr marL="342900" indent="-342900">
              <a:buClr>
                <a:srgbClr val="FF0000"/>
              </a:buClr>
              <a:buFont typeface="Arial" panose="020B0604020202020204" pitchFamily="34" charset="0"/>
              <a:buChar char="•"/>
            </a:pPr>
            <a:r>
              <a:rPr lang="en-GB" sz="2400" dirty="0">
                <a:solidFill>
                  <a:schemeClr val="tx2"/>
                </a:solidFill>
              </a:rPr>
              <a:t>Longitudinal, mixed-methods across SSA</a:t>
            </a:r>
          </a:p>
          <a:p>
            <a:pPr marL="342900" indent="-342900">
              <a:buClr>
                <a:srgbClr val="FF0000"/>
              </a:buClr>
              <a:buFont typeface="Arial" panose="020B0604020202020204" pitchFamily="34" charset="0"/>
              <a:buChar char="•"/>
            </a:pPr>
            <a:r>
              <a:rPr lang="en-GB" sz="2400" dirty="0">
                <a:solidFill>
                  <a:schemeClr val="tx2"/>
                </a:solidFill>
              </a:rPr>
              <a:t>Explore traditional health and spirituality intersections</a:t>
            </a:r>
          </a:p>
          <a:p>
            <a:pPr marL="342900" indent="-342900">
              <a:buClr>
                <a:srgbClr val="FF0000"/>
              </a:buClr>
              <a:buFont typeface="Arial" panose="020B0604020202020204" pitchFamily="34" charset="0"/>
              <a:buChar char="•"/>
            </a:pPr>
            <a:r>
              <a:rPr lang="en-GB" sz="2400" dirty="0">
                <a:solidFill>
                  <a:schemeClr val="tx2"/>
                </a:solidFill>
              </a:rPr>
              <a:t>Include diverse, marginalised subpopulations</a:t>
            </a:r>
          </a:p>
          <a:p>
            <a:pPr marL="342900" indent="-342900">
              <a:buClr>
                <a:srgbClr val="FF0000"/>
              </a:buClr>
              <a:buFont typeface="Arial" panose="020B0604020202020204" pitchFamily="34" charset="0"/>
              <a:buChar char="•"/>
            </a:pPr>
            <a:r>
              <a:rPr lang="en-GB" sz="2400" dirty="0">
                <a:solidFill>
                  <a:schemeClr val="tx2"/>
                </a:solidFill>
              </a:rPr>
              <a:t>Test social protection, healthcare, and digital inclusion impacts</a:t>
            </a:r>
          </a:p>
          <a:p>
            <a:pPr marL="342900" indent="-342900">
              <a:buClr>
                <a:srgbClr val="FF0000"/>
              </a:buClr>
              <a:buFont typeface="Arial" panose="020B0604020202020204" pitchFamily="34" charset="0"/>
              <a:buChar char="•"/>
            </a:pPr>
            <a:r>
              <a:rPr lang="en-GB" sz="2400" dirty="0">
                <a:solidFill>
                  <a:schemeClr val="tx2"/>
                </a:solidFill>
              </a:rPr>
              <a:t>Develop Afrocentric, empowerment-based frameworks</a:t>
            </a:r>
          </a:p>
        </p:txBody>
      </p:sp>
    </p:spTree>
    <p:extLst>
      <p:ext uri="{BB962C8B-B14F-4D97-AF65-F5344CB8AC3E}">
        <p14:creationId xmlns:p14="http://schemas.microsoft.com/office/powerpoint/2010/main" val="701477609"/>
      </p:ext>
    </p:extLst>
  </p:cSld>
  <p:clrMapOvr>
    <a:masterClrMapping/>
  </p:clrMapOvr>
</p:sld>
</file>

<file path=ppt/theme/theme1.xml><?xml version="1.0" encoding="utf-8"?>
<a:theme xmlns:a="http://schemas.openxmlformats.org/drawingml/2006/main" name="Office Theme">
  <a:themeElements>
    <a:clrScheme name="Custom 6">
      <a:dk1>
        <a:srgbClr val="000000"/>
      </a:dk1>
      <a:lt1>
        <a:sysClr val="window" lastClr="FFFFFF"/>
      </a:lt1>
      <a:dk2>
        <a:srgbClr val="005BAA"/>
      </a:dk2>
      <a:lt2>
        <a:srgbClr val="FFFFFF"/>
      </a:lt2>
      <a:accent1>
        <a:srgbClr val="005BAA"/>
      </a:accent1>
      <a:accent2>
        <a:srgbClr val="D71C33"/>
      </a:accent2>
      <a:accent3>
        <a:srgbClr val="C48B3B"/>
      </a:accent3>
      <a:accent4>
        <a:srgbClr val="5C5C61"/>
      </a:accent4>
      <a:accent5>
        <a:srgbClr val="A19C9B"/>
      </a:accent5>
      <a:accent6>
        <a:srgbClr val="D7D2D1"/>
      </a:accent6>
      <a:hlink>
        <a:srgbClr val="005BAA"/>
      </a:hlink>
      <a:folHlink>
        <a:srgbClr val="D71C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DE331D1BF03F419384A19FC37680B0" ma:contentTypeVersion="6" ma:contentTypeDescription="Create a new document." ma:contentTypeScope="" ma:versionID="f6c5a45a704f871b1122a77ea47b2ba6">
  <xsd:schema xmlns:xsd="http://www.w3.org/2001/XMLSchema" xmlns:xs="http://www.w3.org/2001/XMLSchema" xmlns:p="http://schemas.microsoft.com/office/2006/metadata/properties" xmlns:ns3="9835b8ba-fa04-4f4e-b028-c3b9c39c4a78" targetNamespace="http://schemas.microsoft.com/office/2006/metadata/properties" ma:root="true" ma:fieldsID="923e60c40cee3002a02eac0c4b6dcb1d" ns3:_="">
    <xsd:import namespace="9835b8ba-fa04-4f4e-b028-c3b9c39c4a78"/>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35b8ba-fa04-4f4e-b028-c3b9c39c4a78"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9835b8ba-fa04-4f4e-b028-c3b9c39c4a78" xsi:nil="true"/>
  </documentManagement>
</p:properties>
</file>

<file path=customXml/itemProps1.xml><?xml version="1.0" encoding="utf-8"?>
<ds:datastoreItem xmlns:ds="http://schemas.openxmlformats.org/officeDocument/2006/customXml" ds:itemID="{0E47BC05-9144-411E-A561-062227B991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35b8ba-fa04-4f4e-b028-c3b9c39c4a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5EBBAA-94EF-4391-A24A-4F7998C3F846}">
  <ds:schemaRefs>
    <ds:schemaRef ds:uri="http://schemas.microsoft.com/sharepoint/v3/contenttype/forms"/>
  </ds:schemaRefs>
</ds:datastoreItem>
</file>

<file path=customXml/itemProps3.xml><?xml version="1.0" encoding="utf-8"?>
<ds:datastoreItem xmlns:ds="http://schemas.openxmlformats.org/officeDocument/2006/customXml" ds:itemID="{BCEA7E35-B3CD-4AFA-993E-AB3B18C6AB94}">
  <ds:schemaRefs>
    <ds:schemaRef ds:uri="http://schemas.microsoft.com/office/2006/documentManagement/types"/>
    <ds:schemaRef ds:uri="http://purl.org/dc/terms/"/>
    <ds:schemaRef ds:uri="http://schemas.microsoft.com/office/infopath/2007/PartnerControls"/>
    <ds:schemaRef ds:uri="http://www.w3.org/XML/1998/namespace"/>
    <ds:schemaRef ds:uri="http://purl.org/dc/elements/1.1/"/>
    <ds:schemaRef ds:uri="http://purl.org/dc/dcmitype/"/>
    <ds:schemaRef ds:uri="http://schemas.openxmlformats.org/package/2006/metadata/core-properties"/>
    <ds:schemaRef ds:uri="9835b8ba-fa04-4f4e-b028-c3b9c39c4a7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914</TotalTime>
  <Words>820</Words>
  <Application>Microsoft Office PowerPoint</Application>
  <PresentationFormat>Widescreen</PresentationFormat>
  <Paragraphs>168</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Arial Rounded MT Bold</vt:lpstr>
      <vt:lpstr>Office Theme</vt:lpstr>
      <vt:lpstr>PowerPoint Presentation</vt:lpstr>
      <vt:lpstr>INTRODUCTION</vt:lpstr>
      <vt:lpstr>AIM &amp; RESEARCH QUESTIONS</vt:lpstr>
      <vt:lpstr>METHOD: RAPID REVIEW</vt:lpstr>
      <vt:lpstr>METHOD: SELECTION PROCESS &amp; ANALYSIS</vt:lpstr>
      <vt:lpstr>FINDINGS: DATA Characteristics</vt:lpstr>
      <vt:lpstr>findings: Themes and Subthemes</vt:lpstr>
      <vt:lpstr>KEY FINDINGS</vt:lpstr>
      <vt:lpstr>CRITICAL GAPS AND FUTURE DIRECTIONS</vt:lpstr>
      <vt:lpstr>IMPLICATIONS &amp; SDG LINKS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Carissa Botha</dc:creator>
  <cp:lastModifiedBy>Dr. EA Ajayi</cp:lastModifiedBy>
  <cp:revision>29</cp:revision>
  <dcterms:created xsi:type="dcterms:W3CDTF">2022-03-28T12:27:33Z</dcterms:created>
  <dcterms:modified xsi:type="dcterms:W3CDTF">2025-09-08T23:20:10Z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0x010100F5DE331D1BF03F419384A19FC37680B0</vt:lpwstr>
  </property>
</Properties>
</file>