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notesMasterIdLst>
    <p:notesMasterId r:id="rId14"/>
  </p:notesMasterIdLst>
  <p:sldIdLst>
    <p:sldId id="258" r:id="rId2"/>
    <p:sldId id="261" r:id="rId3"/>
    <p:sldId id="259" r:id="rId4"/>
    <p:sldId id="257" r:id="rId5"/>
    <p:sldId id="260" r:id="rId6"/>
    <p:sldId id="262" r:id="rId7"/>
    <p:sldId id="264" r:id="rId8"/>
    <p:sldId id="272" r:id="rId9"/>
    <p:sldId id="268" r:id="rId10"/>
    <p:sldId id="265" r:id="rId11"/>
    <p:sldId id="270" r:id="rId12"/>
    <p:sldId id="271"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59" d="100"/>
          <a:sy n="59" d="100"/>
        </p:scale>
        <p:origin x="892" y="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A495FC-28F8-4987-BF66-69E4A7AB0FF5}" type="datetimeFigureOut">
              <a:rPr lang="en-ZA" smtClean="0"/>
              <a:t>2025/08/30</a:t>
            </a:fld>
            <a:endParaRPr lang="en-Z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BCB15F-6C90-417A-ADE5-A3D893735260}" type="slidenum">
              <a:rPr lang="en-ZA" smtClean="0"/>
              <a:t>‹#›</a:t>
            </a:fld>
            <a:endParaRPr lang="en-ZA"/>
          </a:p>
        </p:txBody>
      </p:sp>
    </p:spTree>
    <p:extLst>
      <p:ext uri="{BB962C8B-B14F-4D97-AF65-F5344CB8AC3E}">
        <p14:creationId xmlns:p14="http://schemas.microsoft.com/office/powerpoint/2010/main" val="36111245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DE11F4D-F239-4ACD-A8C6-692881214879}"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4067631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E11F4D-F239-4ACD-A8C6-692881214879}"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27502664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E11F4D-F239-4ACD-A8C6-692881214879}"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C970E0-A8A7-4145-B9B2-E5846A814004}"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538489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E11F4D-F239-4ACD-A8C6-692881214879}"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1601339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E11F4D-F239-4ACD-A8C6-692881214879}"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C970E0-A8A7-4145-B9B2-E5846A814004}"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698425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E11F4D-F239-4ACD-A8C6-692881214879}"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15150008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E11F4D-F239-4ACD-A8C6-692881214879}"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14978124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E11F4D-F239-4ACD-A8C6-692881214879}"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3805781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DE11F4D-F239-4ACD-A8C6-692881214879}"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283529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DE11F4D-F239-4ACD-A8C6-692881214879}" type="datetimeFigureOut">
              <a:rPr lang="en-US" smtClean="0"/>
              <a:t>8/30/2025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1706780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DE11F4D-F239-4ACD-A8C6-692881214879}" type="datetimeFigureOut">
              <a:rPr lang="en-US" smtClean="0"/>
              <a:t>8/30/2025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4150079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DE11F4D-F239-4ACD-A8C6-692881214879}" type="datetimeFigureOut">
              <a:rPr lang="en-US" smtClean="0"/>
              <a:t>8/30/2025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3874992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DE11F4D-F239-4ACD-A8C6-692881214879}" type="datetimeFigureOut">
              <a:rPr lang="en-US" smtClean="0"/>
              <a:t>8/30/2025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23323567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E11F4D-F239-4ACD-A8C6-692881214879}" type="datetimeFigureOut">
              <a:rPr lang="en-US" smtClean="0"/>
              <a:t>8/30/2025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31409927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DE11F4D-F239-4ACD-A8C6-692881214879}" type="datetimeFigureOut">
              <a:rPr lang="en-US" smtClean="0"/>
              <a:t>8/30/2025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22797988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DE11F4D-F239-4ACD-A8C6-692881214879}" type="datetimeFigureOut">
              <a:rPr lang="en-US" smtClean="0"/>
              <a:t>8/30/2025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2C970E0-A8A7-4145-B9B2-E5846A814004}" type="slidenum">
              <a:rPr lang="en-US" smtClean="0"/>
              <a:t>‹#›</a:t>
            </a:fld>
            <a:endParaRPr lang="en-US"/>
          </a:p>
        </p:txBody>
      </p:sp>
    </p:spTree>
    <p:extLst>
      <p:ext uri="{BB962C8B-B14F-4D97-AF65-F5344CB8AC3E}">
        <p14:creationId xmlns:p14="http://schemas.microsoft.com/office/powerpoint/2010/main" val="40090700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DE11F4D-F239-4ACD-A8C6-692881214879}" type="datetimeFigureOut">
              <a:rPr lang="en-US" smtClean="0"/>
              <a:t>8/30/2025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2C970E0-A8A7-4145-B9B2-E5846A814004}" type="slidenum">
              <a:rPr lang="en-US" smtClean="0"/>
              <a:t>‹#›</a:t>
            </a:fld>
            <a:endParaRPr lang="en-US"/>
          </a:p>
        </p:txBody>
      </p:sp>
    </p:spTree>
    <p:extLst>
      <p:ext uri="{BB962C8B-B14F-4D97-AF65-F5344CB8AC3E}">
        <p14:creationId xmlns:p14="http://schemas.microsoft.com/office/powerpoint/2010/main" val="1665450216"/>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64771" y="1937658"/>
            <a:ext cx="8109232" cy="2460172"/>
          </a:xfrm>
        </p:spPr>
        <p:txBody>
          <a:bodyPr>
            <a:normAutofit fontScale="90000"/>
          </a:bodyPr>
          <a:lstStyle/>
          <a:p>
            <a:pPr algn="ctr"/>
            <a:r>
              <a:rPr lang="en-US" sz="3600" b="1" dirty="0" smtClean="0">
                <a:solidFill>
                  <a:prstClr val="black"/>
                </a:solidFill>
                <a:latin typeface="Arial" panose="020B0604020202020204" pitchFamily="34" charset="0"/>
                <a:cs typeface="Arial" panose="020B0604020202020204" pitchFamily="34" charset="0"/>
              </a:rPr>
              <a:t/>
            </a:r>
            <a:br>
              <a:rPr lang="en-US" sz="3600" b="1" dirty="0" smtClean="0">
                <a:solidFill>
                  <a:prstClr val="black"/>
                </a:solidFill>
                <a:latin typeface="Arial" panose="020B0604020202020204" pitchFamily="34" charset="0"/>
                <a:cs typeface="Arial" panose="020B0604020202020204" pitchFamily="34" charset="0"/>
              </a:rPr>
            </a:br>
            <a:r>
              <a:rPr lang="en-US" sz="3600" b="1" dirty="0">
                <a:solidFill>
                  <a:prstClr val="black"/>
                </a:solidFill>
                <a:latin typeface="Arial" panose="020B0604020202020204" pitchFamily="34" charset="0"/>
                <a:cs typeface="Arial" panose="020B0604020202020204" pitchFamily="34" charset="0"/>
              </a:rPr>
              <a:t/>
            </a:r>
            <a:br>
              <a:rPr lang="en-US" sz="3600" b="1" dirty="0">
                <a:solidFill>
                  <a:prstClr val="black"/>
                </a:solidFill>
                <a:latin typeface="Arial" panose="020B0604020202020204" pitchFamily="34" charset="0"/>
                <a:cs typeface="Arial" panose="020B0604020202020204" pitchFamily="34" charset="0"/>
              </a:rPr>
            </a:br>
            <a:r>
              <a:rPr lang="en-US" sz="3600" b="1" dirty="0" smtClean="0">
                <a:solidFill>
                  <a:prstClr val="black"/>
                </a:solidFill>
                <a:latin typeface="Arial" panose="020B0604020202020204" pitchFamily="34" charset="0"/>
                <a:cs typeface="Arial" panose="020B0604020202020204" pitchFamily="34" charset="0"/>
              </a:rPr>
              <a:t/>
            </a:r>
            <a:br>
              <a:rPr lang="en-US" sz="3600" b="1" dirty="0" smtClean="0">
                <a:solidFill>
                  <a:prstClr val="black"/>
                </a:solidFill>
                <a:latin typeface="Arial" panose="020B0604020202020204" pitchFamily="34" charset="0"/>
                <a:cs typeface="Arial" panose="020B0604020202020204" pitchFamily="34" charset="0"/>
              </a:rPr>
            </a:br>
            <a:r>
              <a:rPr lang="en-US" sz="3600" b="1" dirty="0">
                <a:solidFill>
                  <a:prstClr val="black"/>
                </a:solidFill>
                <a:latin typeface="Arial" panose="020B0604020202020204" pitchFamily="34" charset="0"/>
                <a:cs typeface="Arial" panose="020B0604020202020204" pitchFamily="34" charset="0"/>
              </a:rPr>
              <a:t/>
            </a:r>
            <a:br>
              <a:rPr lang="en-US" sz="3600" b="1" dirty="0">
                <a:solidFill>
                  <a:prstClr val="black"/>
                </a:solidFill>
                <a:latin typeface="Arial" panose="020B0604020202020204" pitchFamily="34" charset="0"/>
                <a:cs typeface="Arial" panose="020B0604020202020204" pitchFamily="34" charset="0"/>
              </a:rPr>
            </a:br>
            <a:r>
              <a:rPr lang="en-US" sz="3600" b="1" dirty="0" smtClean="0">
                <a:solidFill>
                  <a:prstClr val="black"/>
                </a:solidFill>
                <a:latin typeface="Arial" panose="020B0604020202020204" pitchFamily="34" charset="0"/>
                <a:cs typeface="Arial" panose="020B0604020202020204" pitchFamily="34" charset="0"/>
              </a:rPr>
              <a:t/>
            </a:r>
            <a:br>
              <a:rPr lang="en-US" sz="3600" b="1" dirty="0" smtClean="0">
                <a:solidFill>
                  <a:prstClr val="black"/>
                </a:solidFill>
                <a:latin typeface="Arial" panose="020B0604020202020204" pitchFamily="34" charset="0"/>
                <a:cs typeface="Arial" panose="020B0604020202020204" pitchFamily="34" charset="0"/>
              </a:rPr>
            </a:br>
            <a:r>
              <a:rPr lang="en-US" sz="3600" b="1" dirty="0">
                <a:solidFill>
                  <a:prstClr val="black"/>
                </a:solidFill>
                <a:latin typeface="Arial" panose="020B0604020202020204" pitchFamily="34" charset="0"/>
                <a:cs typeface="Arial" panose="020B0604020202020204" pitchFamily="34" charset="0"/>
              </a:rPr>
              <a:t/>
            </a:r>
            <a:br>
              <a:rPr lang="en-US" sz="3600" b="1" dirty="0">
                <a:solidFill>
                  <a:prstClr val="black"/>
                </a:solidFill>
                <a:latin typeface="Arial" panose="020B0604020202020204" pitchFamily="34" charset="0"/>
                <a:cs typeface="Arial" panose="020B0604020202020204" pitchFamily="34" charset="0"/>
              </a:rPr>
            </a:br>
            <a:r>
              <a:rPr lang="en-US" sz="3600" b="1" dirty="0" smtClean="0">
                <a:solidFill>
                  <a:prstClr val="black"/>
                </a:solidFill>
                <a:latin typeface="Arial" panose="020B0604020202020204" pitchFamily="34" charset="0"/>
                <a:cs typeface="Arial" panose="020B0604020202020204" pitchFamily="34" charset="0"/>
              </a:rPr>
              <a:t/>
            </a:r>
            <a:br>
              <a:rPr lang="en-US" sz="3600" b="1" dirty="0" smtClean="0">
                <a:solidFill>
                  <a:prstClr val="black"/>
                </a:solidFill>
                <a:latin typeface="Arial" panose="020B0604020202020204" pitchFamily="34" charset="0"/>
                <a:cs typeface="Arial" panose="020B0604020202020204" pitchFamily="34" charset="0"/>
              </a:rPr>
            </a:br>
            <a:r>
              <a:rPr lang="en-US" sz="3600" b="1" dirty="0">
                <a:solidFill>
                  <a:prstClr val="black"/>
                </a:solidFill>
                <a:latin typeface="Arial" panose="020B0604020202020204" pitchFamily="34" charset="0"/>
                <a:cs typeface="Arial" panose="020B0604020202020204" pitchFamily="34" charset="0"/>
              </a:rPr>
              <a:t/>
            </a:r>
            <a:br>
              <a:rPr lang="en-US" sz="3600" b="1" dirty="0">
                <a:solidFill>
                  <a:prstClr val="black"/>
                </a:solidFill>
                <a:latin typeface="Arial" panose="020B0604020202020204" pitchFamily="34" charset="0"/>
                <a:cs typeface="Arial" panose="020B0604020202020204" pitchFamily="34" charset="0"/>
              </a:rPr>
            </a:br>
            <a:r>
              <a:rPr lang="en-US" sz="3600" b="1" dirty="0" smtClean="0">
                <a:solidFill>
                  <a:prstClr val="black"/>
                </a:solidFill>
                <a:latin typeface="Arial" panose="020B0604020202020204" pitchFamily="34" charset="0"/>
                <a:cs typeface="Arial" panose="020B0604020202020204" pitchFamily="34" charset="0"/>
              </a:rPr>
              <a:t/>
            </a:r>
            <a:br>
              <a:rPr lang="en-US" sz="3600" b="1" dirty="0" smtClean="0">
                <a:solidFill>
                  <a:prstClr val="black"/>
                </a:solidFill>
                <a:latin typeface="Arial" panose="020B0604020202020204" pitchFamily="34" charset="0"/>
                <a:cs typeface="Arial" panose="020B0604020202020204" pitchFamily="34" charset="0"/>
              </a:rPr>
            </a:br>
            <a:r>
              <a:rPr lang="en-US" sz="3600" b="1" dirty="0">
                <a:solidFill>
                  <a:prstClr val="black"/>
                </a:solidFill>
                <a:latin typeface="Arial" panose="020B0604020202020204" pitchFamily="34" charset="0"/>
                <a:cs typeface="Arial" panose="020B0604020202020204" pitchFamily="34" charset="0"/>
              </a:rPr>
              <a:t/>
            </a:r>
            <a:br>
              <a:rPr lang="en-US" sz="3600" b="1" dirty="0">
                <a:solidFill>
                  <a:prstClr val="black"/>
                </a:solidFill>
                <a:latin typeface="Arial" panose="020B0604020202020204" pitchFamily="34" charset="0"/>
                <a:cs typeface="Arial" panose="020B0604020202020204" pitchFamily="34" charset="0"/>
              </a:rPr>
            </a:br>
            <a:r>
              <a:rPr lang="en-US" sz="3600" b="1" dirty="0" smtClean="0">
                <a:solidFill>
                  <a:prstClr val="black"/>
                </a:solidFill>
                <a:latin typeface="Arial" panose="020B0604020202020204" pitchFamily="34" charset="0"/>
                <a:cs typeface="Arial" panose="020B0604020202020204" pitchFamily="34" charset="0"/>
              </a:rPr>
              <a:t/>
            </a:r>
            <a:br>
              <a:rPr lang="en-US" sz="3600" b="1" dirty="0" smtClean="0">
                <a:solidFill>
                  <a:prstClr val="black"/>
                </a:solidFill>
                <a:latin typeface="Arial" panose="020B0604020202020204" pitchFamily="34" charset="0"/>
                <a:cs typeface="Arial" panose="020B0604020202020204" pitchFamily="34" charset="0"/>
              </a:rPr>
            </a:br>
            <a:r>
              <a:rPr lang="en-US" sz="3600" b="1" dirty="0">
                <a:solidFill>
                  <a:prstClr val="black"/>
                </a:solidFill>
                <a:latin typeface="Arial" panose="020B0604020202020204" pitchFamily="34" charset="0"/>
                <a:cs typeface="Arial" panose="020B0604020202020204" pitchFamily="34" charset="0"/>
              </a:rPr>
              <a:t/>
            </a:r>
            <a:br>
              <a:rPr lang="en-US" sz="3600" b="1" dirty="0">
                <a:solidFill>
                  <a:prstClr val="black"/>
                </a:solidFill>
                <a:latin typeface="Arial" panose="020B0604020202020204" pitchFamily="34" charset="0"/>
                <a:cs typeface="Arial" panose="020B0604020202020204" pitchFamily="34" charset="0"/>
              </a:rPr>
            </a:br>
            <a:r>
              <a:rPr lang="en-US" sz="3600" b="1" dirty="0" smtClean="0">
                <a:solidFill>
                  <a:prstClr val="black"/>
                </a:solidFill>
                <a:latin typeface="Arial" panose="020B0604020202020204" pitchFamily="34" charset="0"/>
                <a:cs typeface="Arial" panose="020B0604020202020204" pitchFamily="34" charset="0"/>
              </a:rPr>
              <a:t/>
            </a:r>
            <a:br>
              <a:rPr lang="en-US" sz="3600" b="1" dirty="0" smtClean="0">
                <a:solidFill>
                  <a:prstClr val="black"/>
                </a:solidFill>
                <a:latin typeface="Arial" panose="020B0604020202020204" pitchFamily="34" charset="0"/>
                <a:cs typeface="Arial" panose="020B0604020202020204" pitchFamily="34" charset="0"/>
              </a:rPr>
            </a:br>
            <a:r>
              <a:rPr lang="en-US" sz="3600" b="1" dirty="0">
                <a:solidFill>
                  <a:prstClr val="black"/>
                </a:solidFill>
                <a:latin typeface="Arial" panose="020B0604020202020204" pitchFamily="34" charset="0"/>
                <a:cs typeface="Arial" panose="020B0604020202020204" pitchFamily="34" charset="0"/>
              </a:rPr>
              <a:t/>
            </a:r>
            <a:br>
              <a:rPr lang="en-US" sz="3600" b="1" dirty="0">
                <a:solidFill>
                  <a:prstClr val="black"/>
                </a:solidFill>
                <a:latin typeface="Arial" panose="020B0604020202020204" pitchFamily="34" charset="0"/>
                <a:cs typeface="Arial" panose="020B0604020202020204" pitchFamily="34" charset="0"/>
              </a:rPr>
            </a:br>
            <a:r>
              <a:rPr lang="en-US" sz="3600" b="1" dirty="0" smtClean="0">
                <a:solidFill>
                  <a:prstClr val="black"/>
                </a:solidFill>
                <a:latin typeface="Arial" panose="020B0604020202020204" pitchFamily="34" charset="0"/>
                <a:cs typeface="Arial" panose="020B0604020202020204" pitchFamily="34" charset="0"/>
              </a:rPr>
              <a:t>Limpopo </a:t>
            </a:r>
            <a:r>
              <a:rPr lang="en-US" sz="3600" b="1" dirty="0" smtClean="0">
                <a:solidFill>
                  <a:prstClr val="black"/>
                </a:solidFill>
                <a:latin typeface="Arial" panose="020B0604020202020204" pitchFamily="34" charset="0"/>
                <a:cs typeface="Arial" panose="020B0604020202020204" pitchFamily="34" charset="0"/>
              </a:rPr>
              <a:t>Province</a:t>
            </a:r>
            <a:br>
              <a:rPr lang="en-US" sz="3600" b="1" dirty="0" smtClean="0">
                <a:solidFill>
                  <a:prstClr val="black"/>
                </a:solidFill>
                <a:latin typeface="Arial" panose="020B0604020202020204" pitchFamily="34" charset="0"/>
                <a:cs typeface="Arial" panose="020B0604020202020204" pitchFamily="34" charset="0"/>
              </a:rPr>
            </a:br>
            <a:r>
              <a:rPr lang="en-US" sz="3600" b="1" dirty="0" smtClean="0">
                <a:solidFill>
                  <a:prstClr val="black"/>
                </a:solidFill>
                <a:latin typeface="Arial" panose="020B0604020202020204" pitchFamily="34" charset="0"/>
                <a:cs typeface="Arial" panose="020B0604020202020204" pitchFamily="34" charset="0"/>
              </a:rPr>
              <a:t>Vhembe </a:t>
            </a:r>
            <a:r>
              <a:rPr lang="en-US" sz="3600" b="1" dirty="0" smtClean="0">
                <a:solidFill>
                  <a:prstClr val="black"/>
                </a:solidFill>
                <a:latin typeface="Arial" panose="020B0604020202020204" pitchFamily="34" charset="0"/>
                <a:cs typeface="Arial" panose="020B0604020202020204" pitchFamily="34" charset="0"/>
              </a:rPr>
              <a:t>District</a:t>
            </a:r>
            <a:r>
              <a:rPr lang="en-US" sz="3600" b="1" dirty="0" smtClean="0">
                <a:solidFill>
                  <a:prstClr val="black"/>
                </a:solidFill>
                <a:latin typeface="Arial" panose="020B0604020202020204" pitchFamily="34" charset="0"/>
                <a:cs typeface="Arial" panose="020B0604020202020204" pitchFamily="34" charset="0"/>
              </a:rPr>
              <a:t/>
            </a:r>
            <a:br>
              <a:rPr lang="en-US" sz="3600" b="1" dirty="0" smtClean="0">
                <a:solidFill>
                  <a:prstClr val="black"/>
                </a:solidFill>
                <a:latin typeface="Arial" panose="020B0604020202020204" pitchFamily="34" charset="0"/>
                <a:cs typeface="Arial" panose="020B0604020202020204" pitchFamily="34" charset="0"/>
              </a:rPr>
            </a:br>
            <a:r>
              <a:rPr lang="en-US" sz="3600" b="1" dirty="0">
                <a:solidFill>
                  <a:prstClr val="black"/>
                </a:solidFill>
                <a:latin typeface="Arial" panose="020B0604020202020204" pitchFamily="34" charset="0"/>
                <a:cs typeface="Arial" panose="020B0604020202020204" pitchFamily="34" charset="0"/>
              </a:rPr>
              <a:t/>
            </a:r>
            <a:br>
              <a:rPr lang="en-US" sz="3600" b="1" dirty="0">
                <a:solidFill>
                  <a:prstClr val="black"/>
                </a:solidFill>
                <a:latin typeface="Arial" panose="020B0604020202020204" pitchFamily="34" charset="0"/>
                <a:cs typeface="Arial" panose="020B0604020202020204" pitchFamily="34" charset="0"/>
              </a:rPr>
            </a:br>
            <a:r>
              <a:rPr lang="en-US" sz="3600" b="1" dirty="0" smtClean="0">
                <a:solidFill>
                  <a:prstClr val="black"/>
                </a:solidFill>
                <a:latin typeface="Arial" panose="020B0604020202020204" pitchFamily="34" charset="0"/>
                <a:cs typeface="Arial" panose="020B0604020202020204" pitchFamily="34" charset="0"/>
              </a:rPr>
              <a:t/>
            </a:r>
            <a:br>
              <a:rPr lang="en-US" sz="3600" b="1" dirty="0" smtClean="0">
                <a:solidFill>
                  <a:prstClr val="black"/>
                </a:solidFill>
                <a:latin typeface="Arial" panose="020B0604020202020204" pitchFamily="34" charset="0"/>
                <a:cs typeface="Arial" panose="020B0604020202020204" pitchFamily="34" charset="0"/>
              </a:rPr>
            </a:br>
            <a:r>
              <a:rPr lang="en-US" sz="3600" b="1" dirty="0">
                <a:solidFill>
                  <a:prstClr val="black"/>
                </a:solidFill>
                <a:latin typeface="Arial" panose="020B0604020202020204" pitchFamily="34" charset="0"/>
                <a:cs typeface="Arial" panose="020B0604020202020204" pitchFamily="34" charset="0"/>
              </a:rPr>
              <a:t/>
            </a:r>
            <a:br>
              <a:rPr lang="en-US" sz="3600" b="1" dirty="0">
                <a:solidFill>
                  <a:prstClr val="black"/>
                </a:solidFill>
                <a:latin typeface="Arial" panose="020B0604020202020204" pitchFamily="34" charset="0"/>
                <a:cs typeface="Arial" panose="020B0604020202020204" pitchFamily="34" charset="0"/>
              </a:rPr>
            </a:br>
            <a:r>
              <a:rPr lang="en-US" sz="3600" dirty="0" smtClean="0">
                <a:solidFill>
                  <a:prstClr val="black"/>
                </a:solidFill>
                <a:latin typeface="Arial" panose="020B0604020202020204" pitchFamily="34" charset="0"/>
                <a:cs typeface="Arial" panose="020B0604020202020204" pitchFamily="34" charset="0"/>
              </a:rPr>
              <a:t>GREEN </a:t>
            </a:r>
            <a:r>
              <a:rPr lang="en-US" sz="3600" dirty="0">
                <a:solidFill>
                  <a:prstClr val="black"/>
                </a:solidFill>
                <a:latin typeface="Arial" panose="020B0604020202020204" pitchFamily="34" charset="0"/>
                <a:cs typeface="Arial" panose="020B0604020202020204" pitchFamily="34" charset="0"/>
              </a:rPr>
              <a:t>SOCIAL WORKER AND CLIMATE RESILIENCE SUPPORTING VULNERABLE COMMUNITIES IN THE FACE OF CLIMATE </a:t>
            </a:r>
            <a:r>
              <a:rPr lang="en-US" sz="3600" dirty="0" smtClean="0">
                <a:solidFill>
                  <a:prstClr val="black"/>
                </a:solidFill>
                <a:latin typeface="Arial" panose="020B0604020202020204" pitchFamily="34" charset="0"/>
                <a:cs typeface="Arial" panose="020B0604020202020204" pitchFamily="34" charset="0"/>
              </a:rPr>
              <a:t>CRISES</a:t>
            </a:r>
            <a:endParaRPr lang="en-US" sz="3600" dirty="0"/>
          </a:p>
        </p:txBody>
      </p:sp>
      <p:sp>
        <p:nvSpPr>
          <p:cNvPr id="3" name="Subtitle 2"/>
          <p:cNvSpPr>
            <a:spLocks noGrp="1"/>
          </p:cNvSpPr>
          <p:nvPr>
            <p:ph type="subTitle" idx="1"/>
          </p:nvPr>
        </p:nvSpPr>
        <p:spPr>
          <a:xfrm>
            <a:off x="0" y="5761101"/>
            <a:ext cx="7766936" cy="1096899"/>
          </a:xfrm>
        </p:spPr>
        <p:txBody>
          <a:bodyPr>
            <a:normAutofit fontScale="70000" lnSpcReduction="20000"/>
          </a:bodyPr>
          <a:lstStyle/>
          <a:p>
            <a:endParaRPr lang="en-US" b="1" dirty="0" smtClean="0"/>
          </a:p>
          <a:p>
            <a:endParaRPr lang="en-US" b="1" dirty="0"/>
          </a:p>
          <a:p>
            <a:r>
              <a:rPr lang="en-US" sz="3200" b="1" dirty="0" smtClean="0"/>
              <a:t>2025 ASASWEI PRESENTER : </a:t>
            </a:r>
            <a:r>
              <a:rPr lang="en-US" sz="3200" b="1" dirty="0" smtClean="0"/>
              <a:t>MADAVHA TSHILIDZI BALCAN </a:t>
            </a:r>
            <a:endParaRPr lang="en-US" sz="3200" b="1" dirty="0"/>
          </a:p>
        </p:txBody>
      </p:sp>
    </p:spTree>
    <p:extLst>
      <p:ext uri="{BB962C8B-B14F-4D97-AF65-F5344CB8AC3E}">
        <p14:creationId xmlns:p14="http://schemas.microsoft.com/office/powerpoint/2010/main" val="109916904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66057"/>
            <a:ext cx="8596668" cy="1320800"/>
          </a:xfrm>
        </p:spPr>
        <p:txBody>
          <a:bodyPr/>
          <a:lstStyle/>
          <a:p>
            <a:r>
              <a:rPr lang="en-US" b="1" dirty="0"/>
              <a:t>7</a:t>
            </a:r>
            <a:r>
              <a:rPr lang="en-US" b="1" dirty="0" smtClean="0"/>
              <a:t>.Strategies </a:t>
            </a:r>
            <a:r>
              <a:rPr lang="en-US" b="1" dirty="0" smtClean="0"/>
              <a:t>to overcome challenges faced by green social worker </a:t>
            </a:r>
            <a:endParaRPr lang="en-US" b="1" dirty="0"/>
          </a:p>
        </p:txBody>
      </p:sp>
      <p:sp>
        <p:nvSpPr>
          <p:cNvPr id="3" name="Content Placeholder 2"/>
          <p:cNvSpPr>
            <a:spLocks noGrp="1"/>
          </p:cNvSpPr>
          <p:nvPr>
            <p:ph idx="1"/>
          </p:nvPr>
        </p:nvSpPr>
        <p:spPr>
          <a:xfrm>
            <a:off x="677334" y="2394857"/>
            <a:ext cx="8596668" cy="3646505"/>
          </a:xfrm>
        </p:spPr>
        <p:txBody>
          <a:bodyPr>
            <a:normAutofit/>
          </a:bodyPr>
          <a:lstStyle/>
          <a:p>
            <a:pPr marL="0" indent="0">
              <a:buNone/>
            </a:pPr>
            <a:r>
              <a:rPr lang="en-US" b="1" dirty="0" smtClean="0"/>
              <a:t>1. Develop </a:t>
            </a:r>
            <a:r>
              <a:rPr lang="en-US" b="1" dirty="0" smtClean="0"/>
              <a:t>community-based initiatives</a:t>
            </a:r>
          </a:p>
          <a:p>
            <a:pPr marL="0" indent="0">
              <a:buNone/>
            </a:pPr>
            <a:r>
              <a:rPr lang="en-US" dirty="0" smtClean="0"/>
              <a:t>Empower local communities ta take ownership of environmental projects and develop sustainable practices </a:t>
            </a:r>
          </a:p>
          <a:p>
            <a:pPr marL="0" indent="0">
              <a:buNone/>
            </a:pPr>
            <a:r>
              <a:rPr lang="en-US" b="1" dirty="0" smtClean="0"/>
              <a:t>2. Provide education and training </a:t>
            </a:r>
          </a:p>
          <a:p>
            <a:pPr marL="0" indent="0">
              <a:buNone/>
            </a:pPr>
            <a:r>
              <a:rPr lang="en-US" dirty="0" smtClean="0"/>
              <a:t>Offer training and education programs to enhance the skills and knowledge of green social worker and community members</a:t>
            </a:r>
          </a:p>
          <a:p>
            <a:pPr marL="0" indent="0">
              <a:buNone/>
            </a:pPr>
            <a:r>
              <a:rPr lang="en-US" b="1" dirty="0" smtClean="0"/>
              <a:t>3. Foster partnership </a:t>
            </a:r>
          </a:p>
          <a:p>
            <a:pPr marL="0" indent="0">
              <a:buNone/>
            </a:pPr>
            <a:r>
              <a:rPr lang="en-US" dirty="0" smtClean="0"/>
              <a:t>Collaborate with government, NGOs, and other stakeholders to leverage resources and expertise </a:t>
            </a:r>
            <a:endParaRPr lang="en-US" dirty="0"/>
          </a:p>
        </p:txBody>
      </p:sp>
    </p:spTree>
    <p:extLst>
      <p:ext uri="{BB962C8B-B14F-4D97-AF65-F5344CB8AC3E}">
        <p14:creationId xmlns:p14="http://schemas.microsoft.com/office/powerpoint/2010/main" val="276941923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9</a:t>
            </a:r>
            <a:r>
              <a:rPr lang="en-US" b="1" dirty="0" smtClean="0"/>
              <a:t>.Conclusion</a:t>
            </a:r>
            <a:endParaRPr lang="en-US" b="1" dirty="0"/>
          </a:p>
        </p:txBody>
      </p:sp>
      <p:sp>
        <p:nvSpPr>
          <p:cNvPr id="3" name="Content Placeholder 2"/>
          <p:cNvSpPr>
            <a:spLocks noGrp="1"/>
          </p:cNvSpPr>
          <p:nvPr>
            <p:ph idx="1"/>
          </p:nvPr>
        </p:nvSpPr>
        <p:spPr/>
        <p:txBody>
          <a:bodyPr/>
          <a:lstStyle/>
          <a:p>
            <a:r>
              <a:rPr lang="en-US" dirty="0" smtClean="0">
                <a:solidFill>
                  <a:srgbClr val="202122"/>
                </a:solidFill>
                <a:latin typeface="Arial" panose="020B0604020202020204" pitchFamily="34" charset="0"/>
                <a:ea typeface="Times New Roman" panose="02020603050405020304" pitchFamily="18" charset="0"/>
              </a:rPr>
              <a:t>To </a:t>
            </a:r>
            <a:r>
              <a:rPr lang="en-US" dirty="0">
                <a:solidFill>
                  <a:srgbClr val="202122"/>
                </a:solidFill>
                <a:latin typeface="Arial" panose="020B0604020202020204" pitchFamily="34" charset="0"/>
                <a:ea typeface="Times New Roman" panose="02020603050405020304" pitchFamily="18" charset="0"/>
              </a:rPr>
              <a:t>increase climate resilience means one has to reduce </a:t>
            </a:r>
            <a:r>
              <a:rPr lang="en-US" dirty="0" smtClean="0">
                <a:solidFill>
                  <a:srgbClr val="202122"/>
                </a:solidFill>
                <a:latin typeface="Arial" panose="020B0604020202020204" pitchFamily="34" charset="0"/>
                <a:ea typeface="Times New Roman" panose="02020603050405020304" pitchFamily="18" charset="0"/>
              </a:rPr>
              <a:t>the climate vulnerability of </a:t>
            </a:r>
            <a:r>
              <a:rPr lang="en-US" dirty="0">
                <a:solidFill>
                  <a:srgbClr val="202122"/>
                </a:solidFill>
                <a:latin typeface="Arial" panose="020B0604020202020204" pitchFamily="34" charset="0"/>
                <a:ea typeface="Times New Roman" panose="02020603050405020304" pitchFamily="18" charset="0"/>
              </a:rPr>
              <a:t>people, communities and </a:t>
            </a:r>
            <a:r>
              <a:rPr lang="en-US" dirty="0" smtClean="0">
                <a:solidFill>
                  <a:srgbClr val="202122"/>
                </a:solidFill>
                <a:latin typeface="Arial" panose="020B0604020202020204" pitchFamily="34" charset="0"/>
                <a:ea typeface="Times New Roman" panose="02020603050405020304" pitchFamily="18" charset="0"/>
              </a:rPr>
              <a:t>countries</a:t>
            </a:r>
          </a:p>
          <a:p>
            <a:r>
              <a:rPr lang="en-US" dirty="0"/>
              <a:t>To make societies more resilient, climate policies and plans should be shaped by choices that support sustainability</a:t>
            </a:r>
            <a:endParaRPr lang="en-US" dirty="0" smtClean="0">
              <a:solidFill>
                <a:srgbClr val="202122"/>
              </a:solidFill>
              <a:latin typeface="Arial" panose="020B0604020202020204" pitchFamily="34" charset="0"/>
              <a:ea typeface="Times New Roman" panose="02020603050405020304" pitchFamily="18" charset="0"/>
            </a:endParaRPr>
          </a:p>
          <a:p>
            <a:r>
              <a:rPr lang="en-US" dirty="0" smtClean="0"/>
              <a:t>Climate</a:t>
            </a:r>
            <a:r>
              <a:rPr lang="en-US" dirty="0"/>
              <a:t> resilience is a multifaceted approach that requires coordinated efforts across various sectors and levels of society. By enhancing resilience, communities can better cope with the challenges posed by climate change and work towards a sustainable future.</a:t>
            </a:r>
          </a:p>
          <a:p>
            <a:endParaRPr lang="en-US" dirty="0"/>
          </a:p>
        </p:txBody>
      </p:sp>
      <p:sp>
        <p:nvSpPr>
          <p:cNvPr id="5" name="Rectangle 3"/>
          <p:cNvSpPr>
            <a:spLocks noChangeArrowheads="1"/>
          </p:cNvSpPr>
          <p:nvPr/>
        </p:nvSpPr>
        <p:spPr bwMode="auto">
          <a:xfrm>
            <a:off x="0" y="60960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6" name="Rectangle 5"/>
          <p:cNvSpPr>
            <a:spLocks noChangeArrowheads="1"/>
          </p:cNvSpPr>
          <p:nvPr/>
        </p:nvSpPr>
        <p:spPr bwMode="auto">
          <a:xfrm>
            <a:off x="152400" y="96307"/>
            <a:ext cx="231154" cy="569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300" b="0" i="0" u="none" strike="noStrike" cap="none" normalizeH="0" baseline="0" dirty="0" smtClean="0">
                <a:ln>
                  <a:noFill/>
                </a:ln>
                <a:solidFill>
                  <a:schemeClr val="tx1"/>
                </a:solidFill>
                <a:effectLst/>
                <a:latin typeface="Helvetica" panose="020B0604020202020204" pitchFamily="34" charset="0"/>
                <a:ea typeface="Times New Roman" panose="02020603050405020304" pitchFamily="18" charset="0"/>
                <a:cs typeface="Times New Roman" panose="02020603050405020304" pitchFamily="18" charset="0"/>
              </a:rPr>
              <a:t>.</a:t>
            </a:r>
            <a:endParaRPr kumimoji="0" lang="en-US"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7" name="Rectangle 6"/>
          <p:cNvSpPr>
            <a:spLocks noChangeArrowheads="1"/>
          </p:cNvSpPr>
          <p:nvPr/>
        </p:nvSpPr>
        <p:spPr bwMode="auto">
          <a:xfrm>
            <a:off x="152400" y="762000"/>
            <a:ext cx="12192000" cy="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89801069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mtClean="0"/>
              <a:t>THE END</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 </a:t>
            </a:r>
            <a:r>
              <a:rPr lang="en-US" sz="8000" dirty="0" smtClean="0"/>
              <a:t>THANK YOU !</a:t>
            </a:r>
          </a:p>
          <a:p>
            <a:pPr marL="0" indent="0">
              <a:buNone/>
            </a:pPr>
            <a:r>
              <a:rPr lang="en-US" sz="8000" dirty="0" smtClean="0"/>
              <a:t>NDO LIVHUWA .</a:t>
            </a:r>
          </a:p>
          <a:p>
            <a:pPr marL="0" indent="0">
              <a:buNone/>
            </a:pPr>
            <a:r>
              <a:rPr lang="en-US" sz="8000" dirty="0" smtClean="0"/>
              <a:t>NDAA!</a:t>
            </a:r>
            <a:endParaRPr lang="en-US" sz="8000" dirty="0"/>
          </a:p>
        </p:txBody>
      </p:sp>
    </p:spTree>
    <p:extLst>
      <p:ext uri="{BB962C8B-B14F-4D97-AF65-F5344CB8AC3E}">
        <p14:creationId xmlns:p14="http://schemas.microsoft.com/office/powerpoint/2010/main" val="201007549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566058"/>
            <a:ext cx="8596668" cy="772886"/>
          </a:xfrm>
        </p:spPr>
        <p:txBody>
          <a:bodyPr/>
          <a:lstStyle/>
          <a:p>
            <a:r>
              <a:rPr lang="en-US" b="1" dirty="0" smtClean="0"/>
              <a:t>1. Introduction </a:t>
            </a:r>
            <a:endParaRPr lang="en-US" b="1" dirty="0"/>
          </a:p>
        </p:txBody>
      </p:sp>
      <p:sp>
        <p:nvSpPr>
          <p:cNvPr id="3" name="Content Placeholder 2"/>
          <p:cNvSpPr>
            <a:spLocks noGrp="1"/>
          </p:cNvSpPr>
          <p:nvPr>
            <p:ph idx="1"/>
          </p:nvPr>
        </p:nvSpPr>
        <p:spPr>
          <a:xfrm>
            <a:off x="568477" y="1812246"/>
            <a:ext cx="8596668" cy="3880773"/>
          </a:xfrm>
        </p:spPr>
        <p:txBody>
          <a:bodyPr>
            <a:normAutofit/>
          </a:bodyPr>
          <a:lstStyle/>
          <a:p>
            <a:pPr algn="just"/>
            <a:r>
              <a:rPr lang="en-US" dirty="0"/>
              <a:t>Green social work operates at multiple levels of practice, from individuals to communities and to global systems. Social workers actively participate in social action at both the micro and macro levels </a:t>
            </a:r>
            <a:r>
              <a:rPr lang="en-US" dirty="0" smtClean="0"/>
              <a:t>as </a:t>
            </a:r>
            <a:r>
              <a:rPr lang="en-US" dirty="0"/>
              <a:t>an integral aspect of their responsibilities as agents of change. </a:t>
            </a:r>
            <a:endParaRPr lang="en-US" dirty="0" smtClean="0"/>
          </a:p>
          <a:p>
            <a:pPr algn="just"/>
            <a:r>
              <a:rPr lang="en-US" dirty="0"/>
              <a:t>The focus that social work places on community is one of the ways in which it differentiates itself from other professions such as psychiatry, psychology, and counselling. When making assessments and providing remedies for social problems, social workers take into account the social environments in which their clients reside (Ritchie, 2010). It is however essential and helpful for social workers to travel outside the boundaries of society in order to have a more comprehensive understanding of human suffering (</a:t>
            </a:r>
            <a:r>
              <a:rPr lang="en-US" dirty="0" err="1"/>
              <a:t>Kondrat</a:t>
            </a:r>
            <a:r>
              <a:rPr lang="en-US" dirty="0"/>
              <a:t>, 2013). </a:t>
            </a:r>
          </a:p>
        </p:txBody>
      </p:sp>
      <p:sp>
        <p:nvSpPr>
          <p:cNvPr id="4" name="Slide Number Placeholder 3"/>
          <p:cNvSpPr>
            <a:spLocks noGrp="1"/>
          </p:cNvSpPr>
          <p:nvPr>
            <p:ph type="sldNum" sz="quarter" idx="12"/>
          </p:nvPr>
        </p:nvSpPr>
        <p:spPr/>
        <p:txBody>
          <a:bodyPr/>
          <a:lstStyle/>
          <a:p>
            <a:fld id="{02C970E0-A8A7-4145-B9B2-E5846A814004}" type="slidenum">
              <a:rPr lang="en-US" smtClean="0"/>
              <a:t>2</a:t>
            </a:fld>
            <a:endParaRPr lang="en-US"/>
          </a:p>
        </p:txBody>
      </p:sp>
    </p:spTree>
    <p:extLst>
      <p:ext uri="{BB962C8B-B14F-4D97-AF65-F5344CB8AC3E}">
        <p14:creationId xmlns:p14="http://schemas.microsoft.com/office/powerpoint/2010/main" val="417813828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2.Definition </a:t>
            </a:r>
            <a:endParaRPr lang="en-US" b="1" dirty="0"/>
          </a:p>
        </p:txBody>
      </p:sp>
      <p:sp>
        <p:nvSpPr>
          <p:cNvPr id="3" name="Content Placeholder 2"/>
          <p:cNvSpPr>
            <a:spLocks noGrp="1"/>
          </p:cNvSpPr>
          <p:nvPr>
            <p:ph idx="1"/>
          </p:nvPr>
        </p:nvSpPr>
        <p:spPr>
          <a:xfrm>
            <a:off x="0" y="1714275"/>
            <a:ext cx="8596668" cy="3880773"/>
          </a:xfrm>
        </p:spPr>
        <p:txBody>
          <a:bodyPr/>
          <a:lstStyle/>
          <a:p>
            <a:pPr algn="just"/>
            <a:r>
              <a:rPr lang="en-US" b="1" dirty="0">
                <a:latin typeface="Arial" panose="020B0604020202020204" pitchFamily="34" charset="0"/>
                <a:cs typeface="Arial" panose="020B0604020202020204" pitchFamily="34" charset="0"/>
              </a:rPr>
              <a:t>GREEN SOCIAL </a:t>
            </a:r>
            <a:r>
              <a:rPr lang="en-US" b="1" dirty="0" smtClean="0">
                <a:latin typeface="Arial" panose="020B0604020202020204" pitchFamily="34" charset="0"/>
                <a:cs typeface="Arial" panose="020B0604020202020204" pitchFamily="34" charset="0"/>
              </a:rPr>
              <a:t>WORK:</a:t>
            </a:r>
            <a:r>
              <a:rPr lang="en-US" dirty="0" smtClean="0">
                <a:solidFill>
                  <a:srgbClr val="111111"/>
                </a:solidFill>
                <a:latin typeface="Arial" panose="020B0604020202020204" pitchFamily="34" charset="0"/>
                <a:ea typeface="Times New Roman" panose="02020603050405020304" pitchFamily="18" charset="0"/>
                <a:cs typeface="Arial" panose="020B0604020202020204" pitchFamily="34" charset="0"/>
              </a:rPr>
              <a:t> </a:t>
            </a:r>
            <a:r>
              <a:rPr lang="en-US" dirty="0">
                <a:solidFill>
                  <a:srgbClr val="111111"/>
                </a:solidFill>
                <a:latin typeface="Arial" panose="020B0604020202020204" pitchFamily="34" charset="0"/>
                <a:ea typeface="Times New Roman" panose="02020603050405020304" pitchFamily="18" charset="0"/>
                <a:cs typeface="Arial" panose="020B0604020202020204" pitchFamily="34" charset="0"/>
              </a:rPr>
              <a:t>refers to the growing movement within the profession to address environmental challenges through practice</a:t>
            </a:r>
            <a:r>
              <a:rPr lang="en-US" dirty="0" smtClean="0">
                <a:solidFill>
                  <a:srgbClr val="111111"/>
                </a:solidFill>
                <a:latin typeface="Arial" panose="020B0604020202020204" pitchFamily="34" charset="0"/>
                <a:ea typeface="Times New Roman" panose="02020603050405020304" pitchFamily="18" charset="0"/>
                <a:cs typeface="Arial" panose="020B0604020202020204" pitchFamily="34" charset="0"/>
              </a:rPr>
              <a:t>.</a:t>
            </a:r>
          </a:p>
          <a:p>
            <a:pPr algn="just"/>
            <a:endParaRPr lang="en-US" dirty="0">
              <a:solidFill>
                <a:srgbClr val="111111"/>
              </a:solidFill>
              <a:latin typeface="Arial" panose="020B0604020202020204" pitchFamily="34" charset="0"/>
              <a:ea typeface="Times New Roman" panose="02020603050405020304" pitchFamily="18" charset="0"/>
              <a:cs typeface="Arial" panose="020B0604020202020204" pitchFamily="34" charset="0"/>
            </a:endParaRPr>
          </a:p>
          <a:p>
            <a:pPr marL="0" indent="0" algn="just">
              <a:buNone/>
            </a:pPr>
            <a:endParaRPr lang="en-US" dirty="0">
              <a:solidFill>
                <a:srgbClr val="111111"/>
              </a:solidFill>
              <a:latin typeface="Arial" panose="020B0604020202020204" pitchFamily="34" charset="0"/>
              <a:ea typeface="Times New Roman" panose="02020603050405020304" pitchFamily="18" charset="0"/>
              <a:cs typeface="Arial" panose="020B0604020202020204" pitchFamily="34" charset="0"/>
            </a:endParaRPr>
          </a:p>
          <a:p>
            <a:pPr algn="just"/>
            <a:r>
              <a:rPr lang="en-US" dirty="0">
                <a:solidFill>
                  <a:srgbClr val="111111"/>
                </a:solidFill>
                <a:latin typeface="Arial" panose="020B0604020202020204" pitchFamily="34" charset="0"/>
                <a:ea typeface="Times New Roman" panose="02020603050405020304" pitchFamily="18" charset="0"/>
                <a:cs typeface="Arial" panose="020B0604020202020204" pitchFamily="34" charset="0"/>
              </a:rPr>
              <a:t> </a:t>
            </a:r>
            <a:r>
              <a:rPr lang="en-US" b="1" dirty="0">
                <a:solidFill>
                  <a:srgbClr val="111111"/>
                </a:solidFill>
                <a:latin typeface="Arial" panose="020B0604020202020204" pitchFamily="34" charset="0"/>
                <a:ea typeface="Times New Roman" panose="02020603050405020304" pitchFamily="18" charset="0"/>
                <a:cs typeface="Arial" panose="020B0604020202020204" pitchFamily="34" charset="0"/>
              </a:rPr>
              <a:t>CLIMATE RESILIENCE </a:t>
            </a:r>
            <a:r>
              <a:rPr lang="en-US" dirty="0">
                <a:solidFill>
                  <a:srgbClr val="111111"/>
                </a:solidFill>
                <a:latin typeface="Arial" panose="020B0604020202020204" pitchFamily="34" charset="0"/>
                <a:ea typeface="Times New Roman" panose="02020603050405020304" pitchFamily="18" charset="0"/>
                <a:cs typeface="Arial" panose="020B0604020202020204" pitchFamily="34" charset="0"/>
              </a:rPr>
              <a:t>: The ability of individuals, communities, and ecosystem to prepare for, recover from, and adapt to the climate impacts of climate change </a:t>
            </a:r>
            <a:endParaRPr lang="en-US" dirty="0" smtClean="0">
              <a:solidFill>
                <a:srgbClr val="111111"/>
              </a:solidFill>
              <a:latin typeface="Arial" panose="020B0604020202020204" pitchFamily="34" charset="0"/>
              <a:ea typeface="Times New Roman" panose="02020603050405020304" pitchFamily="18" charset="0"/>
              <a:cs typeface="Arial" panose="020B0604020202020204" pitchFamily="34" charset="0"/>
            </a:endParaRPr>
          </a:p>
          <a:p>
            <a:pPr algn="just"/>
            <a:endParaRPr lang="en-US" dirty="0">
              <a:solidFill>
                <a:srgbClr val="111111"/>
              </a:solidFill>
              <a:latin typeface="Arial" panose="020B0604020202020204" pitchFamily="34" charset="0"/>
              <a:ea typeface="Times New Roman" panose="02020603050405020304" pitchFamily="18" charset="0"/>
              <a:cs typeface="Arial" panose="020B0604020202020204" pitchFamily="34" charset="0"/>
            </a:endParaRPr>
          </a:p>
          <a:p>
            <a:endParaRPr lang="en-US" dirty="0"/>
          </a:p>
        </p:txBody>
      </p:sp>
      <p:pic>
        <p:nvPicPr>
          <p:cNvPr id="5" name="Picture 4"/>
          <p:cNvPicPr>
            <a:picLocks noChangeAspect="1"/>
          </p:cNvPicPr>
          <p:nvPr/>
        </p:nvPicPr>
        <p:blipFill>
          <a:blip r:embed="rId2"/>
          <a:stretch>
            <a:fillRect/>
          </a:stretch>
        </p:blipFill>
        <p:spPr>
          <a:xfrm>
            <a:off x="-1" y="5076153"/>
            <a:ext cx="8795657" cy="1836276"/>
          </a:xfrm>
          <a:prstGeom prst="rect">
            <a:avLst/>
          </a:prstGeom>
        </p:spPr>
      </p:pic>
      <p:pic>
        <p:nvPicPr>
          <p:cNvPr id="7" name="Picture 6"/>
          <p:cNvPicPr>
            <a:picLocks noChangeAspect="1"/>
          </p:cNvPicPr>
          <p:nvPr/>
        </p:nvPicPr>
        <p:blipFill>
          <a:blip r:embed="rId3"/>
          <a:stretch>
            <a:fillRect/>
          </a:stretch>
        </p:blipFill>
        <p:spPr>
          <a:xfrm>
            <a:off x="8697686" y="0"/>
            <a:ext cx="3494314" cy="6858000"/>
          </a:xfrm>
          <a:prstGeom prst="rect">
            <a:avLst/>
          </a:prstGeom>
        </p:spPr>
      </p:pic>
    </p:spTree>
    <p:extLst>
      <p:ext uri="{BB962C8B-B14F-4D97-AF65-F5344CB8AC3E}">
        <p14:creationId xmlns:p14="http://schemas.microsoft.com/office/powerpoint/2010/main" val="282684401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 continue…..</a:t>
            </a:r>
            <a:endParaRPr lang="en-US" dirty="0"/>
          </a:p>
        </p:txBody>
      </p:sp>
      <p:sp>
        <p:nvSpPr>
          <p:cNvPr id="3" name="Content Placeholder 2"/>
          <p:cNvSpPr>
            <a:spLocks noGrp="1"/>
          </p:cNvSpPr>
          <p:nvPr>
            <p:ph idx="1"/>
          </p:nvPr>
        </p:nvSpPr>
        <p:spPr/>
        <p:txBody>
          <a:bodyPr/>
          <a:lstStyle/>
          <a:p>
            <a:pPr algn="just"/>
            <a:r>
              <a:rPr lang="en-US" b="1" dirty="0">
                <a:latin typeface="Arial" panose="020B0604020202020204" pitchFamily="34" charset="0"/>
                <a:cs typeface="Arial" panose="020B0604020202020204" pitchFamily="34" charset="0"/>
              </a:rPr>
              <a:t>VULNERABLE COMMUNITIES </a:t>
            </a:r>
            <a:r>
              <a:rPr lang="en-US" dirty="0">
                <a:latin typeface="Arial" panose="020B0604020202020204" pitchFamily="34" charset="0"/>
                <a:cs typeface="Arial" panose="020B0604020202020204" pitchFamily="34" charset="0"/>
              </a:rPr>
              <a:t>: it is  groups of individuals who are at an increased risk of adverse health outcomes due to a variety of socioeconomic, environmental, and health-related factors.</a:t>
            </a:r>
          </a:p>
          <a:p>
            <a:pPr algn="just"/>
            <a:r>
              <a:rPr lang="en-US" b="1" dirty="0">
                <a:latin typeface="Arial" panose="020B0604020202020204" pitchFamily="34" charset="0"/>
                <a:cs typeface="Arial" panose="020B0604020202020204" pitchFamily="34" charset="0"/>
              </a:rPr>
              <a:t>ENVIRONMENTAL CRISES </a:t>
            </a:r>
            <a:r>
              <a:rPr lang="en-US" dirty="0">
                <a:latin typeface="Arial" panose="020B0604020202020204" pitchFamily="34" charset="0"/>
                <a:cs typeface="Arial" panose="020B0604020202020204" pitchFamily="34" charset="0"/>
              </a:rPr>
              <a:t>: It is a significant and rapid changes in the planet's ecosystems, primarily driven by human </a:t>
            </a:r>
            <a:r>
              <a:rPr lang="en-US" dirty="0" smtClean="0">
                <a:latin typeface="Arial" panose="020B0604020202020204" pitchFamily="34" charset="0"/>
                <a:cs typeface="Arial" panose="020B0604020202020204" pitchFamily="34" charset="0"/>
              </a:rPr>
              <a:t>activities</a:t>
            </a:r>
            <a:r>
              <a:rPr lang="en-US" dirty="0">
                <a:latin typeface="Arial" panose="020B0604020202020204" pitchFamily="34" charset="0"/>
                <a:cs typeface="Arial" panose="020B0604020202020204" pitchFamily="34" charset="0"/>
              </a:rPr>
              <a:t>, leading to severe issues such as climate change, pollution, deforestation, and biodiversity loss</a:t>
            </a:r>
            <a:r>
              <a:rPr lang="en-US" sz="2400" dirty="0" smtClean="0">
                <a:latin typeface="Arial" panose="020B0604020202020204" pitchFamily="34" charset="0"/>
                <a:cs typeface="Arial" panose="020B0604020202020204" pitchFamily="34" charset="0"/>
              </a:rPr>
              <a:t>.</a:t>
            </a:r>
          </a:p>
          <a:p>
            <a:endParaRPr lang="en-US" dirty="0"/>
          </a:p>
        </p:txBody>
      </p:sp>
      <p:pic>
        <p:nvPicPr>
          <p:cNvPr id="4" name="Picture 3" descr="Learn More About RRI | Rights + Resources"/>
          <p:cNvPicPr>
            <a:picLocks noChangeAspect="1"/>
          </p:cNvPicPr>
          <p:nvPr/>
        </p:nvPicPr>
        <p:blipFill rotWithShape="1">
          <a:blip r:embed="rId2" cstate="print">
            <a:extLst>
              <a:ext uri="{28A0092B-C50C-407E-A947-70E740481C1C}">
                <a14:useLocalDpi xmlns:a14="http://schemas.microsoft.com/office/drawing/2010/main" val="0"/>
              </a:ext>
            </a:extLst>
          </a:blip>
          <a:srcRect l="-301" t="6665" r="194" b="18266"/>
          <a:stretch/>
        </p:blipFill>
        <p:spPr>
          <a:xfrm>
            <a:off x="7641771" y="4234543"/>
            <a:ext cx="4550229" cy="2623458"/>
          </a:xfrm>
          <a:prstGeom prst="rect">
            <a:avLst/>
          </a:prstGeom>
        </p:spPr>
      </p:pic>
    </p:spTree>
    <p:extLst>
      <p:ext uri="{BB962C8B-B14F-4D97-AF65-F5344CB8AC3E}">
        <p14:creationId xmlns:p14="http://schemas.microsoft.com/office/powerpoint/2010/main" val="369847100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3.The Importance of social worker on environmental crisis </a:t>
            </a:r>
            <a:endParaRPr lang="en-US" b="1" dirty="0"/>
          </a:p>
        </p:txBody>
      </p:sp>
      <p:sp>
        <p:nvSpPr>
          <p:cNvPr id="3" name="Content Placeholder 2"/>
          <p:cNvSpPr>
            <a:spLocks noGrp="1"/>
          </p:cNvSpPr>
          <p:nvPr>
            <p:ph idx="1"/>
          </p:nvPr>
        </p:nvSpPr>
        <p:spPr/>
        <p:txBody>
          <a:bodyPr/>
          <a:lstStyle/>
          <a:p>
            <a:r>
              <a:rPr lang="en-US" dirty="0" smtClean="0"/>
              <a:t>Increased health risks: Respiratory problems , and Mental health </a:t>
            </a:r>
          </a:p>
          <a:p>
            <a:r>
              <a:rPr lang="en-US" dirty="0" smtClean="0"/>
              <a:t>Disproportionate Effects: low-income communities, indigenous communities </a:t>
            </a:r>
          </a:p>
          <a:p>
            <a:r>
              <a:rPr lang="en-US" dirty="0" smtClean="0"/>
              <a:t>Environmental injustice: social and economic inequalities </a:t>
            </a:r>
          </a:p>
          <a:p>
            <a:r>
              <a:rPr lang="en-US" dirty="0" smtClean="0"/>
              <a:t>Human Rights : right to clean air, water and healthy environment</a:t>
            </a:r>
          </a:p>
          <a:p>
            <a:pPr marL="0" indent="0">
              <a:buNone/>
            </a:pPr>
            <a:endParaRPr lang="en-US" dirty="0" smtClean="0"/>
          </a:p>
          <a:p>
            <a:endParaRPr lang="en-US" dirty="0"/>
          </a:p>
        </p:txBody>
      </p:sp>
    </p:spTree>
    <p:extLst>
      <p:ext uri="{BB962C8B-B14F-4D97-AF65-F5344CB8AC3E}">
        <p14:creationId xmlns:p14="http://schemas.microsoft.com/office/powerpoint/2010/main" val="89724596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4.Roles of social workers on environmental crises </a:t>
            </a:r>
            <a:endParaRPr lang="en-US" b="1" dirty="0"/>
          </a:p>
        </p:txBody>
      </p:sp>
      <p:sp>
        <p:nvSpPr>
          <p:cNvPr id="3" name="Content Placeholder 2"/>
          <p:cNvSpPr>
            <a:spLocks noGrp="1"/>
          </p:cNvSpPr>
          <p:nvPr>
            <p:ph idx="1"/>
          </p:nvPr>
        </p:nvSpPr>
        <p:spPr>
          <a:xfrm>
            <a:off x="296333" y="1823132"/>
            <a:ext cx="9805609" cy="4599440"/>
          </a:xfrm>
        </p:spPr>
        <p:txBody>
          <a:bodyPr>
            <a:normAutofit/>
          </a:bodyPr>
          <a:lstStyle/>
          <a:p>
            <a:r>
              <a:rPr lang="en-US" dirty="0" smtClean="0"/>
              <a:t>1. </a:t>
            </a:r>
            <a:r>
              <a:rPr lang="en-US" b="1" u="sng" dirty="0" smtClean="0"/>
              <a:t>Advocacy</a:t>
            </a:r>
            <a:r>
              <a:rPr lang="en-US" dirty="0" smtClean="0"/>
              <a:t> : social worker advocate for the rights and needs of affected communities, ensuring their voices are heard. Speaking to relevant stakeholders in relation to the crises experienced by their clients.</a:t>
            </a:r>
          </a:p>
          <a:p>
            <a:r>
              <a:rPr lang="en-US" dirty="0" smtClean="0"/>
              <a:t>2.</a:t>
            </a:r>
            <a:r>
              <a:rPr lang="en-US" u="sng" dirty="0" smtClean="0"/>
              <a:t> </a:t>
            </a:r>
            <a:r>
              <a:rPr lang="en-US" b="1" u="sng" dirty="0" smtClean="0"/>
              <a:t>Emotional Support</a:t>
            </a:r>
            <a:r>
              <a:rPr lang="en-US" dirty="0" smtClean="0"/>
              <a:t>: social workers provide emotional support to individuals and communities affected by environmental crises. ( psychosocial support and support groups)</a:t>
            </a:r>
          </a:p>
          <a:p>
            <a:pPr lvl="0">
              <a:buClr>
                <a:srgbClr val="90C226"/>
              </a:buClr>
            </a:pPr>
            <a:r>
              <a:rPr lang="en-US" dirty="0" smtClean="0"/>
              <a:t>3.</a:t>
            </a:r>
            <a:r>
              <a:rPr lang="en-US" dirty="0" smtClean="0">
                <a:solidFill>
                  <a:prstClr val="black">
                    <a:lumMod val="75000"/>
                    <a:lumOff val="25000"/>
                  </a:prstClr>
                </a:solidFill>
              </a:rPr>
              <a:t> </a:t>
            </a:r>
            <a:r>
              <a:rPr lang="en-US" b="1" u="sng" dirty="0">
                <a:solidFill>
                  <a:prstClr val="black">
                    <a:lumMod val="75000"/>
                    <a:lumOff val="25000"/>
                  </a:prstClr>
                </a:solidFill>
              </a:rPr>
              <a:t>Education and awareness </a:t>
            </a:r>
            <a:r>
              <a:rPr lang="en-US" dirty="0">
                <a:solidFill>
                  <a:prstClr val="black">
                    <a:lumMod val="75000"/>
                    <a:lumOff val="25000"/>
                  </a:prstClr>
                </a:solidFill>
              </a:rPr>
              <a:t>: educating communities about environmental risks and promote sustainable practice. ( floods and projects.</a:t>
            </a:r>
          </a:p>
          <a:p>
            <a:pPr lvl="0">
              <a:buClr>
                <a:srgbClr val="90C226"/>
              </a:buClr>
            </a:pPr>
            <a:r>
              <a:rPr lang="en-US" dirty="0">
                <a:solidFill>
                  <a:prstClr val="black">
                    <a:lumMod val="75000"/>
                    <a:lumOff val="25000"/>
                  </a:prstClr>
                </a:solidFill>
              </a:rPr>
              <a:t>4. </a:t>
            </a:r>
            <a:r>
              <a:rPr lang="en-US" b="1" u="sng" dirty="0">
                <a:solidFill>
                  <a:prstClr val="black">
                    <a:lumMod val="75000"/>
                    <a:lumOff val="25000"/>
                  </a:prstClr>
                </a:solidFill>
              </a:rPr>
              <a:t>Trauma support </a:t>
            </a:r>
            <a:r>
              <a:rPr lang="en-US" dirty="0">
                <a:solidFill>
                  <a:prstClr val="black">
                    <a:lumMod val="75000"/>
                    <a:lumOff val="25000"/>
                  </a:prstClr>
                </a:solidFill>
              </a:rPr>
              <a:t>: provide support to individuals and communities experiencing trauma due to environmental crises. (counselling and </a:t>
            </a:r>
            <a:r>
              <a:rPr lang="en-US" dirty="0" smtClean="0">
                <a:solidFill>
                  <a:prstClr val="black">
                    <a:lumMod val="75000"/>
                    <a:lumOff val="25000"/>
                  </a:prstClr>
                </a:solidFill>
              </a:rPr>
              <a:t>debriefing</a:t>
            </a:r>
          </a:p>
          <a:p>
            <a:pPr lvl="0">
              <a:buClr>
                <a:srgbClr val="90C226"/>
              </a:buClr>
            </a:pPr>
            <a:r>
              <a:rPr lang="en-US" dirty="0" smtClean="0">
                <a:solidFill>
                  <a:prstClr val="black">
                    <a:lumMod val="75000"/>
                    <a:lumOff val="25000"/>
                  </a:prstClr>
                </a:solidFill>
              </a:rPr>
              <a:t> </a:t>
            </a:r>
            <a:r>
              <a:rPr lang="en-US" dirty="0">
                <a:solidFill>
                  <a:prstClr val="black">
                    <a:lumMod val="75000"/>
                    <a:lumOff val="25000"/>
                  </a:prstClr>
                </a:solidFill>
              </a:rPr>
              <a:t>5.</a:t>
            </a:r>
            <a:r>
              <a:rPr lang="en-US" b="1" u="sng" dirty="0">
                <a:solidFill>
                  <a:prstClr val="black">
                    <a:lumMod val="75000"/>
                    <a:lumOff val="25000"/>
                  </a:prstClr>
                </a:solidFill>
              </a:rPr>
              <a:t> Collaborator </a:t>
            </a:r>
            <a:r>
              <a:rPr lang="en-US" dirty="0">
                <a:solidFill>
                  <a:prstClr val="black">
                    <a:lumMod val="75000"/>
                    <a:lumOff val="25000"/>
                  </a:prstClr>
                </a:solidFill>
              </a:rPr>
              <a:t>: social worker collaborate with environmental professionals, policy makers, and other stakeholders to address environmental crises and promote sustainable solutions</a:t>
            </a:r>
          </a:p>
          <a:p>
            <a:pPr lvl="0">
              <a:buClr>
                <a:srgbClr val="90C226"/>
              </a:buClr>
            </a:pPr>
            <a:r>
              <a:rPr lang="en-US" dirty="0">
                <a:solidFill>
                  <a:prstClr val="black">
                    <a:lumMod val="75000"/>
                    <a:lumOff val="25000"/>
                  </a:prstClr>
                </a:solidFill>
              </a:rPr>
              <a:t>6. </a:t>
            </a:r>
            <a:r>
              <a:rPr lang="en-US" b="1" u="sng" dirty="0">
                <a:solidFill>
                  <a:prstClr val="black">
                    <a:lumMod val="75000"/>
                    <a:lumOff val="25000"/>
                  </a:prstClr>
                </a:solidFill>
              </a:rPr>
              <a:t>Researcher</a:t>
            </a:r>
            <a:r>
              <a:rPr lang="en-US" dirty="0">
                <a:solidFill>
                  <a:prstClr val="black">
                    <a:lumMod val="75000"/>
                    <a:lumOff val="25000"/>
                  </a:prstClr>
                </a:solidFill>
              </a:rPr>
              <a:t> : conduct research on the social and environmental impacts of environmental crises, information practice, policy and advocacy effort.</a:t>
            </a:r>
          </a:p>
          <a:p>
            <a:pPr lvl="0">
              <a:buClr>
                <a:srgbClr val="90C226"/>
              </a:buClr>
            </a:pPr>
            <a:endParaRPr lang="en-US" dirty="0">
              <a:solidFill>
                <a:prstClr val="black">
                  <a:lumMod val="75000"/>
                  <a:lumOff val="25000"/>
                </a:prstClr>
              </a:solidFill>
            </a:endParaRPr>
          </a:p>
          <a:p>
            <a:endParaRPr lang="en-US" dirty="0" smtClean="0"/>
          </a:p>
        </p:txBody>
      </p:sp>
    </p:spTree>
    <p:extLst>
      <p:ext uri="{BB962C8B-B14F-4D97-AF65-F5344CB8AC3E}">
        <p14:creationId xmlns:p14="http://schemas.microsoft.com/office/powerpoint/2010/main" val="53727914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3893" y="342847"/>
            <a:ext cx="10515600" cy="1325563"/>
          </a:xfrm>
        </p:spPr>
        <p:txBody>
          <a:bodyPr/>
          <a:lstStyle/>
          <a:p>
            <a:r>
              <a:rPr lang="en-US" b="1" dirty="0" smtClean="0"/>
              <a:t>5. Green social worker levels of practice </a:t>
            </a:r>
            <a:endParaRPr lang="en-US" b="1" dirty="0"/>
          </a:p>
        </p:txBody>
      </p:sp>
      <p:sp>
        <p:nvSpPr>
          <p:cNvPr id="3" name="Content Placeholder 2"/>
          <p:cNvSpPr>
            <a:spLocks noGrp="1"/>
          </p:cNvSpPr>
          <p:nvPr>
            <p:ph idx="1"/>
          </p:nvPr>
        </p:nvSpPr>
        <p:spPr>
          <a:xfrm>
            <a:off x="448733" y="1005628"/>
            <a:ext cx="9446381" cy="5656429"/>
          </a:xfrm>
        </p:spPr>
        <p:txBody>
          <a:bodyPr>
            <a:normAutofit/>
          </a:bodyPr>
          <a:lstStyle/>
          <a:p>
            <a:pPr>
              <a:lnSpc>
                <a:spcPct val="150000"/>
              </a:lnSpc>
            </a:pPr>
            <a:r>
              <a:rPr lang="en-US" dirty="0" smtClean="0"/>
              <a:t>The </a:t>
            </a:r>
            <a:r>
              <a:rPr lang="en-US" dirty="0"/>
              <a:t>social work profession engages across micro-mezzo-and macro levels of policy and practice to co-build partnerships that create change and promote opportunities that support and build sustainable development and eco-social practice, committed to building a new eco-social world in which all rights are ensured and no one is left behind</a:t>
            </a:r>
            <a:r>
              <a:rPr lang="en-US" dirty="0" smtClean="0"/>
              <a:t>.</a:t>
            </a:r>
          </a:p>
          <a:p>
            <a:pPr marL="0" indent="0">
              <a:lnSpc>
                <a:spcPct val="150000"/>
              </a:lnSpc>
              <a:buNone/>
            </a:pPr>
            <a:r>
              <a:rPr lang="en-US" b="1" dirty="0" smtClean="0"/>
              <a:t>1. Micro </a:t>
            </a:r>
            <a:r>
              <a:rPr lang="en-US" dirty="0"/>
              <a:t>S</a:t>
            </a:r>
            <a:r>
              <a:rPr lang="en-US" dirty="0" smtClean="0"/>
              <a:t>ocial</a:t>
            </a:r>
            <a:r>
              <a:rPr lang="en-US" dirty="0"/>
              <a:t> work focuses on individual clients and small groups. It involves direct interaction and support, often through counseling or therapy. Social workers provide one-on-one support, assess client needs, and help individuals navigate personal challenges. They may work as therapists, school social workers, or case managers</a:t>
            </a:r>
            <a:r>
              <a:rPr lang="en-US" dirty="0" smtClean="0"/>
              <a:t>.</a:t>
            </a:r>
          </a:p>
          <a:p>
            <a:pPr>
              <a:lnSpc>
                <a:spcPct val="150000"/>
              </a:lnSpc>
            </a:pPr>
            <a:r>
              <a:rPr lang="en-US" dirty="0" smtClean="0"/>
              <a:t>Individual </a:t>
            </a:r>
            <a:r>
              <a:rPr lang="en-US" dirty="0"/>
              <a:t>therapy sessions , family counselling and crisis </a:t>
            </a:r>
            <a:r>
              <a:rPr lang="en-US" dirty="0" smtClean="0"/>
              <a:t>intervention</a:t>
            </a:r>
          </a:p>
          <a:p>
            <a:pPr marL="0" indent="0">
              <a:buNone/>
            </a:pPr>
            <a:endParaRPr lang="en-US" dirty="0" smtClean="0"/>
          </a:p>
          <a:p>
            <a:endParaRPr lang="en-US" dirty="0"/>
          </a:p>
          <a:p>
            <a:endParaRPr lang="en-US" dirty="0" smtClean="0"/>
          </a:p>
        </p:txBody>
      </p:sp>
    </p:spTree>
    <p:extLst>
      <p:ext uri="{BB962C8B-B14F-4D97-AF65-F5344CB8AC3E}">
        <p14:creationId xmlns:p14="http://schemas.microsoft.com/office/powerpoint/2010/main" val="390634823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3893" y="342847"/>
            <a:ext cx="10515600" cy="1325563"/>
          </a:xfrm>
        </p:spPr>
        <p:txBody>
          <a:bodyPr/>
          <a:lstStyle/>
          <a:p>
            <a:r>
              <a:rPr lang="en-US" b="1" dirty="0" smtClean="0"/>
              <a:t>5. </a:t>
            </a:r>
            <a:r>
              <a:rPr lang="en-US" b="1" dirty="0" err="1" smtClean="0"/>
              <a:t>Cont</a:t>
            </a:r>
            <a:r>
              <a:rPr lang="en-US" b="1" dirty="0" smtClean="0"/>
              <a:t>…</a:t>
            </a:r>
            <a:endParaRPr lang="en-US" b="1" dirty="0"/>
          </a:p>
        </p:txBody>
      </p:sp>
      <p:sp>
        <p:nvSpPr>
          <p:cNvPr id="3" name="Content Placeholder 2"/>
          <p:cNvSpPr>
            <a:spLocks noGrp="1"/>
          </p:cNvSpPr>
          <p:nvPr>
            <p:ph idx="1"/>
          </p:nvPr>
        </p:nvSpPr>
        <p:spPr>
          <a:xfrm>
            <a:off x="448733" y="1005628"/>
            <a:ext cx="9446381" cy="5656429"/>
          </a:xfrm>
        </p:spPr>
        <p:txBody>
          <a:bodyPr>
            <a:normAutofit/>
          </a:bodyPr>
          <a:lstStyle/>
          <a:p>
            <a:pPr marL="0" indent="0">
              <a:lnSpc>
                <a:spcPct val="150000"/>
              </a:lnSpc>
              <a:buNone/>
            </a:pPr>
            <a:r>
              <a:rPr lang="en-US" b="1" dirty="0" smtClean="0"/>
              <a:t>2</a:t>
            </a:r>
            <a:r>
              <a:rPr lang="en-US" b="1" dirty="0"/>
              <a:t>. Mezzo</a:t>
            </a:r>
          </a:p>
          <a:p>
            <a:pPr>
              <a:lnSpc>
                <a:spcPct val="150000"/>
              </a:lnSpc>
            </a:pPr>
            <a:r>
              <a:rPr lang="en-US" dirty="0"/>
              <a:t>Social work operates at the community or group level, bridging the gap between individuals and larger </a:t>
            </a:r>
            <a:r>
              <a:rPr lang="en-US" dirty="0" smtClean="0"/>
              <a:t>systems.</a:t>
            </a:r>
          </a:p>
          <a:p>
            <a:pPr>
              <a:lnSpc>
                <a:spcPct val="150000"/>
              </a:lnSpc>
            </a:pPr>
            <a:r>
              <a:rPr lang="en-US" dirty="0" smtClean="0"/>
              <a:t>Social</a:t>
            </a:r>
            <a:r>
              <a:rPr lang="en-US" dirty="0"/>
              <a:t> workers engage with groups, organizations, and communities to facilitate support and intervention programs. </a:t>
            </a:r>
            <a:r>
              <a:rPr lang="en-US" dirty="0"/>
              <a:t>The aim is to strengthen group dynamics, empower communities, and create supportive networks that improve collective well-being</a:t>
            </a:r>
            <a:r>
              <a:rPr lang="en-US" dirty="0" smtClean="0"/>
              <a:t>.</a:t>
            </a:r>
          </a:p>
          <a:p>
            <a:pPr marL="0" indent="0">
              <a:lnSpc>
                <a:spcPct val="150000"/>
              </a:lnSpc>
              <a:buNone/>
            </a:pPr>
            <a:r>
              <a:rPr lang="en-US" dirty="0" smtClean="0"/>
              <a:t>E.g.: Socia</a:t>
            </a:r>
            <a:r>
              <a:rPr lang="en-US" dirty="0"/>
              <a:t>l worker </a:t>
            </a:r>
            <a:r>
              <a:rPr lang="en-US" dirty="0" smtClean="0"/>
              <a:t>facilitates support groups, conduct community outreach and awareness campaigns and strengthen families</a:t>
            </a:r>
          </a:p>
          <a:p>
            <a:pPr marL="0" indent="0">
              <a:buNone/>
            </a:pPr>
            <a:r>
              <a:rPr lang="en-US" b="1" dirty="0" smtClean="0"/>
              <a:t>3</a:t>
            </a:r>
            <a:r>
              <a:rPr lang="en-US" b="1" dirty="0"/>
              <a:t>. Macro </a:t>
            </a:r>
            <a:r>
              <a:rPr lang="en-US" b="1" dirty="0" smtClean="0"/>
              <a:t>level</a:t>
            </a:r>
          </a:p>
          <a:p>
            <a:pPr>
              <a:buFont typeface="Wingdings" panose="05000000000000000000" pitchFamily="2" charset="2"/>
              <a:buChar char="Ø"/>
            </a:pPr>
            <a:r>
              <a:rPr lang="en-US" dirty="0" smtClean="0"/>
              <a:t>Social</a:t>
            </a:r>
            <a:r>
              <a:rPr lang="en-US" dirty="0"/>
              <a:t> work encompasses broader systemic issues, focusing on policy, advocacy, and research to influence social change.</a:t>
            </a:r>
          </a:p>
          <a:p>
            <a:r>
              <a:rPr lang="en-US" dirty="0"/>
              <a:t>Social workers work on a larger scale, addressing societal problems through policy development, program implementation, and community advocacy. ( Collaboration) </a:t>
            </a:r>
          </a:p>
          <a:p>
            <a:endParaRPr lang="en-US" dirty="0"/>
          </a:p>
          <a:p>
            <a:endParaRPr lang="en-US" dirty="0" smtClean="0"/>
          </a:p>
        </p:txBody>
      </p:sp>
    </p:spTree>
    <p:extLst>
      <p:ext uri="{BB962C8B-B14F-4D97-AF65-F5344CB8AC3E}">
        <p14:creationId xmlns:p14="http://schemas.microsoft.com/office/powerpoint/2010/main" val="395009875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6</a:t>
            </a:r>
            <a:r>
              <a:rPr lang="en-US" b="1" dirty="0" smtClean="0"/>
              <a:t>. </a:t>
            </a:r>
            <a:r>
              <a:rPr lang="en-US" b="1" dirty="0" smtClean="0"/>
              <a:t>Challenges of green social worker </a:t>
            </a:r>
            <a:endParaRPr lang="en-US" b="1" dirty="0"/>
          </a:p>
        </p:txBody>
      </p:sp>
      <p:sp>
        <p:nvSpPr>
          <p:cNvPr id="3" name="Content Placeholder 2"/>
          <p:cNvSpPr>
            <a:spLocks noGrp="1"/>
          </p:cNvSpPr>
          <p:nvPr>
            <p:ph idx="1"/>
          </p:nvPr>
        </p:nvSpPr>
        <p:spPr>
          <a:xfrm>
            <a:off x="557591" y="1507446"/>
            <a:ext cx="8499323" cy="4958668"/>
          </a:xfrm>
        </p:spPr>
        <p:txBody>
          <a:bodyPr>
            <a:normAutofit lnSpcReduction="10000"/>
          </a:bodyPr>
          <a:lstStyle/>
          <a:p>
            <a:pPr marL="0" indent="0" algn="just">
              <a:buNone/>
            </a:pPr>
            <a:r>
              <a:rPr lang="en-US" b="1" dirty="0" smtClean="0"/>
              <a:t>1. Limited </a:t>
            </a:r>
            <a:r>
              <a:rPr lang="en-US" b="1" dirty="0" smtClean="0"/>
              <a:t>resources </a:t>
            </a:r>
          </a:p>
          <a:p>
            <a:pPr marL="0" indent="0" algn="just">
              <a:buNone/>
            </a:pPr>
            <a:r>
              <a:rPr lang="en-US" dirty="0" smtClean="0"/>
              <a:t>Insufficient funding and resources can hinder the implementation of green social work initiatives, making it difficult to support communities affected by environmental crises</a:t>
            </a:r>
          </a:p>
          <a:p>
            <a:pPr marL="0" indent="0" algn="just">
              <a:buNone/>
            </a:pPr>
            <a:r>
              <a:rPr lang="en-US" dirty="0" smtClean="0"/>
              <a:t>2. </a:t>
            </a:r>
            <a:r>
              <a:rPr lang="en-US" b="1" dirty="0" smtClean="0"/>
              <a:t>Climate change </a:t>
            </a:r>
          </a:p>
          <a:p>
            <a:pPr marL="0" indent="0" algn="just">
              <a:buNone/>
            </a:pPr>
            <a:r>
              <a:rPr lang="en-US" dirty="0" smtClean="0"/>
              <a:t>The complexity and scale of climate change can be overwhelming requiring green social workers to develop innovative strategies to mitigate its effects and promote resilience</a:t>
            </a:r>
          </a:p>
          <a:p>
            <a:pPr marL="0" indent="0" algn="just">
              <a:buNone/>
            </a:pPr>
            <a:r>
              <a:rPr lang="en-US" b="1" dirty="0"/>
              <a:t>3. Advocacy</a:t>
            </a:r>
          </a:p>
          <a:p>
            <a:pPr marL="0" indent="0" algn="just">
              <a:buNone/>
            </a:pPr>
            <a:r>
              <a:rPr lang="en-US" dirty="0"/>
              <a:t>Advocate for policy changes and increased funding to support environmental sustainability and social justice initiatives </a:t>
            </a:r>
          </a:p>
          <a:p>
            <a:pPr marL="0" indent="0" algn="just">
              <a:buNone/>
            </a:pPr>
            <a:r>
              <a:rPr lang="en-US" b="1" dirty="0"/>
              <a:t>4. Interdisciplinary collaboration </a:t>
            </a:r>
          </a:p>
          <a:p>
            <a:pPr marL="0" indent="0" algn="just">
              <a:buNone/>
            </a:pPr>
            <a:r>
              <a:rPr lang="en-US" dirty="0"/>
              <a:t>Green social workers must collaborate with professionals from various, including science, technology, and public health, to develop comprehensive solutions to environmental challenges </a:t>
            </a:r>
          </a:p>
          <a:p>
            <a:pPr marL="0" indent="0" algn="just">
              <a:buNone/>
            </a:pPr>
            <a:endParaRPr lang="en-US" dirty="0" smtClean="0"/>
          </a:p>
          <a:p>
            <a:pPr marL="0" indent="0" algn="just">
              <a:buNone/>
            </a:pPr>
            <a:endParaRPr lang="en-US" dirty="0" smtClean="0"/>
          </a:p>
        </p:txBody>
      </p:sp>
    </p:spTree>
    <p:extLst>
      <p:ext uri="{BB962C8B-B14F-4D97-AF65-F5344CB8AC3E}">
        <p14:creationId xmlns:p14="http://schemas.microsoft.com/office/powerpoint/2010/main" val="316860443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291</TotalTime>
  <Words>736</Words>
  <Application>Microsoft Office PowerPoint</Application>
  <PresentationFormat>Widescreen</PresentationFormat>
  <Paragraphs>66</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Helvetica</vt:lpstr>
      <vt:lpstr>Times New Roman</vt:lpstr>
      <vt:lpstr>Trebuchet MS</vt:lpstr>
      <vt:lpstr>Wingdings</vt:lpstr>
      <vt:lpstr>Wingdings 3</vt:lpstr>
      <vt:lpstr>Facet</vt:lpstr>
      <vt:lpstr>              Limpopo Province Vhembe District    GREEN SOCIAL WORKER AND CLIMATE RESILIENCE SUPPORTING VULNERABLE COMMUNITIES IN THE FACE OF CLIMATE CRISES</vt:lpstr>
      <vt:lpstr>1. Introduction </vt:lpstr>
      <vt:lpstr>2.Definition </vt:lpstr>
      <vt:lpstr>Definition continue…..</vt:lpstr>
      <vt:lpstr>3.The Importance of social worker on environmental crisis </vt:lpstr>
      <vt:lpstr>4.Roles of social workers on environmental crises </vt:lpstr>
      <vt:lpstr>5. Green social worker levels of practice </vt:lpstr>
      <vt:lpstr>5. Cont…</vt:lpstr>
      <vt:lpstr>6. Challenges of green social worker </vt:lpstr>
      <vt:lpstr>7.Strategies to overcome challenges faced by green social worker </vt:lpstr>
      <vt:lpstr>9.Conclusion</vt:lpstr>
      <vt:lpstr>THE END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 SOCIAL WORKER AND CLIMATE RESILIENCE SUPPORTING VULNERABLE COMMUNITIES IN THE FACE OF CLIMATE CRISES</dc:title>
  <dc:creator>Madavha</dc:creator>
  <cp:lastModifiedBy>MulaudziP</cp:lastModifiedBy>
  <cp:revision>52</cp:revision>
  <dcterms:created xsi:type="dcterms:W3CDTF">2025-08-28T07:34:59Z</dcterms:created>
  <dcterms:modified xsi:type="dcterms:W3CDTF">2025-08-30T18:56:56Z</dcterms:modified>
</cp:coreProperties>
</file>