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handoutMasterIdLst>
    <p:handoutMasterId r:id="rId12"/>
  </p:handoutMasterIdLst>
  <p:sldIdLst>
    <p:sldId id="471" r:id="rId2"/>
    <p:sldId id="687" r:id="rId3"/>
    <p:sldId id="709" r:id="rId4"/>
    <p:sldId id="713" r:id="rId5"/>
    <p:sldId id="715" r:id="rId6"/>
    <p:sldId id="684" r:id="rId7"/>
    <p:sldId id="711" r:id="rId8"/>
    <p:sldId id="696" r:id="rId9"/>
    <p:sldId id="702" r:id="rId10"/>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E MILNE" initials="M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21E"/>
    <a:srgbClr val="008000"/>
    <a:srgbClr val="009644"/>
    <a:srgbClr val="FFFF66"/>
    <a:srgbClr val="FFCC66"/>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76" autoAdjust="0"/>
    <p:restoredTop sz="92015" autoAdjust="0"/>
  </p:normalViewPr>
  <p:slideViewPr>
    <p:cSldViewPr>
      <p:cViewPr>
        <p:scale>
          <a:sx n="70" d="100"/>
          <a:sy n="70" d="100"/>
        </p:scale>
        <p:origin x="1252" y="32"/>
      </p:cViewPr>
      <p:guideLst>
        <p:guide orient="horz" pos="2160"/>
        <p:guide pos="2880"/>
      </p:guideLst>
    </p:cSldViewPr>
  </p:slideViewPr>
  <p:outlineViewPr>
    <p:cViewPr>
      <p:scale>
        <a:sx n="33" d="100"/>
        <a:sy n="33" d="100"/>
      </p:scale>
      <p:origin x="0" y="-3876"/>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7928"/>
          </a:xfrm>
          <a:prstGeom prst="rect">
            <a:avLst/>
          </a:prstGeom>
        </p:spPr>
        <p:txBody>
          <a:bodyPr vert="horz" lIns="91428" tIns="45714" rIns="91428" bIns="45714" rtlCol="0"/>
          <a:lstStyle>
            <a:lvl1pPr algn="l">
              <a:defRPr sz="1200"/>
            </a:lvl1pPr>
          </a:lstStyle>
          <a:p>
            <a:endParaRPr lang="en-ZA" dirty="0"/>
          </a:p>
        </p:txBody>
      </p:sp>
      <p:sp>
        <p:nvSpPr>
          <p:cNvPr id="3" name="Date Placeholder 2"/>
          <p:cNvSpPr>
            <a:spLocks noGrp="1"/>
          </p:cNvSpPr>
          <p:nvPr>
            <p:ph type="dt" sz="quarter" idx="1"/>
          </p:nvPr>
        </p:nvSpPr>
        <p:spPr>
          <a:xfrm>
            <a:off x="3849688" y="1"/>
            <a:ext cx="2946400" cy="497928"/>
          </a:xfrm>
          <a:prstGeom prst="rect">
            <a:avLst/>
          </a:prstGeom>
        </p:spPr>
        <p:txBody>
          <a:bodyPr vert="horz" lIns="91428" tIns="45714" rIns="91428" bIns="45714" rtlCol="0"/>
          <a:lstStyle>
            <a:lvl1pPr algn="r">
              <a:defRPr sz="1200"/>
            </a:lvl1pPr>
          </a:lstStyle>
          <a:p>
            <a:fld id="{F7D42896-8E1F-4592-B5A5-18C5C72FB23A}" type="datetimeFigureOut">
              <a:rPr lang="en-ZA" smtClean="0"/>
              <a:t>2025/09/08</a:t>
            </a:fld>
            <a:endParaRPr lang="en-ZA" dirty="0"/>
          </a:p>
        </p:txBody>
      </p:sp>
      <p:sp>
        <p:nvSpPr>
          <p:cNvPr id="4" name="Footer Placeholder 3"/>
          <p:cNvSpPr>
            <a:spLocks noGrp="1"/>
          </p:cNvSpPr>
          <p:nvPr>
            <p:ph type="ftr" sz="quarter" idx="2"/>
          </p:nvPr>
        </p:nvSpPr>
        <p:spPr>
          <a:xfrm>
            <a:off x="0" y="9428711"/>
            <a:ext cx="2946400" cy="497928"/>
          </a:xfrm>
          <a:prstGeom prst="rect">
            <a:avLst/>
          </a:prstGeom>
        </p:spPr>
        <p:txBody>
          <a:bodyPr vert="horz" lIns="91428" tIns="45714" rIns="91428" bIns="45714" rtlCol="0" anchor="b"/>
          <a:lstStyle>
            <a:lvl1pPr algn="l">
              <a:defRPr sz="1200"/>
            </a:lvl1pPr>
          </a:lstStyle>
          <a:p>
            <a:endParaRPr lang="en-ZA" dirty="0"/>
          </a:p>
        </p:txBody>
      </p:sp>
      <p:sp>
        <p:nvSpPr>
          <p:cNvPr id="5" name="Slide Number Placeholder 4"/>
          <p:cNvSpPr>
            <a:spLocks noGrp="1"/>
          </p:cNvSpPr>
          <p:nvPr>
            <p:ph type="sldNum" sz="quarter" idx="3"/>
          </p:nvPr>
        </p:nvSpPr>
        <p:spPr>
          <a:xfrm>
            <a:off x="3849688" y="9428711"/>
            <a:ext cx="2946400" cy="497928"/>
          </a:xfrm>
          <a:prstGeom prst="rect">
            <a:avLst/>
          </a:prstGeom>
        </p:spPr>
        <p:txBody>
          <a:bodyPr vert="horz" lIns="91428" tIns="45714" rIns="91428" bIns="45714" rtlCol="0" anchor="b"/>
          <a:lstStyle>
            <a:lvl1pPr algn="r">
              <a:defRPr sz="1200"/>
            </a:lvl1pPr>
          </a:lstStyle>
          <a:p>
            <a:fld id="{A500E8E3-D37B-4AA5-9D84-59ED5DB46622}" type="slidenum">
              <a:rPr lang="en-ZA" smtClean="0"/>
              <a:t>‹#›</a:t>
            </a:fld>
            <a:endParaRPr lang="en-ZA" dirty="0"/>
          </a:p>
        </p:txBody>
      </p:sp>
    </p:spTree>
    <p:extLst>
      <p:ext uri="{BB962C8B-B14F-4D97-AF65-F5344CB8AC3E}">
        <p14:creationId xmlns:p14="http://schemas.microsoft.com/office/powerpoint/2010/main" val="17724539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8"/>
          </a:xfrm>
          <a:prstGeom prst="rect">
            <a:avLst/>
          </a:prstGeom>
        </p:spPr>
        <p:txBody>
          <a:bodyPr vert="horz" lIns="91428" tIns="45714" rIns="91428" bIns="45714"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49688" y="1"/>
            <a:ext cx="2946400" cy="496888"/>
          </a:xfrm>
          <a:prstGeom prst="rect">
            <a:avLst/>
          </a:prstGeom>
        </p:spPr>
        <p:txBody>
          <a:bodyPr vert="horz" lIns="91428" tIns="45714" rIns="91428" bIns="45714" rtlCol="0"/>
          <a:lstStyle>
            <a:lvl1pPr algn="r" fontAlgn="auto">
              <a:spcBef>
                <a:spcPts val="0"/>
              </a:spcBef>
              <a:spcAft>
                <a:spcPts val="0"/>
              </a:spcAft>
              <a:defRPr sz="1200">
                <a:latin typeface="+mn-lt"/>
              </a:defRPr>
            </a:lvl1pPr>
          </a:lstStyle>
          <a:p>
            <a:pPr>
              <a:defRPr/>
            </a:pPr>
            <a:fld id="{2F99D547-1A9C-4812-81A1-DCCB702D1569}" type="datetimeFigureOut">
              <a:rPr lang="en-US"/>
              <a:pPr>
                <a:defRPr/>
              </a:pPr>
              <a:t>9/8/2025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8" tIns="45714" rIns="91428" bIns="45714" rtlCol="0" anchor="ctr"/>
          <a:lstStyle/>
          <a:p>
            <a:pPr lvl="0"/>
            <a:endParaRPr lang="en-US" noProof="0" dirty="0"/>
          </a:p>
        </p:txBody>
      </p:sp>
      <p:sp>
        <p:nvSpPr>
          <p:cNvPr id="5" name="Notes Placeholder 4"/>
          <p:cNvSpPr>
            <a:spLocks noGrp="1"/>
          </p:cNvSpPr>
          <p:nvPr>
            <p:ph type="body" sz="quarter" idx="3"/>
          </p:nvPr>
        </p:nvSpPr>
        <p:spPr>
          <a:xfrm>
            <a:off x="679452" y="4714878"/>
            <a:ext cx="5438775" cy="4467225"/>
          </a:xfrm>
          <a:prstGeom prst="rect">
            <a:avLst/>
          </a:prstGeom>
        </p:spPr>
        <p:txBody>
          <a:bodyPr vert="horz" lIns="91428" tIns="45714" rIns="91428" bIns="4571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164"/>
            <a:ext cx="2946400" cy="496887"/>
          </a:xfrm>
          <a:prstGeom prst="rect">
            <a:avLst/>
          </a:prstGeom>
        </p:spPr>
        <p:txBody>
          <a:bodyPr vert="horz" lIns="91428" tIns="45714" rIns="91428" bIns="45714"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49688" y="9428164"/>
            <a:ext cx="2946400" cy="496887"/>
          </a:xfrm>
          <a:prstGeom prst="rect">
            <a:avLst/>
          </a:prstGeom>
        </p:spPr>
        <p:txBody>
          <a:bodyPr vert="horz" wrap="square" lIns="91428" tIns="45714" rIns="91428" bIns="45714" numCol="1" anchor="b" anchorCtr="0" compatLnSpc="1">
            <a:prstTxWarp prst="textNoShape">
              <a:avLst/>
            </a:prstTxWarp>
          </a:bodyPr>
          <a:lstStyle>
            <a:lvl1pPr algn="r">
              <a:defRPr sz="1200">
                <a:latin typeface="Calibri" panose="020F0502020204030204" pitchFamily="34" charset="0"/>
              </a:defRPr>
            </a:lvl1pPr>
          </a:lstStyle>
          <a:p>
            <a:fld id="{FBE2F452-BBC8-48A0-81EB-29E797DD877A}" type="slidenum">
              <a:rPr lang="en-US" altLang="en-US"/>
              <a:pPr/>
              <a:t>‹#›</a:t>
            </a:fld>
            <a:endParaRPr lang="en-US" altLang="en-US" dirty="0"/>
          </a:p>
        </p:txBody>
      </p:sp>
    </p:spTree>
    <p:extLst>
      <p:ext uri="{BB962C8B-B14F-4D97-AF65-F5344CB8AC3E}">
        <p14:creationId xmlns:p14="http://schemas.microsoft.com/office/powerpoint/2010/main" val="406740333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E1CC4D-6B80-824F-95B3-C7042065D9B6}" type="datetime1">
              <a:rPr lang="en-ZA" smtClean="0">
                <a:solidFill>
                  <a:prstClr val="black">
                    <a:tint val="75000"/>
                  </a:prstClr>
                </a:solidFill>
              </a:rPr>
              <a:t>2025/09/08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4F3A2FD1-091E-4E14-B5E1-3309D4850A6F}" type="slidenum">
              <a:rPr lang="en-US" altLang="en-US"/>
              <a:pPr/>
              <a:t>‹#›</a:t>
            </a:fld>
            <a:endParaRPr lang="en-US" altLang="en-US" dirty="0"/>
          </a:p>
        </p:txBody>
      </p:sp>
    </p:spTree>
    <p:extLst>
      <p:ext uri="{BB962C8B-B14F-4D97-AF65-F5344CB8AC3E}">
        <p14:creationId xmlns:p14="http://schemas.microsoft.com/office/powerpoint/2010/main" val="301970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F5F6902-2018-4A43-A197-E66B77FC800F}" type="datetime1">
              <a:rPr lang="en-ZA" smtClean="0">
                <a:solidFill>
                  <a:prstClr val="black">
                    <a:tint val="75000"/>
                  </a:prstClr>
                </a:solidFill>
              </a:rPr>
              <a:t>2025/09/08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F9C980E-3AC1-4DFD-ABD0-F24C9196324D}" type="slidenum">
              <a:rPr lang="en-US" altLang="en-US"/>
              <a:pPr/>
              <a:t>‹#›</a:t>
            </a:fld>
            <a:endParaRPr lang="en-US" altLang="en-US" dirty="0"/>
          </a:p>
        </p:txBody>
      </p:sp>
    </p:spTree>
    <p:extLst>
      <p:ext uri="{BB962C8B-B14F-4D97-AF65-F5344CB8AC3E}">
        <p14:creationId xmlns:p14="http://schemas.microsoft.com/office/powerpoint/2010/main" val="2400888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050AAFC-9222-5F47-83D3-233A5731C885}" type="datetime1">
              <a:rPr lang="en-ZA" smtClean="0">
                <a:solidFill>
                  <a:prstClr val="black">
                    <a:tint val="75000"/>
                  </a:prstClr>
                </a:solidFill>
              </a:rPr>
              <a:t>2025/09/08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DB76249-C742-443A-9BEC-97296B7C0194}" type="slidenum">
              <a:rPr lang="en-US" altLang="en-US"/>
              <a:pPr/>
              <a:t>‹#›</a:t>
            </a:fld>
            <a:endParaRPr lang="en-US" altLang="en-US" dirty="0"/>
          </a:p>
        </p:txBody>
      </p:sp>
    </p:spTree>
    <p:extLst>
      <p:ext uri="{BB962C8B-B14F-4D97-AF65-F5344CB8AC3E}">
        <p14:creationId xmlns:p14="http://schemas.microsoft.com/office/powerpoint/2010/main" val="162753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FD75F08-4359-F24D-B75E-52A5BEC68428}" type="datetime1">
              <a:rPr lang="en-ZA" smtClean="0">
                <a:solidFill>
                  <a:prstClr val="black">
                    <a:tint val="75000"/>
                  </a:prstClr>
                </a:solidFill>
              </a:rPr>
              <a:t>2025/09/08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5D312F24-582A-4117-A0B2-A1DD2489FD11}" type="slidenum">
              <a:rPr lang="en-US" altLang="en-US"/>
              <a:pPr/>
              <a:t>‹#›</a:t>
            </a:fld>
            <a:endParaRPr lang="en-US" altLang="en-US" dirty="0"/>
          </a:p>
        </p:txBody>
      </p:sp>
    </p:spTree>
    <p:extLst>
      <p:ext uri="{BB962C8B-B14F-4D97-AF65-F5344CB8AC3E}">
        <p14:creationId xmlns:p14="http://schemas.microsoft.com/office/powerpoint/2010/main" val="266788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38DFB60-A28B-FA49-9890-02611BDD1250}" type="datetime1">
              <a:rPr lang="en-ZA" smtClean="0">
                <a:solidFill>
                  <a:prstClr val="black">
                    <a:tint val="75000"/>
                  </a:prstClr>
                </a:solidFill>
              </a:rPr>
              <a:t>2025/09/08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3DBF3DF0-8F4F-4A0C-B1E1-3C80CEE4DE50}" type="slidenum">
              <a:rPr lang="en-US" altLang="en-US"/>
              <a:pPr/>
              <a:t>‹#›</a:t>
            </a:fld>
            <a:endParaRPr lang="en-US" altLang="en-US" dirty="0"/>
          </a:p>
        </p:txBody>
      </p:sp>
    </p:spTree>
    <p:extLst>
      <p:ext uri="{BB962C8B-B14F-4D97-AF65-F5344CB8AC3E}">
        <p14:creationId xmlns:p14="http://schemas.microsoft.com/office/powerpoint/2010/main" val="3242746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2077D25-B234-DB47-8433-1FA2361B3338}" type="datetime1">
              <a:rPr lang="en-ZA" smtClean="0">
                <a:solidFill>
                  <a:prstClr val="black">
                    <a:tint val="75000"/>
                  </a:prstClr>
                </a:solidFill>
              </a:rPr>
              <a:t>2025/09/08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B9757167-10C8-42C7-B29A-1F1A091DEDC4}" type="slidenum">
              <a:rPr lang="en-US" altLang="en-US"/>
              <a:pPr/>
              <a:t>‹#›</a:t>
            </a:fld>
            <a:endParaRPr lang="en-US" altLang="en-US" dirty="0"/>
          </a:p>
        </p:txBody>
      </p:sp>
    </p:spTree>
    <p:extLst>
      <p:ext uri="{BB962C8B-B14F-4D97-AF65-F5344CB8AC3E}">
        <p14:creationId xmlns:p14="http://schemas.microsoft.com/office/powerpoint/2010/main" val="1032597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FCB6082-06BD-AB4C-ADD6-3421277132D8}" type="datetime1">
              <a:rPr lang="en-ZA" smtClean="0">
                <a:solidFill>
                  <a:prstClr val="black">
                    <a:tint val="75000"/>
                  </a:prstClr>
                </a:solidFill>
              </a:rPr>
              <a:t>2025/09/08</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730BF22A-558E-49CD-8C91-D895D543537F}" type="slidenum">
              <a:rPr lang="en-US" altLang="en-US"/>
              <a:pPr/>
              <a:t>‹#›</a:t>
            </a:fld>
            <a:endParaRPr lang="en-US" altLang="en-US" dirty="0"/>
          </a:p>
        </p:txBody>
      </p:sp>
    </p:spTree>
    <p:extLst>
      <p:ext uri="{BB962C8B-B14F-4D97-AF65-F5344CB8AC3E}">
        <p14:creationId xmlns:p14="http://schemas.microsoft.com/office/powerpoint/2010/main" val="119778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89F77BC-9A31-FA42-B460-684745034B14}" type="datetime1">
              <a:rPr lang="en-ZA" smtClean="0">
                <a:solidFill>
                  <a:prstClr val="black">
                    <a:tint val="75000"/>
                  </a:prstClr>
                </a:solidFill>
              </a:rPr>
              <a:t>2025/09/08</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BC070C76-ABB2-4FD9-BD01-E906E11C999E}" type="slidenum">
              <a:rPr lang="en-US" altLang="en-US"/>
              <a:pPr/>
              <a:t>‹#›</a:t>
            </a:fld>
            <a:endParaRPr lang="en-US" altLang="en-US" dirty="0"/>
          </a:p>
        </p:txBody>
      </p:sp>
    </p:spTree>
    <p:extLst>
      <p:ext uri="{BB962C8B-B14F-4D97-AF65-F5344CB8AC3E}">
        <p14:creationId xmlns:p14="http://schemas.microsoft.com/office/powerpoint/2010/main" val="3740495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9443F39-493D-254D-911F-0BEF0C9BCEC8}" type="datetime1">
              <a:rPr lang="en-ZA" smtClean="0">
                <a:solidFill>
                  <a:prstClr val="black">
                    <a:tint val="75000"/>
                  </a:prstClr>
                </a:solidFill>
              </a:rPr>
              <a:t>2025/09/08</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312A617F-46FE-4A8A-8649-A4E46A8175BC}" type="slidenum">
              <a:rPr lang="en-US" altLang="en-US"/>
              <a:pPr/>
              <a:t>‹#›</a:t>
            </a:fld>
            <a:endParaRPr lang="en-US" altLang="en-US" dirty="0"/>
          </a:p>
        </p:txBody>
      </p:sp>
    </p:spTree>
    <p:extLst>
      <p:ext uri="{BB962C8B-B14F-4D97-AF65-F5344CB8AC3E}">
        <p14:creationId xmlns:p14="http://schemas.microsoft.com/office/powerpoint/2010/main" val="625494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3909430-34CF-3844-89BE-8856531CE00F}" type="datetime1">
              <a:rPr lang="en-ZA" smtClean="0">
                <a:solidFill>
                  <a:prstClr val="black">
                    <a:tint val="75000"/>
                  </a:prstClr>
                </a:solidFill>
              </a:rPr>
              <a:t>2025/09/08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BC6A8617-99DB-44A4-9BFF-66DE9E62441A}" type="slidenum">
              <a:rPr lang="en-US" altLang="en-US"/>
              <a:pPr/>
              <a:t>‹#›</a:t>
            </a:fld>
            <a:endParaRPr lang="en-US" altLang="en-US" dirty="0"/>
          </a:p>
        </p:txBody>
      </p:sp>
    </p:spTree>
    <p:extLst>
      <p:ext uri="{BB962C8B-B14F-4D97-AF65-F5344CB8AC3E}">
        <p14:creationId xmlns:p14="http://schemas.microsoft.com/office/powerpoint/2010/main" val="105226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5A631F-DC78-9541-BC17-B6C98AEFE055}" type="datetime1">
              <a:rPr lang="en-ZA" smtClean="0">
                <a:solidFill>
                  <a:prstClr val="black">
                    <a:tint val="75000"/>
                  </a:prstClr>
                </a:solidFill>
              </a:rPr>
              <a:t>2025/09/08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2DDF82E0-F617-466A-8989-E6F91EEE8384}" type="slidenum">
              <a:rPr lang="en-US" altLang="en-US"/>
              <a:pPr/>
              <a:t>‹#›</a:t>
            </a:fld>
            <a:endParaRPr lang="en-US" altLang="en-US" dirty="0"/>
          </a:p>
        </p:txBody>
      </p:sp>
    </p:spTree>
    <p:extLst>
      <p:ext uri="{BB962C8B-B14F-4D97-AF65-F5344CB8AC3E}">
        <p14:creationId xmlns:p14="http://schemas.microsoft.com/office/powerpoint/2010/main" val="2520793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4B701AD-C1C5-DC49-8F34-007252B5D40B}" type="datetime1">
              <a:rPr lang="en-ZA" smtClean="0">
                <a:solidFill>
                  <a:prstClr val="black">
                    <a:tint val="75000"/>
                  </a:prstClr>
                </a:solidFill>
              </a:rPr>
              <a:t>2025/09/08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B0CCA43C-E545-4331-BDCE-A95AACE0403A}" type="slidenum">
              <a:rPr lang="en-US" altLang="en-US"/>
              <a:pPr/>
              <a:t>‹#›</a:t>
            </a:fld>
            <a:endParaRPr lang="en-US" altLang="en-US" dirty="0"/>
          </a:p>
        </p:txBody>
      </p:sp>
    </p:spTree>
    <p:extLst>
      <p:ext uri="{BB962C8B-B14F-4D97-AF65-F5344CB8AC3E}">
        <p14:creationId xmlns:p14="http://schemas.microsoft.com/office/powerpoint/2010/main" val="38173424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9.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OTP Powerpoint Template-1.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sp>
        <p:nvSpPr>
          <p:cNvPr id="7" name="Slide Number Placeholder 6"/>
          <p:cNvSpPr>
            <a:spLocks noGrp="1"/>
          </p:cNvSpPr>
          <p:nvPr>
            <p:ph type="sldNum" sz="quarter" idx="12"/>
          </p:nvPr>
        </p:nvSpPr>
        <p:spPr/>
        <p:txBody>
          <a:bodyPr/>
          <a:lstStyle/>
          <a:p>
            <a:fld id="{2DDF82E0-F617-466A-8989-E6F91EEE8384}" type="slidenum">
              <a:rPr lang="en-US" altLang="en-US" smtClean="0"/>
              <a:pPr/>
              <a:t>1</a:t>
            </a:fld>
            <a:endParaRPr lang="en-US" altLang="en-US" dirty="0"/>
          </a:p>
        </p:txBody>
      </p:sp>
      <p:sp>
        <p:nvSpPr>
          <p:cNvPr id="2" name="Rectangle 10"/>
          <p:cNvSpPr>
            <a:spLocks noChangeArrowheads="1"/>
          </p:cNvSpPr>
          <p:nvPr/>
        </p:nvSpPr>
        <p:spPr bwMode="auto">
          <a:xfrm>
            <a:off x="1043608" y="1772816"/>
            <a:ext cx="7200900"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3200" b="1" dirty="0">
              <a:solidFill>
                <a:prstClr val="black"/>
              </a:solidFill>
              <a:latin typeface="Arial Black" panose="020B0A04020102020204" pitchFamily="34" charset="0"/>
            </a:endParaRPr>
          </a:p>
          <a:p>
            <a:pPr algn="ctr" eaLnBrk="1" hangingPunct="1"/>
            <a:endParaRPr lang="en-ZA" altLang="en-US" sz="2400" b="1" dirty="0">
              <a:solidFill>
                <a:prstClr val="white"/>
              </a:solidFill>
              <a:latin typeface="Arial Black" panose="020B0A04020102020204" pitchFamily="34" charset="0"/>
            </a:endParaRPr>
          </a:p>
          <a:p>
            <a:pPr algn="ctr" eaLnBrk="1" hangingPunct="1"/>
            <a:endParaRPr lang="en-ZA" altLang="en-US" sz="2400" b="1" dirty="0">
              <a:solidFill>
                <a:prstClr val="white"/>
              </a:solidFill>
              <a:latin typeface="Arial Black" panose="020B0A04020102020204" pitchFamily="34" charset="0"/>
            </a:endParaRPr>
          </a:p>
        </p:txBody>
      </p:sp>
      <p:sp>
        <p:nvSpPr>
          <p:cNvPr id="5" name="Rectangle 4"/>
          <p:cNvSpPr/>
          <p:nvPr/>
        </p:nvSpPr>
        <p:spPr>
          <a:xfrm>
            <a:off x="395536" y="2828836"/>
            <a:ext cx="8496944" cy="461665"/>
          </a:xfrm>
          <a:prstGeom prst="rect">
            <a:avLst/>
          </a:prstGeom>
          <a:noFill/>
        </p:spPr>
        <p:txBody>
          <a:bodyPr wrap="square">
            <a:spAutoFit/>
          </a:bodyPr>
          <a:lstStyle/>
          <a:p>
            <a:pPr lvl="0" algn="ctr"/>
            <a:endParaRPr lang="en-US" altLang="en-US" sz="2400" b="1" dirty="0">
              <a:latin typeface="+mj-lt"/>
            </a:endParaRPr>
          </a:p>
        </p:txBody>
      </p:sp>
      <p:sp>
        <p:nvSpPr>
          <p:cNvPr id="6" name="Rectangle 5"/>
          <p:cNvSpPr/>
          <p:nvPr/>
        </p:nvSpPr>
        <p:spPr>
          <a:xfrm>
            <a:off x="107504" y="2397949"/>
            <a:ext cx="8928992" cy="584775"/>
          </a:xfrm>
          <a:prstGeom prst="rect">
            <a:avLst/>
          </a:prstGeom>
        </p:spPr>
        <p:txBody>
          <a:bodyPr wrap="square">
            <a:spAutoFit/>
          </a:bodyPr>
          <a:lstStyle/>
          <a:p>
            <a:pPr lvl="0" algn="ctr" fontAlgn="auto">
              <a:spcBef>
                <a:spcPct val="20000"/>
              </a:spcBef>
              <a:spcAft>
                <a:spcPts val="0"/>
              </a:spcAft>
              <a:defRPr/>
            </a:pPr>
            <a:endParaRPr lang="en-US" sz="3200" b="1" dirty="0">
              <a:solidFill>
                <a:srgbClr val="FFFF66"/>
              </a:solidFill>
              <a:effectLst>
                <a:outerShdw blurRad="38100" dist="38100" dir="2700000" algn="tl">
                  <a:srgbClr val="000000"/>
                </a:outerShdw>
              </a:effectLst>
              <a:cs typeface="Arial" pitchFamily="34" charset="0"/>
            </a:endParaRPr>
          </a:p>
        </p:txBody>
      </p:sp>
      <p:pic>
        <p:nvPicPr>
          <p:cNvPr id="13" name="Picture 12" descr="NDP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6336" y="620688"/>
            <a:ext cx="869208" cy="800457"/>
          </a:xfrm>
          <a:prstGeom prst="rect">
            <a:avLst/>
          </a:prstGeom>
        </p:spPr>
      </p:pic>
      <p:sp>
        <p:nvSpPr>
          <p:cNvPr id="15" name="TextBox 14"/>
          <p:cNvSpPr txBox="1"/>
          <p:nvPr/>
        </p:nvSpPr>
        <p:spPr>
          <a:xfrm>
            <a:off x="2339752" y="6176337"/>
            <a:ext cx="4464496" cy="276999"/>
          </a:xfrm>
          <a:prstGeom prst="rect">
            <a:avLst/>
          </a:prstGeom>
          <a:noFill/>
        </p:spPr>
        <p:txBody>
          <a:bodyPr wrap="square" rtlCol="0">
            <a:spAutoFit/>
          </a:bodyPr>
          <a:lstStyle/>
          <a:p>
            <a:pPr algn="ctr"/>
            <a:r>
              <a:rPr lang="en-US" sz="1200" dirty="0">
                <a:solidFill>
                  <a:schemeClr val="bg1"/>
                </a:solidFill>
              </a:rPr>
              <a:t>GROWING KWAZULU-NATAL TOGETHER</a:t>
            </a:r>
          </a:p>
        </p:txBody>
      </p:sp>
      <p:pic>
        <p:nvPicPr>
          <p:cNvPr id="3" name="Picture 2" descr="Social Development Logo.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1560" y="548680"/>
            <a:ext cx="2858804" cy="720080"/>
          </a:xfrm>
          <a:prstGeom prst="rect">
            <a:avLst/>
          </a:prstGeom>
        </p:spPr>
      </p:pic>
      <p:sp>
        <p:nvSpPr>
          <p:cNvPr id="4" name="Rectangle 3"/>
          <p:cNvSpPr/>
          <p:nvPr/>
        </p:nvSpPr>
        <p:spPr>
          <a:xfrm>
            <a:off x="1403648" y="2178670"/>
            <a:ext cx="6601252" cy="3416320"/>
          </a:xfrm>
          <a:prstGeom prst="rect">
            <a:avLst/>
          </a:prstGeom>
          <a:effectLst>
            <a:glow rad="228600">
              <a:schemeClr val="accent5">
                <a:satMod val="175000"/>
                <a:alpha val="40000"/>
              </a:schemeClr>
            </a:glow>
            <a:softEdge rad="31750"/>
          </a:effectLst>
          <a:scene3d>
            <a:camera prst="orthographicFront"/>
            <a:lightRig rig="threePt" dir="t"/>
          </a:scene3d>
          <a:sp3d>
            <a:bevelT prst="slope"/>
          </a:sp3d>
        </p:spPr>
        <p:txBody>
          <a:bodyPr wrap="square">
            <a:spAutoFit/>
          </a:bodyPr>
          <a:lstStyle/>
          <a:p>
            <a:pPr algn="ctr"/>
            <a:r>
              <a:rPr lang="en-ZA" sz="3600" b="1" dirty="0">
                <a:latin typeface="Comic Sans MS" panose="030F0702030302020204" pitchFamily="66" charset="0"/>
              </a:rPr>
              <a:t>Emotional Journeys of Children in Child and Youth Care Centres </a:t>
            </a:r>
            <a:endParaRPr lang="en-ZA" sz="3600" b="1" dirty="0" smtClean="0">
              <a:latin typeface="Comic Sans MS" panose="030F0702030302020204" pitchFamily="66" charset="0"/>
            </a:endParaRPr>
          </a:p>
          <a:p>
            <a:pPr algn="ctr"/>
            <a:endParaRPr lang="en-ZA" sz="3600" dirty="0">
              <a:latin typeface="Comic Sans MS" panose="030F0702030302020204" pitchFamily="66" charset="0"/>
            </a:endParaRPr>
          </a:p>
          <a:p>
            <a:pPr algn="ctr"/>
            <a:r>
              <a:rPr lang="en-ZA" sz="3600" b="1" dirty="0" smtClean="0">
                <a:latin typeface="Comic Sans MS" panose="030F0702030302020204" pitchFamily="66" charset="0"/>
              </a:rPr>
              <a:t>by Ms Vanessa </a:t>
            </a:r>
            <a:r>
              <a:rPr lang="en-ZA" sz="3600" b="1" dirty="0">
                <a:latin typeface="Comic Sans MS" panose="030F0702030302020204" pitchFamily="66" charset="0"/>
              </a:rPr>
              <a:t>Singh</a:t>
            </a:r>
            <a:r>
              <a:rPr lang="en-ZA" sz="3600" b="1" dirty="0">
                <a:solidFill>
                  <a:srgbClr val="7030A0"/>
                </a:solidFill>
                <a:latin typeface="Comic Sans MS" panose="030F0702030302020204" pitchFamily="66" charset="0"/>
              </a:rPr>
              <a:t/>
            </a:r>
            <a:br>
              <a:rPr lang="en-ZA" sz="3600" b="1" dirty="0">
                <a:solidFill>
                  <a:srgbClr val="7030A0"/>
                </a:solidFill>
                <a:latin typeface="Comic Sans MS" panose="030F0702030302020204" pitchFamily="66" charset="0"/>
              </a:rPr>
            </a:br>
            <a:endParaRPr lang="en-ZA" sz="3600" b="1" dirty="0">
              <a:solidFill>
                <a:srgbClr val="7030A0"/>
              </a:solidFill>
              <a:latin typeface="Comic Sans MS" panose="030F0702030302020204" pitchFamily="66" charset="0"/>
            </a:endParaRPr>
          </a:p>
        </p:txBody>
      </p:sp>
    </p:spTree>
    <p:extLst>
      <p:ext uri="{BB962C8B-B14F-4D97-AF65-F5344CB8AC3E}">
        <p14:creationId xmlns:p14="http://schemas.microsoft.com/office/powerpoint/2010/main" val="218896900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2448915846"/>
              </p:ext>
            </p:extLst>
          </p:nvPr>
        </p:nvGraphicFramePr>
        <p:xfrm>
          <a:off x="384464" y="1183583"/>
          <a:ext cx="8373634" cy="5463540"/>
        </p:xfrm>
        <a:graphic>
          <a:graphicData uri="http://schemas.openxmlformats.org/drawingml/2006/table">
            <a:tbl>
              <a:tblPr firstRow="1" bandRow="1">
                <a:tableStyleId>{93296810-A885-4BE3-A3E7-6D5BEEA58F35}</a:tableStyleId>
              </a:tblPr>
              <a:tblGrid>
                <a:gridCol w="8373634">
                  <a:extLst>
                    <a:ext uri="{9D8B030D-6E8A-4147-A177-3AD203B41FA5}">
                      <a16:colId xmlns:a16="http://schemas.microsoft.com/office/drawing/2014/main" val="1606071730"/>
                    </a:ext>
                  </a:extLst>
                </a:gridCol>
              </a:tblGrid>
              <a:tr h="5413769">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200" dirty="0">
                          <a:solidFill>
                            <a:schemeClr val="tx1"/>
                          </a:solidFill>
                          <a:latin typeface="Arial Rounded MT Bold" panose="020F0704030504030204" pitchFamily="34" charset="0"/>
                          <a:cs typeface="Arial" panose="020B0604020202020204" pitchFamily="34" charset="0"/>
                        </a:rPr>
                        <a:t>                                                                                                                                                                                                                                                                                                                                                                                                                                                                                                                                                                                                                                                                                                                                                                                                      </a:t>
                      </a:r>
                      <a:r>
                        <a:rPr lang="en-ZA" sz="1900" b="1" kern="1200" dirty="0" smtClean="0">
                          <a:solidFill>
                            <a:schemeClr val="tx1"/>
                          </a:solidFill>
                          <a:effectLst/>
                          <a:latin typeface="+mn-lt"/>
                          <a:ea typeface="+mn-ea"/>
                          <a:cs typeface="+mn-cs"/>
                        </a:rPr>
                        <a:t>Statistics have indicated that there were approximately 11,105 children living in Child and Youth Care Centres (CYCCs) in South Africa, (National Child Care and Protection Policy, 2021). </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ZA" sz="1900" b="1" kern="1200" dirty="0" smtClean="0">
                        <a:solidFill>
                          <a:schemeClr val="tx1"/>
                        </a:solidFill>
                        <a:effectLst/>
                        <a:latin typeface="+mn-lt"/>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900" b="1" kern="1200" dirty="0" smtClean="0">
                          <a:solidFill>
                            <a:schemeClr val="tx1"/>
                          </a:solidFill>
                          <a:effectLst/>
                          <a:latin typeface="+mn-lt"/>
                          <a:ea typeface="+mn-ea"/>
                          <a:cs typeface="+mn-cs"/>
                        </a:rPr>
                        <a:t>Section 150 of the Children’s Act provides for the alternate placement of children</a:t>
                      </a:r>
                      <a:r>
                        <a:rPr lang="en-ZA" sz="1900" b="1" kern="1200" baseline="0" dirty="0" smtClean="0">
                          <a:solidFill>
                            <a:schemeClr val="tx1"/>
                          </a:solidFill>
                          <a:effectLst/>
                          <a:latin typeface="+mn-lt"/>
                          <a:ea typeface="+mn-ea"/>
                          <a:cs typeface="+mn-cs"/>
                        </a:rPr>
                        <a:t> such as foster care, adoption and placement in a </a:t>
                      </a:r>
                      <a:r>
                        <a:rPr lang="en-ZA" sz="1900" b="1" kern="1200" dirty="0" smtClean="0">
                          <a:solidFill>
                            <a:schemeClr val="tx1"/>
                          </a:solidFill>
                          <a:effectLst/>
                          <a:latin typeface="+mn-lt"/>
                          <a:ea typeface="+mn-ea"/>
                          <a:cs typeface="+mn-cs"/>
                        </a:rPr>
                        <a:t>CYCC.</a:t>
                      </a:r>
                      <a:r>
                        <a:rPr lang="en-ZA" sz="1900" b="1" kern="1200" baseline="0" dirty="0" smtClean="0">
                          <a:solidFill>
                            <a:schemeClr val="tx1"/>
                          </a:solidFill>
                          <a:effectLst/>
                          <a:latin typeface="+mn-lt"/>
                          <a:ea typeface="+mn-ea"/>
                          <a:cs typeface="+mn-cs"/>
                        </a:rPr>
                        <a:t> </a:t>
                      </a:r>
                      <a:r>
                        <a:rPr lang="en-ZA" sz="1900" b="1" kern="1200" dirty="0" smtClean="0">
                          <a:solidFill>
                            <a:schemeClr val="tx1"/>
                          </a:solidFill>
                          <a:effectLst/>
                          <a:latin typeface="+mn-lt"/>
                          <a:ea typeface="+mn-ea"/>
                          <a:cs typeface="+mn-cs"/>
                        </a:rPr>
                        <a:t>CYCCs were established, to allow for the safety, care and the protection of children. </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ZA" sz="1900" b="1" kern="1200" dirty="0" smtClean="0">
                        <a:solidFill>
                          <a:schemeClr val="tx1"/>
                        </a:solidFill>
                        <a:effectLst/>
                        <a:latin typeface="+mn-lt"/>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900" b="1" kern="1200" dirty="0" smtClean="0">
                          <a:solidFill>
                            <a:schemeClr val="tx1"/>
                          </a:solidFill>
                          <a:effectLst/>
                          <a:latin typeface="+mn-lt"/>
                          <a:ea typeface="+mn-ea"/>
                          <a:cs typeface="+mn-cs"/>
                        </a:rPr>
                        <a:t>The</a:t>
                      </a:r>
                      <a:r>
                        <a:rPr lang="en-ZA" sz="1900" b="1" kern="1200" baseline="0" dirty="0" smtClean="0">
                          <a:solidFill>
                            <a:schemeClr val="tx1"/>
                          </a:solidFill>
                          <a:effectLst/>
                          <a:latin typeface="+mn-lt"/>
                          <a:ea typeface="+mn-ea"/>
                          <a:cs typeface="+mn-cs"/>
                        </a:rPr>
                        <a:t> reasons for removals are </a:t>
                      </a:r>
                      <a:r>
                        <a:rPr lang="en-ZA" sz="1900" b="1" kern="1200" dirty="0" smtClean="0">
                          <a:solidFill>
                            <a:schemeClr val="tx1"/>
                          </a:solidFill>
                          <a:effectLst/>
                          <a:latin typeface="+mn-lt"/>
                          <a:ea typeface="+mn-ea"/>
                          <a:cs typeface="+mn-cs"/>
                        </a:rPr>
                        <a:t>due to social ills and human rights violations such as abandonment, neglect, child abuse, family breakdown, violence, poverty; and </a:t>
                      </a:r>
                      <a:r>
                        <a:rPr lang="en-ZA" sz="1900" b="1" kern="1200" dirty="0" err="1" smtClean="0">
                          <a:solidFill>
                            <a:schemeClr val="tx1"/>
                          </a:solidFill>
                          <a:effectLst/>
                          <a:latin typeface="+mn-lt"/>
                          <a:ea typeface="+mn-ea"/>
                          <a:cs typeface="+mn-cs"/>
                        </a:rPr>
                        <a:t>orphanhood</a:t>
                      </a:r>
                      <a:r>
                        <a:rPr lang="en-ZA" sz="1900" b="1" kern="1200" dirty="0" smtClean="0">
                          <a:solidFill>
                            <a:schemeClr val="tx1"/>
                          </a:solidFill>
                          <a:effectLst/>
                          <a:latin typeface="+mn-lt"/>
                          <a:ea typeface="+mn-ea"/>
                          <a:cs typeface="+mn-cs"/>
                        </a:rPr>
                        <a:t>_ the impact AIDS. (Patel, 2008)</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en-ZA" sz="1900" b="1" kern="1200" dirty="0" smtClean="0">
                        <a:solidFill>
                          <a:schemeClr val="tx1"/>
                        </a:solidFill>
                        <a:effectLst/>
                        <a:latin typeface="+mn-lt"/>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900" b="1" kern="1200" dirty="0" smtClean="0">
                          <a:solidFill>
                            <a:schemeClr val="tx1"/>
                          </a:solidFill>
                          <a:effectLst/>
                          <a:latin typeface="+mn-lt"/>
                          <a:ea typeface="+mn-ea"/>
                          <a:cs typeface="+mn-cs"/>
                        </a:rPr>
                        <a:t>This study explores practise based strategies utilized by social services professionals working  with children at CYCCs.</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900" b="1" kern="1200" dirty="0" smtClean="0">
                        <a:solidFill>
                          <a:schemeClr val="tx1"/>
                        </a:solidFill>
                        <a:effectLst/>
                        <a:latin typeface="+mn-lt"/>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1900" b="1" kern="1200" dirty="0" smtClean="0">
                          <a:solidFill>
                            <a:schemeClr val="tx1"/>
                          </a:solidFill>
                          <a:effectLst/>
                          <a:latin typeface="+mn-lt"/>
                          <a:ea typeface="+mn-ea"/>
                          <a:cs typeface="+mn-cs"/>
                        </a:rPr>
                        <a:t>The study is immersed in Systems Theory (Bronfenbrenner), the strengths based ecosystems approach and Erikson’s</a:t>
                      </a:r>
                      <a:r>
                        <a:rPr lang="en-US" sz="1900" b="1" kern="1200" baseline="0" dirty="0" smtClean="0">
                          <a:solidFill>
                            <a:schemeClr val="tx1"/>
                          </a:solidFill>
                          <a:effectLst/>
                          <a:latin typeface="+mn-lt"/>
                          <a:ea typeface="+mn-ea"/>
                          <a:cs typeface="+mn-cs"/>
                        </a:rPr>
                        <a:t> Theory</a:t>
                      </a:r>
                      <a:r>
                        <a:rPr lang="en-US" sz="1900" b="1" kern="1200" dirty="0" smtClean="0">
                          <a:solidFill>
                            <a:schemeClr val="tx1"/>
                          </a:solidFill>
                          <a:effectLst/>
                          <a:latin typeface="+mn-lt"/>
                          <a:ea typeface="+mn-ea"/>
                          <a:cs typeface="+mn-cs"/>
                        </a:rPr>
                        <a:t> of Psychosocial</a:t>
                      </a:r>
                      <a:r>
                        <a:rPr lang="en-US" sz="1900" b="1" kern="1200" baseline="0" dirty="0" smtClean="0">
                          <a:solidFill>
                            <a:schemeClr val="tx1"/>
                          </a:solidFill>
                          <a:effectLst/>
                          <a:latin typeface="+mn-lt"/>
                          <a:ea typeface="+mn-ea"/>
                          <a:cs typeface="+mn-cs"/>
                        </a:rPr>
                        <a:t> Development.</a:t>
                      </a:r>
                      <a:endParaRPr lang="en-ZA" sz="1900" b="1" kern="1200" dirty="0" smtClean="0">
                        <a:solidFill>
                          <a:schemeClr val="tx1"/>
                        </a:solidFill>
                        <a:effectLst/>
                        <a:latin typeface="+mn-lt"/>
                        <a:ea typeface="+mn-ea"/>
                        <a:cs typeface="+mn-cs"/>
                      </a:endParaRP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467544" y="721918"/>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INTRODUCTION </a:t>
            </a:r>
            <a:endParaRPr lang="en-US" sz="2400" b="1" dirty="0">
              <a:solidFill>
                <a:srgbClr val="7030A0"/>
              </a:solidFill>
              <a:cs typeface="Arial" panose="020B0604020202020204" pitchFamily="34" charset="0"/>
            </a:endParaRPr>
          </a:p>
        </p:txBody>
      </p:sp>
    </p:spTree>
    <p:extLst>
      <p:ext uri="{BB962C8B-B14F-4D97-AF65-F5344CB8AC3E}">
        <p14:creationId xmlns:p14="http://schemas.microsoft.com/office/powerpoint/2010/main" val="1278182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2837684382"/>
              </p:ext>
            </p:extLst>
          </p:nvPr>
        </p:nvGraphicFramePr>
        <p:xfrm>
          <a:off x="467544" y="1214127"/>
          <a:ext cx="8290554" cy="5455234"/>
        </p:xfrm>
        <a:graphic>
          <a:graphicData uri="http://schemas.openxmlformats.org/drawingml/2006/table">
            <a:tbl>
              <a:tblPr firstRow="1" bandRow="1">
                <a:tableStyleId>{93296810-A885-4BE3-A3E7-6D5BEEA58F35}</a:tableStyleId>
              </a:tblPr>
              <a:tblGrid>
                <a:gridCol w="8290554">
                  <a:extLst>
                    <a:ext uri="{9D8B030D-6E8A-4147-A177-3AD203B41FA5}">
                      <a16:colId xmlns:a16="http://schemas.microsoft.com/office/drawing/2014/main" val="1606071730"/>
                    </a:ext>
                  </a:extLst>
                </a:gridCol>
              </a:tblGrid>
              <a:tr h="545523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ZA" sz="1200" dirty="0">
                          <a:solidFill>
                            <a:schemeClr val="tx1"/>
                          </a:solidFill>
                          <a:latin typeface="Arial Rounded MT Bold" panose="020F0704030504030204" pitchFamily="34" charset="0"/>
                          <a:cs typeface="Arial" panose="020B0604020202020204" pitchFamily="34" charset="0"/>
                        </a:rPr>
                        <a:t>                                                                                                                                                                                                                                                                                                                                                                                                                                                                                                                                                                                                                                                                                                                                                                                                         </a:t>
                      </a:r>
                      <a:endParaRPr lang="en-ZA" sz="2200" b="1" dirty="0" smtClean="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ZA" sz="2100" b="1" kern="1200" dirty="0" smtClean="0">
                          <a:solidFill>
                            <a:schemeClr val="tx1"/>
                          </a:solidFill>
                          <a:effectLst/>
                          <a:latin typeface="+mn-lt"/>
                          <a:ea typeface="+mn-ea"/>
                          <a:cs typeface="+mn-cs"/>
                        </a:rPr>
                        <a:t>The</a:t>
                      </a:r>
                      <a:r>
                        <a:rPr lang="en-ZA" sz="2100" b="1" kern="1200" baseline="0" dirty="0" smtClean="0">
                          <a:solidFill>
                            <a:schemeClr val="tx1"/>
                          </a:solidFill>
                          <a:effectLst/>
                          <a:latin typeface="+mn-lt"/>
                          <a:ea typeface="+mn-ea"/>
                          <a:cs typeface="+mn-cs"/>
                        </a:rPr>
                        <a:t> </a:t>
                      </a:r>
                      <a:r>
                        <a:rPr lang="en-ZA" sz="2100" b="1" kern="1200" dirty="0" smtClean="0">
                          <a:solidFill>
                            <a:schemeClr val="tx1"/>
                          </a:solidFill>
                          <a:effectLst/>
                          <a:latin typeface="+mn-lt"/>
                          <a:ea typeface="+mn-ea"/>
                          <a:cs typeface="+mn-cs"/>
                        </a:rPr>
                        <a:t>removal</a:t>
                      </a:r>
                      <a:r>
                        <a:rPr lang="en-ZA" sz="2100" b="1" kern="1200" baseline="0" dirty="0" smtClean="0">
                          <a:solidFill>
                            <a:schemeClr val="tx1"/>
                          </a:solidFill>
                          <a:effectLst/>
                          <a:latin typeface="+mn-lt"/>
                          <a:ea typeface="+mn-ea"/>
                          <a:cs typeface="+mn-cs"/>
                        </a:rPr>
                        <a:t> or movement of children is very traumatic, emotionally charged and emotionally laden for children. Children are hurt, disappointed, feel rejected, and feel a sense of despair. </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ZA" sz="2100" b="1" kern="1200" baseline="0" dirty="0" smtClean="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ZA" sz="2100" b="1" kern="1200" dirty="0" smtClean="0">
                          <a:solidFill>
                            <a:schemeClr val="tx1"/>
                          </a:solidFill>
                          <a:effectLst/>
                          <a:latin typeface="+mn-lt"/>
                          <a:ea typeface="+mn-ea"/>
                          <a:cs typeface="+mn-cs"/>
                        </a:rPr>
                        <a:t>Whilst at CYCCs, children experienced emotional stressors and trauma,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100" b="1" kern="1200" dirty="0" smtClean="0">
                          <a:solidFill>
                            <a:schemeClr val="tx1"/>
                          </a:solidFill>
                          <a:effectLst/>
                          <a:latin typeface="+mn-lt"/>
                          <a:ea typeface="+mn-ea"/>
                          <a:cs typeface="+mn-cs"/>
                        </a:rPr>
                        <a:t>adjustment to a new environment,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100" b="1" kern="1200" dirty="0" smtClean="0">
                          <a:solidFill>
                            <a:schemeClr val="tx1"/>
                          </a:solidFill>
                          <a:effectLst/>
                          <a:latin typeface="+mn-lt"/>
                          <a:ea typeface="+mn-ea"/>
                          <a:cs typeface="+mn-cs"/>
                        </a:rPr>
                        <a:t>exposure to different people (various stakeholders) and other children, admission to a new school.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100" b="1" kern="1200" dirty="0" smtClean="0">
                          <a:solidFill>
                            <a:schemeClr val="tx1"/>
                          </a:solidFill>
                          <a:effectLst/>
                          <a:latin typeface="+mn-lt"/>
                          <a:ea typeface="+mn-ea"/>
                          <a:cs typeface="+mn-cs"/>
                        </a:rPr>
                        <a:t>experience loss and separation from family, uncertainty, and anxiety,</a:t>
                      </a:r>
                      <a:r>
                        <a:rPr lang="en-ZA" sz="2100" b="1" kern="1200" baseline="0" dirty="0" smtClean="0">
                          <a:solidFill>
                            <a:schemeClr val="tx1"/>
                          </a:solidFill>
                          <a:effectLst/>
                          <a:latin typeface="+mn-lt"/>
                          <a:ea typeface="+mn-ea"/>
                          <a:cs typeface="+mn-cs"/>
                        </a:rPr>
                        <a:t> </a:t>
                      </a:r>
                      <a:r>
                        <a:rPr lang="en-ZA" sz="2100" b="1" kern="1200" dirty="0" smtClean="0">
                          <a:solidFill>
                            <a:schemeClr val="tx1"/>
                          </a:solidFill>
                          <a:effectLst/>
                          <a:latin typeface="+mn-lt"/>
                          <a:ea typeface="+mn-ea"/>
                          <a:cs typeface="+mn-cs"/>
                        </a:rPr>
                        <a:t>fear</a:t>
                      </a:r>
                      <a:r>
                        <a:rPr lang="en-ZA" sz="2100" b="1" kern="1200" baseline="0" dirty="0" smtClean="0">
                          <a:solidFill>
                            <a:schemeClr val="tx1"/>
                          </a:solidFill>
                          <a:effectLst/>
                          <a:latin typeface="+mn-lt"/>
                          <a:ea typeface="+mn-ea"/>
                          <a:cs typeface="+mn-cs"/>
                        </a:rPr>
                        <a:t> </a:t>
                      </a:r>
                      <a:r>
                        <a:rPr lang="en-ZA" sz="2100" b="1" kern="1200" dirty="0" smtClean="0">
                          <a:solidFill>
                            <a:schemeClr val="tx1"/>
                          </a:solidFill>
                          <a:effectLst/>
                          <a:latin typeface="+mn-lt"/>
                          <a:ea typeface="+mn-ea"/>
                          <a:cs typeface="+mn-cs"/>
                        </a:rPr>
                        <a:t>of the unknown</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100" b="1" kern="1200" dirty="0" smtClean="0">
                          <a:solidFill>
                            <a:schemeClr val="tx1"/>
                          </a:solidFill>
                          <a:effectLst/>
                          <a:latin typeface="+mn-lt"/>
                          <a:ea typeface="+mn-ea"/>
                          <a:cs typeface="+mn-cs"/>
                        </a:rPr>
                        <a:t>lack of understanding of their circumstance. </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ZA" sz="2100" b="1" kern="1200" dirty="0" smtClean="0">
                          <a:solidFill>
                            <a:schemeClr val="tx1"/>
                          </a:solidFill>
                          <a:effectLst/>
                          <a:latin typeface="+mn-lt"/>
                          <a:ea typeface="+mn-ea"/>
                          <a:cs typeface="+mn-cs"/>
                        </a:rPr>
                        <a:t>Hence, at CYCCs some children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ZA" sz="2100" b="1" kern="1200" dirty="0" smtClean="0">
                          <a:solidFill>
                            <a:schemeClr val="tx1"/>
                          </a:solidFill>
                          <a:effectLst/>
                          <a:latin typeface="+mn-lt"/>
                          <a:ea typeface="+mn-ea"/>
                          <a:cs typeface="+mn-cs"/>
                        </a:rPr>
                        <a:t>may display behavioural issues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ZA" sz="2100" b="1" kern="1200" dirty="0" smtClean="0">
                          <a:solidFill>
                            <a:schemeClr val="tx1"/>
                          </a:solidFill>
                          <a:effectLst/>
                          <a:latin typeface="+mn-lt"/>
                          <a:ea typeface="+mn-ea"/>
                          <a:cs typeface="+mn-cs"/>
                        </a:rPr>
                        <a:t>acting out and attention seeking behaviour,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ZA" sz="2100" b="1" kern="1200" dirty="0" smtClean="0">
                          <a:solidFill>
                            <a:schemeClr val="tx1"/>
                          </a:solidFill>
                          <a:effectLst/>
                          <a:latin typeface="+mn-lt"/>
                          <a:ea typeface="+mn-ea"/>
                          <a:cs typeface="+mn-cs"/>
                        </a:rPr>
                        <a:t>disobedience, aggression, violence, non-compliance </a:t>
                      </a:r>
                    </a:p>
                    <a:p>
                      <a:pPr marL="800100" marR="0" lvl="1"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ZA" sz="2100" b="1" kern="1200" dirty="0" err="1" smtClean="0">
                          <a:solidFill>
                            <a:schemeClr val="tx1"/>
                          </a:solidFill>
                          <a:effectLst/>
                          <a:latin typeface="+mn-lt"/>
                          <a:ea typeface="+mn-ea"/>
                          <a:cs typeface="+mn-cs"/>
                        </a:rPr>
                        <a:t>abscondment</a:t>
                      </a:r>
                      <a:r>
                        <a:rPr lang="en-ZA" sz="2100" b="1" kern="1200" dirty="0" smtClean="0">
                          <a:solidFill>
                            <a:schemeClr val="tx1"/>
                          </a:solidFill>
                          <a:effectLst/>
                          <a:latin typeface="+mn-lt"/>
                          <a:ea typeface="+mn-ea"/>
                          <a:cs typeface="+mn-cs"/>
                        </a:rPr>
                        <a:t> ,substance </a:t>
                      </a:r>
                      <a:r>
                        <a:rPr lang="en-ZA" sz="2100" b="1" kern="1200" dirty="0" smtClean="0">
                          <a:solidFill>
                            <a:schemeClr val="tx1"/>
                          </a:solidFill>
                          <a:effectLst/>
                          <a:latin typeface="+mn-lt"/>
                          <a:ea typeface="+mn-ea"/>
                          <a:cs typeface="+mn-cs"/>
                        </a:rPr>
                        <a:t>abuse</a:t>
                      </a:r>
                      <a:endParaRPr lang="en-US" sz="2100" b="1" kern="1200" dirty="0" smtClean="0">
                        <a:solidFill>
                          <a:schemeClr val="tx1"/>
                        </a:solidFill>
                        <a:effectLst/>
                        <a:latin typeface="+mn-lt"/>
                        <a:ea typeface="+mn-ea"/>
                        <a:cs typeface="+mn-cs"/>
                      </a:endParaRP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467544" y="721918"/>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just" fontAlgn="auto">
              <a:spcBef>
                <a:spcPts val="0"/>
              </a:spcBef>
              <a:spcAft>
                <a:spcPts val="0"/>
              </a:spcAft>
              <a:defRPr/>
            </a:pPr>
            <a:r>
              <a:rPr lang="en-ZA" sz="2400" b="1" dirty="0" smtClean="0">
                <a:solidFill>
                  <a:schemeClr val="tx1"/>
                </a:solidFill>
              </a:rPr>
              <a:t>                                 </a:t>
            </a:r>
            <a:r>
              <a:rPr lang="en-ZA" sz="2400" b="1" dirty="0" smtClean="0">
                <a:solidFill>
                  <a:srgbClr val="7030A0"/>
                </a:solidFill>
              </a:rPr>
              <a:t>Emotional </a:t>
            </a:r>
            <a:r>
              <a:rPr lang="en-ZA" sz="2400" b="1" dirty="0">
                <a:solidFill>
                  <a:srgbClr val="7030A0"/>
                </a:solidFill>
              </a:rPr>
              <a:t>Journeys of Children</a:t>
            </a:r>
          </a:p>
        </p:txBody>
      </p:sp>
      <p:pic>
        <p:nvPicPr>
          <p:cNvPr id="10" name="Picture 9" descr="C:\Users\singhv\AppData\Local\Microsoft\Windows\INetCache\Content.MSO\972B3CBE.tmp"/>
          <p:cNvPicPr/>
          <p:nvPr/>
        </p:nvPicPr>
        <p:blipFill>
          <a:blip r:embed="rId3">
            <a:extLst>
              <a:ext uri="{28A0092B-C50C-407E-A947-70E740481C1C}">
                <a14:useLocalDpi xmlns:a14="http://schemas.microsoft.com/office/drawing/2010/main" val="0"/>
              </a:ext>
            </a:extLst>
          </a:blip>
          <a:srcRect/>
          <a:stretch>
            <a:fillRect/>
          </a:stretch>
        </p:blipFill>
        <p:spPr bwMode="auto">
          <a:xfrm>
            <a:off x="6986910" y="4509120"/>
            <a:ext cx="1686491" cy="1944216"/>
          </a:xfrm>
          <a:prstGeom prst="rect">
            <a:avLst/>
          </a:prstGeom>
          <a:noFill/>
          <a:ln>
            <a:noFill/>
          </a:ln>
        </p:spPr>
      </p:pic>
    </p:spTree>
    <p:extLst>
      <p:ext uri="{BB962C8B-B14F-4D97-AF65-F5344CB8AC3E}">
        <p14:creationId xmlns:p14="http://schemas.microsoft.com/office/powerpoint/2010/main" val="1673558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1836578340"/>
              </p:ext>
            </p:extLst>
          </p:nvPr>
        </p:nvGraphicFramePr>
        <p:xfrm>
          <a:off x="384464" y="1484785"/>
          <a:ext cx="8290554" cy="5373215"/>
        </p:xfrm>
        <a:graphic>
          <a:graphicData uri="http://schemas.openxmlformats.org/drawingml/2006/table">
            <a:tbl>
              <a:tblPr firstRow="1" bandRow="1">
                <a:tableStyleId>{93296810-A885-4BE3-A3E7-6D5BEEA58F35}</a:tableStyleId>
              </a:tblPr>
              <a:tblGrid>
                <a:gridCol w="8290554">
                  <a:extLst>
                    <a:ext uri="{9D8B030D-6E8A-4147-A177-3AD203B41FA5}">
                      <a16:colId xmlns:a16="http://schemas.microsoft.com/office/drawing/2014/main" val="1606071730"/>
                    </a:ext>
                  </a:extLst>
                </a:gridCol>
              </a:tblGrid>
              <a:tr h="537321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2300" b="1" kern="1200" dirty="0" smtClean="0">
                          <a:solidFill>
                            <a:schemeClr val="tx1"/>
                          </a:solidFill>
                          <a:effectLst/>
                          <a:latin typeface="+mn-lt"/>
                          <a:ea typeface="+mn-ea"/>
                          <a:cs typeface="+mn-cs"/>
                        </a:rPr>
                        <a:t>The methodology for this paper was</a:t>
                      </a:r>
                      <a:r>
                        <a:rPr lang="en-ZA" sz="2300" b="1" kern="1200" baseline="0" dirty="0" smtClean="0">
                          <a:solidFill>
                            <a:schemeClr val="tx1"/>
                          </a:solidFill>
                          <a:effectLst/>
                          <a:latin typeface="+mn-lt"/>
                          <a:ea typeface="+mn-ea"/>
                          <a:cs typeface="+mn-cs"/>
                        </a:rPr>
                        <a:t> a </a:t>
                      </a:r>
                      <a:r>
                        <a:rPr lang="en-ZA" sz="2300" b="1" kern="1200" dirty="0" smtClean="0">
                          <a:solidFill>
                            <a:schemeClr val="tx1"/>
                          </a:solidFill>
                          <a:effectLst/>
                          <a:latin typeface="+mn-lt"/>
                          <a:ea typeface="+mn-ea"/>
                          <a:cs typeface="+mn-cs"/>
                        </a:rPr>
                        <a:t>practised based</a:t>
                      </a:r>
                      <a:r>
                        <a:rPr lang="en-ZA" sz="2300" b="1" kern="1200" baseline="0" dirty="0" smtClean="0">
                          <a:solidFill>
                            <a:schemeClr val="tx1"/>
                          </a:solidFill>
                          <a:effectLst/>
                          <a:latin typeface="+mn-lt"/>
                          <a:ea typeface="+mn-ea"/>
                          <a:cs typeface="+mn-cs"/>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ZA" sz="2300" b="1" kern="1200" dirty="0" smtClean="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ZA" sz="2300" b="1" kern="1200" dirty="0" smtClean="0">
                          <a:solidFill>
                            <a:schemeClr val="tx1"/>
                          </a:solidFill>
                          <a:effectLst/>
                          <a:latin typeface="+mn-lt"/>
                          <a:ea typeface="+mn-ea"/>
                          <a:cs typeface="+mn-cs"/>
                        </a:rPr>
                        <a:t>A Multi-disciplinary strategy</a:t>
                      </a:r>
                      <a:r>
                        <a:rPr lang="en-ZA" sz="2300" b="1" kern="1200" baseline="0" dirty="0" smtClean="0">
                          <a:solidFill>
                            <a:schemeClr val="tx1"/>
                          </a:solidFill>
                          <a:effectLst/>
                          <a:latin typeface="+mn-lt"/>
                          <a:ea typeface="+mn-ea"/>
                          <a:cs typeface="+mn-cs"/>
                        </a:rPr>
                        <a:t> and the </a:t>
                      </a:r>
                      <a:r>
                        <a:rPr lang="en-US" sz="2300" b="1" kern="1200" dirty="0" smtClean="0">
                          <a:solidFill>
                            <a:schemeClr val="tx1"/>
                          </a:solidFill>
                          <a:effectLst/>
                          <a:latin typeface="+mn-lt"/>
                          <a:ea typeface="+mn-ea"/>
                          <a:cs typeface="+mn-cs"/>
                        </a:rPr>
                        <a:t>Mentorship </a:t>
                      </a:r>
                      <a:r>
                        <a:rPr lang="en-US" sz="2300" b="1" kern="1200" dirty="0" err="1" smtClean="0">
                          <a:solidFill>
                            <a:schemeClr val="tx1"/>
                          </a:solidFill>
                          <a:effectLst/>
                          <a:latin typeface="+mn-lt"/>
                          <a:ea typeface="+mn-ea"/>
                          <a:cs typeface="+mn-cs"/>
                        </a:rPr>
                        <a:t>programme</a:t>
                      </a:r>
                      <a:r>
                        <a:rPr lang="en-US" sz="2300" b="1" kern="1200" dirty="0" smtClean="0">
                          <a:solidFill>
                            <a:schemeClr val="tx1"/>
                          </a:solidFill>
                          <a:effectLst/>
                          <a:latin typeface="+mn-lt"/>
                          <a:ea typeface="+mn-ea"/>
                          <a:cs typeface="+mn-cs"/>
                        </a:rPr>
                        <a:t> </a:t>
                      </a:r>
                      <a:r>
                        <a:rPr lang="en-ZA" sz="2300" b="1" kern="1200" baseline="0" dirty="0" smtClean="0">
                          <a:solidFill>
                            <a:schemeClr val="tx1"/>
                          </a:solidFill>
                          <a:effectLst/>
                          <a:latin typeface="+mn-lt"/>
                          <a:ea typeface="+mn-ea"/>
                          <a:cs typeface="+mn-cs"/>
                        </a:rPr>
                        <a:t>was utilized where a team comprising of the facility social worker, nurse, child care worker focussed intensely on the individual child. </a:t>
                      </a:r>
                      <a:r>
                        <a:rPr lang="en-US" sz="2300" b="1" kern="1200" dirty="0" smtClean="0">
                          <a:solidFill>
                            <a:schemeClr val="tx1"/>
                          </a:solidFill>
                          <a:effectLst/>
                          <a:latin typeface="+mn-lt"/>
                          <a:ea typeface="+mn-ea"/>
                          <a:cs typeface="+mn-cs"/>
                        </a:rPr>
                        <a:t>At the </a:t>
                      </a:r>
                      <a:r>
                        <a:rPr lang="en-US" sz="2300" b="1" kern="1200" dirty="0" err="1" smtClean="0">
                          <a:solidFill>
                            <a:schemeClr val="tx1"/>
                          </a:solidFill>
                          <a:effectLst/>
                          <a:latin typeface="+mn-lt"/>
                          <a:ea typeface="+mn-ea"/>
                          <a:cs typeface="+mn-cs"/>
                        </a:rPr>
                        <a:t>centre</a:t>
                      </a:r>
                      <a:r>
                        <a:rPr lang="en-US" sz="2300" b="1" kern="1200" dirty="0" smtClean="0">
                          <a:solidFill>
                            <a:schemeClr val="tx1"/>
                          </a:solidFill>
                          <a:effectLst/>
                          <a:latin typeface="+mn-lt"/>
                          <a:ea typeface="+mn-ea"/>
                          <a:cs typeface="+mn-cs"/>
                        </a:rPr>
                        <a:t> of this is the Mentor-a</a:t>
                      </a:r>
                      <a:r>
                        <a:rPr lang="en-US" sz="2300" b="1" kern="1200" baseline="0" dirty="0" smtClean="0">
                          <a:solidFill>
                            <a:schemeClr val="tx1"/>
                          </a:solidFill>
                          <a:effectLst/>
                          <a:latin typeface="+mn-lt"/>
                          <a:ea typeface="+mn-ea"/>
                          <a:cs typeface="+mn-cs"/>
                        </a:rPr>
                        <a:t> </a:t>
                      </a:r>
                      <a:r>
                        <a:rPr lang="en-US" sz="2300" b="1" kern="1200" dirty="0" smtClean="0">
                          <a:solidFill>
                            <a:schemeClr val="tx1"/>
                          </a:solidFill>
                          <a:effectLst/>
                          <a:latin typeface="+mn-lt"/>
                          <a:ea typeface="+mn-ea"/>
                          <a:cs typeface="+mn-cs"/>
                        </a:rPr>
                        <a:t>child care worker who</a:t>
                      </a:r>
                      <a:r>
                        <a:rPr lang="en-US" sz="2300" b="1" kern="1200" baseline="0" dirty="0" smtClean="0">
                          <a:solidFill>
                            <a:schemeClr val="tx1"/>
                          </a:solidFill>
                          <a:effectLst/>
                          <a:latin typeface="+mn-lt"/>
                          <a:ea typeface="+mn-ea"/>
                          <a:cs typeface="+mn-cs"/>
                        </a:rPr>
                        <a:t> was</a:t>
                      </a:r>
                      <a:r>
                        <a:rPr lang="en-US" sz="2300" b="1" kern="1200" dirty="0" smtClean="0">
                          <a:solidFill>
                            <a:schemeClr val="tx1"/>
                          </a:solidFill>
                          <a:effectLst/>
                          <a:latin typeface="+mn-lt"/>
                          <a:ea typeface="+mn-ea"/>
                          <a:cs typeface="+mn-cs"/>
                        </a:rPr>
                        <a:t> assigned to a particular child, who completed </a:t>
                      </a:r>
                      <a:r>
                        <a:rPr lang="en-ZA" sz="2300" b="1" kern="1200" baseline="0" dirty="0" smtClean="0">
                          <a:solidFill>
                            <a:schemeClr val="tx1"/>
                          </a:solidFill>
                          <a:effectLst/>
                          <a:latin typeface="+mn-lt"/>
                          <a:ea typeface="+mn-ea"/>
                          <a:cs typeface="+mn-cs"/>
                        </a:rPr>
                        <a:t>recordings on the observation report template based on the </a:t>
                      </a:r>
                      <a:r>
                        <a:rPr lang="en-ZA" sz="2300" b="1" u="sng" kern="1200" baseline="0" dirty="0" smtClean="0">
                          <a:solidFill>
                            <a:schemeClr val="tx1"/>
                          </a:solidFill>
                          <a:effectLst/>
                          <a:latin typeface="+mn-lt"/>
                          <a:ea typeface="+mn-ea"/>
                          <a:cs typeface="+mn-cs"/>
                        </a:rPr>
                        <a:t>circle of courage</a:t>
                      </a:r>
                      <a:r>
                        <a:rPr lang="en-ZA" sz="2300" b="1" kern="1200" baseline="0" dirty="0" smtClean="0">
                          <a:solidFill>
                            <a:schemeClr val="tx1"/>
                          </a:solidFill>
                          <a:effectLst/>
                          <a:latin typeface="+mn-lt"/>
                          <a:ea typeface="+mn-ea"/>
                          <a:cs typeface="+mn-cs"/>
                        </a:rPr>
                        <a:t>, and process notes.</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2200" b="1" kern="1200" baseline="0" dirty="0" smtClean="0">
                          <a:solidFill>
                            <a:schemeClr val="tx1"/>
                          </a:solidFill>
                          <a:effectLst/>
                          <a:latin typeface="+mn-lt"/>
                          <a:ea typeface="+mn-ea"/>
                          <a:cs typeface="+mn-cs"/>
                        </a:rPr>
                        <a:t>Admission case conference was held with the                                                                                                                                                                                                                                                                                                                                                                                                                                                                                                                                                                                                                                                                                                                                                                                                                                                                                                                                                                                                                                                                                                                                                                                                                                                                                                                                                                                                                                                       child, and the parent, and the placement social worker, providing explaining regarding the placement of the child at the CYCC and the plan for the child-MDT.</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2200" b="1" kern="1200" baseline="0" dirty="0" smtClean="0">
                          <a:solidFill>
                            <a:schemeClr val="tx1"/>
                          </a:solidFill>
                          <a:effectLst/>
                          <a:latin typeface="+mn-lt"/>
                          <a:ea typeface="+mn-ea"/>
                          <a:cs typeface="+mn-cs"/>
                        </a:rPr>
                        <a:t>All planning , and interventions, are undertaken by the MDT. </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2200" b="1" kern="1200" baseline="0" dirty="0" smtClean="0">
                          <a:solidFill>
                            <a:schemeClr val="tx1"/>
                          </a:solidFill>
                          <a:effectLst/>
                          <a:latin typeface="+mn-lt"/>
                          <a:ea typeface="+mn-ea"/>
                          <a:cs typeface="+mn-cs"/>
                        </a:rPr>
                        <a:t>The MDT meets weekly to discuss progress on cases. </a:t>
                      </a:r>
                      <a:endParaRPr lang="en-ZA" sz="2200" b="1" kern="1200" baseline="0" dirty="0" smtClean="0">
                        <a:solidFill>
                          <a:schemeClr val="tx1"/>
                        </a:solidFill>
                        <a:effectLst/>
                        <a:latin typeface="+mn-lt"/>
                        <a:ea typeface="+mn-ea"/>
                        <a:cs typeface="+mn-cs"/>
                      </a:endParaRP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384464" y="823760"/>
            <a:ext cx="8290554" cy="461665"/>
          </a:xfrm>
          <a:prstGeom prst="rect">
            <a:avLst/>
          </a:prstGeom>
          <a:solidFill>
            <a:srgbClr val="92D050"/>
          </a:solidFill>
        </p:spPr>
        <p:txBody>
          <a:bodyPr wrap="square">
            <a:spAutoFit/>
          </a:bodyPr>
          <a:lstStyle/>
          <a:p>
            <a:pPr lvl="0" algn="ctr" fontAlgn="auto">
              <a:spcBef>
                <a:spcPts val="0"/>
              </a:spcBef>
              <a:spcAft>
                <a:spcPts val="0"/>
              </a:spcAft>
              <a:defRPr/>
            </a:pPr>
            <a:endParaRPr lang="en-US" sz="2400" b="1" dirty="0">
              <a:solidFill>
                <a:schemeClr val="bg1"/>
              </a:solidFill>
              <a:cs typeface="Arial" panose="020B0604020202020204" pitchFamily="34" charset="0"/>
            </a:endParaRPr>
          </a:p>
        </p:txBody>
      </p:sp>
      <p:graphicFrame>
        <p:nvGraphicFramePr>
          <p:cNvPr id="6" name="Table 5"/>
          <p:cNvGraphicFramePr>
            <a:graphicFrameLocks noGrp="1"/>
          </p:cNvGraphicFramePr>
          <p:nvPr>
            <p:extLst/>
          </p:nvPr>
        </p:nvGraphicFramePr>
        <p:xfrm>
          <a:off x="384464" y="823760"/>
          <a:ext cx="8290554" cy="461665"/>
        </p:xfrm>
        <a:graphic>
          <a:graphicData uri="http://schemas.openxmlformats.org/drawingml/2006/table">
            <a:tbl>
              <a:tblPr firstRow="1" firstCol="1" bandRow="1"/>
              <a:tblGrid>
                <a:gridCol w="8290554">
                  <a:extLst>
                    <a:ext uri="{9D8B030D-6E8A-4147-A177-3AD203B41FA5}">
                      <a16:colId xmlns:a16="http://schemas.microsoft.com/office/drawing/2014/main" val="1351302479"/>
                    </a:ext>
                  </a:extLst>
                </a:gridCol>
              </a:tblGrid>
              <a:tr h="461665">
                <a:tc>
                  <a:txBody>
                    <a:bodyPr/>
                    <a:lstStyle/>
                    <a:p>
                      <a:pPr algn="ctr">
                        <a:lnSpc>
                          <a:spcPct val="115000"/>
                        </a:lnSpc>
                        <a:spcAft>
                          <a:spcPts val="0"/>
                        </a:spcAft>
                      </a:pPr>
                      <a:r>
                        <a:rPr lang="en-US" sz="2400" b="1" dirty="0" smtClean="0">
                          <a:solidFill>
                            <a:srgbClr val="7030A0"/>
                          </a:solidFill>
                          <a:effectLst/>
                          <a:latin typeface="Arial" panose="020B0604020202020204" pitchFamily="34" charset="0"/>
                          <a:ea typeface="Times New Roman" panose="02020603050405020304" pitchFamily="18" charset="0"/>
                          <a:cs typeface="Arial" panose="020B0604020202020204" pitchFamily="34" charset="0"/>
                        </a:rPr>
                        <a:t>METHODOLOGY</a:t>
                      </a:r>
                      <a:endParaRPr lang="en-ZA" sz="2400" b="1" dirty="0">
                        <a:solidFill>
                          <a:srgbClr val="7030A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9430357"/>
                  </a:ext>
                </a:extLst>
              </a:tr>
            </a:tbl>
          </a:graphicData>
        </a:graphic>
      </p:graphicFrame>
      <p:sp>
        <p:nvSpPr>
          <p:cNvPr id="8" name="Rectangle 7"/>
          <p:cNvSpPr/>
          <p:nvPr/>
        </p:nvSpPr>
        <p:spPr>
          <a:xfrm>
            <a:off x="384464" y="878142"/>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METHODOLOGY </a:t>
            </a:r>
            <a:endParaRPr lang="en-US" sz="2400" b="1" dirty="0">
              <a:solidFill>
                <a:srgbClr val="7030A0"/>
              </a:solidFill>
              <a:cs typeface="Arial" panose="020B0604020202020204" pitchFamily="34" charset="0"/>
            </a:endParaRPr>
          </a:p>
        </p:txBody>
      </p:sp>
    </p:spTree>
    <p:extLst>
      <p:ext uri="{BB962C8B-B14F-4D97-AF65-F5344CB8AC3E}">
        <p14:creationId xmlns:p14="http://schemas.microsoft.com/office/powerpoint/2010/main" val="32527676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3913349433"/>
              </p:ext>
            </p:extLst>
          </p:nvPr>
        </p:nvGraphicFramePr>
        <p:xfrm>
          <a:off x="384464" y="1678019"/>
          <a:ext cx="8290554" cy="4271261"/>
        </p:xfrm>
        <a:graphic>
          <a:graphicData uri="http://schemas.openxmlformats.org/drawingml/2006/table">
            <a:tbl>
              <a:tblPr firstRow="1" bandRow="1">
                <a:effectLst>
                  <a:innerShdw blurRad="63500" dist="50800" dir="18900000">
                    <a:prstClr val="black">
                      <a:alpha val="50000"/>
                    </a:prstClr>
                  </a:innerShdw>
                </a:effectLst>
                <a:tableStyleId>{93296810-A885-4BE3-A3E7-6D5BEEA58F35}</a:tableStyleId>
              </a:tblPr>
              <a:tblGrid>
                <a:gridCol w="8290554">
                  <a:extLst>
                    <a:ext uri="{9D8B030D-6E8A-4147-A177-3AD203B41FA5}">
                      <a16:colId xmlns:a16="http://schemas.microsoft.com/office/drawing/2014/main" val="1606071730"/>
                    </a:ext>
                  </a:extLst>
                </a:gridCol>
              </a:tblGrid>
              <a:tr h="42712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384464" y="823760"/>
            <a:ext cx="8290554" cy="461665"/>
          </a:xfrm>
          <a:prstGeom prst="rect">
            <a:avLst/>
          </a:prstGeom>
          <a:solidFill>
            <a:srgbClr val="92D050"/>
          </a:solidFill>
        </p:spPr>
        <p:txBody>
          <a:bodyPr wrap="square">
            <a:spAutoFit/>
          </a:bodyPr>
          <a:lstStyle/>
          <a:p>
            <a:pPr lvl="0" algn="ctr" fontAlgn="auto">
              <a:spcBef>
                <a:spcPts val="0"/>
              </a:spcBef>
              <a:spcAft>
                <a:spcPts val="0"/>
              </a:spcAft>
              <a:defRPr/>
            </a:pPr>
            <a:endParaRPr lang="en-US" sz="2400" b="1" dirty="0">
              <a:solidFill>
                <a:schemeClr val="bg1"/>
              </a:solidFill>
              <a:cs typeface="Arial" panose="020B0604020202020204" pitchFamily="34" charset="0"/>
            </a:endParaRPr>
          </a:p>
        </p:txBody>
      </p:sp>
      <p:graphicFrame>
        <p:nvGraphicFramePr>
          <p:cNvPr id="6" name="Table 5"/>
          <p:cNvGraphicFramePr>
            <a:graphicFrameLocks noGrp="1"/>
          </p:cNvGraphicFramePr>
          <p:nvPr>
            <p:extLst/>
          </p:nvPr>
        </p:nvGraphicFramePr>
        <p:xfrm>
          <a:off x="384464" y="823760"/>
          <a:ext cx="8290554" cy="461665"/>
        </p:xfrm>
        <a:graphic>
          <a:graphicData uri="http://schemas.openxmlformats.org/drawingml/2006/table">
            <a:tbl>
              <a:tblPr firstRow="1" firstCol="1" bandRow="1"/>
              <a:tblGrid>
                <a:gridCol w="8290554">
                  <a:extLst>
                    <a:ext uri="{9D8B030D-6E8A-4147-A177-3AD203B41FA5}">
                      <a16:colId xmlns:a16="http://schemas.microsoft.com/office/drawing/2014/main" val="1351302479"/>
                    </a:ext>
                  </a:extLst>
                </a:gridCol>
              </a:tblGrid>
              <a:tr h="461665">
                <a:tc>
                  <a:txBody>
                    <a:bodyPr/>
                    <a:lstStyle/>
                    <a:p>
                      <a:pPr algn="ctr">
                        <a:lnSpc>
                          <a:spcPct val="115000"/>
                        </a:lnSpc>
                        <a:spcAft>
                          <a:spcPts val="0"/>
                        </a:spcAft>
                      </a:pPr>
                      <a:r>
                        <a:rPr lang="en-US" sz="2400" b="1" dirty="0" smtClean="0">
                          <a:solidFill>
                            <a:srgbClr val="7030A0"/>
                          </a:solidFill>
                          <a:effectLst/>
                          <a:latin typeface="Arial" panose="020B0604020202020204" pitchFamily="34" charset="0"/>
                          <a:ea typeface="Times New Roman" panose="02020603050405020304" pitchFamily="18" charset="0"/>
                          <a:cs typeface="Arial" panose="020B0604020202020204" pitchFamily="34" charset="0"/>
                        </a:rPr>
                        <a:t>METHODOLOGY</a:t>
                      </a:r>
                      <a:endParaRPr lang="en-ZA" sz="2400" b="1" dirty="0">
                        <a:solidFill>
                          <a:srgbClr val="7030A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9430357"/>
                  </a:ext>
                </a:extLst>
              </a:tr>
            </a:tbl>
          </a:graphicData>
        </a:graphic>
      </p:graphicFrame>
      <p:sp>
        <p:nvSpPr>
          <p:cNvPr id="8" name="Rectangle 7"/>
          <p:cNvSpPr/>
          <p:nvPr/>
        </p:nvSpPr>
        <p:spPr>
          <a:xfrm>
            <a:off x="384464" y="878142"/>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METHODOLOGY </a:t>
            </a:r>
            <a:endParaRPr lang="en-US" sz="2400" b="1" dirty="0">
              <a:solidFill>
                <a:srgbClr val="7030A0"/>
              </a:solidFill>
              <a:cs typeface="Arial" panose="020B0604020202020204" pitchFamily="34" charset="0"/>
            </a:endParaRPr>
          </a:p>
        </p:txBody>
      </p:sp>
      <p:sp>
        <p:nvSpPr>
          <p:cNvPr id="10" name="Oval 9"/>
          <p:cNvSpPr/>
          <p:nvPr/>
        </p:nvSpPr>
        <p:spPr>
          <a:xfrm>
            <a:off x="3669040" y="1830158"/>
            <a:ext cx="1695048" cy="108946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smtClean="0">
                <a:solidFill>
                  <a:srgbClr val="7030A0"/>
                </a:solidFill>
              </a:rPr>
              <a:t>Therapeutic-SW</a:t>
            </a:r>
            <a:endParaRPr lang="en-ZA" sz="1500" b="1" dirty="0">
              <a:solidFill>
                <a:srgbClr val="7030A0"/>
              </a:solidFill>
            </a:endParaRPr>
          </a:p>
        </p:txBody>
      </p:sp>
      <p:sp>
        <p:nvSpPr>
          <p:cNvPr id="11" name="Oval 10"/>
          <p:cNvSpPr/>
          <p:nvPr/>
        </p:nvSpPr>
        <p:spPr>
          <a:xfrm>
            <a:off x="5857014" y="2333564"/>
            <a:ext cx="1346791" cy="1205792"/>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lumMod val="85000"/>
                    <a:lumOff val="15000"/>
                  </a:schemeClr>
                </a:solidFill>
              </a:rPr>
              <a:t>Social and Emotional </a:t>
            </a:r>
            <a:r>
              <a:rPr lang="en-US" sz="1400" b="1" dirty="0" smtClean="0">
                <a:solidFill>
                  <a:schemeClr val="tx1">
                    <a:lumMod val="85000"/>
                    <a:lumOff val="15000"/>
                  </a:schemeClr>
                </a:solidFill>
              </a:rPr>
              <a:t>Care-CCW</a:t>
            </a:r>
            <a:endParaRPr lang="en-ZA" sz="1400" b="1" dirty="0">
              <a:solidFill>
                <a:schemeClr val="tx1">
                  <a:lumMod val="85000"/>
                  <a:lumOff val="15000"/>
                </a:schemeClr>
              </a:solidFill>
            </a:endParaRPr>
          </a:p>
        </p:txBody>
      </p:sp>
      <p:sp>
        <p:nvSpPr>
          <p:cNvPr id="12" name="Oval 11"/>
          <p:cNvSpPr/>
          <p:nvPr/>
        </p:nvSpPr>
        <p:spPr>
          <a:xfrm>
            <a:off x="6122381" y="4070249"/>
            <a:ext cx="1473955" cy="1309510"/>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rgbClr val="FF0000"/>
                </a:solidFill>
              </a:rPr>
              <a:t>Health and Mental Health-Nurse</a:t>
            </a:r>
            <a:endParaRPr lang="en-ZA" sz="1400" b="1" dirty="0">
              <a:solidFill>
                <a:srgbClr val="FF0000"/>
              </a:solidFill>
            </a:endParaRPr>
          </a:p>
        </p:txBody>
      </p:sp>
      <p:sp>
        <p:nvSpPr>
          <p:cNvPr id="13" name="Oval 12"/>
          <p:cNvSpPr/>
          <p:nvPr/>
        </p:nvSpPr>
        <p:spPr>
          <a:xfrm>
            <a:off x="3925224" y="4605611"/>
            <a:ext cx="1438864" cy="1252612"/>
          </a:xfrm>
          <a:prstGeom prst="ellipse">
            <a:avLst/>
          </a:prstGeom>
          <a:solidFill>
            <a:schemeClr val="tx2">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smtClean="0">
                <a:solidFill>
                  <a:srgbClr val="FFFF00"/>
                </a:solidFill>
              </a:rPr>
              <a:t>Indigenous</a:t>
            </a:r>
          </a:p>
          <a:p>
            <a:pPr algn="ctr"/>
            <a:r>
              <a:rPr lang="en-US" sz="1300" dirty="0" smtClean="0">
                <a:solidFill>
                  <a:srgbClr val="FFFF00"/>
                </a:solidFill>
              </a:rPr>
              <a:t>Socio cultural Spiritual</a:t>
            </a:r>
            <a:endParaRPr lang="en-US" sz="1300" dirty="0">
              <a:solidFill>
                <a:srgbClr val="FFFF00"/>
              </a:solidFill>
            </a:endParaRPr>
          </a:p>
          <a:p>
            <a:pPr algn="ctr"/>
            <a:r>
              <a:rPr lang="en-US" sz="1300" u="sng" dirty="0">
                <a:solidFill>
                  <a:srgbClr val="FFFF00"/>
                </a:solidFill>
              </a:rPr>
              <a:t>CCW</a:t>
            </a:r>
            <a:endParaRPr lang="en-ZA" sz="1300" dirty="0">
              <a:solidFill>
                <a:srgbClr val="FFFF00"/>
              </a:solidFill>
            </a:endParaRPr>
          </a:p>
        </p:txBody>
      </p:sp>
      <p:sp>
        <p:nvSpPr>
          <p:cNvPr id="14" name="Oval 13"/>
          <p:cNvSpPr/>
          <p:nvPr/>
        </p:nvSpPr>
        <p:spPr>
          <a:xfrm>
            <a:off x="1881518" y="4083615"/>
            <a:ext cx="1610362" cy="129614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accent3">
                    <a:lumMod val="20000"/>
                    <a:lumOff val="80000"/>
                  </a:schemeClr>
                </a:solidFill>
              </a:rPr>
              <a:t>Recreational-CCW</a:t>
            </a:r>
            <a:endParaRPr lang="en-ZA" sz="1400" b="1" dirty="0">
              <a:solidFill>
                <a:schemeClr val="accent3">
                  <a:lumMod val="20000"/>
                  <a:lumOff val="80000"/>
                </a:schemeClr>
              </a:solidFill>
            </a:endParaRPr>
          </a:p>
        </p:txBody>
      </p:sp>
      <p:sp>
        <p:nvSpPr>
          <p:cNvPr id="15" name="Oval 14"/>
          <p:cNvSpPr/>
          <p:nvPr/>
        </p:nvSpPr>
        <p:spPr>
          <a:xfrm>
            <a:off x="1691681" y="2258102"/>
            <a:ext cx="1415464" cy="1285382"/>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accent1"/>
                </a:solidFill>
              </a:rPr>
              <a:t>Developmental-CCW</a:t>
            </a:r>
            <a:endParaRPr lang="en-ZA" sz="1400" b="1" dirty="0">
              <a:solidFill>
                <a:schemeClr val="accent1"/>
              </a:solidFill>
            </a:endParaRPr>
          </a:p>
        </p:txBody>
      </p:sp>
      <p:sp>
        <p:nvSpPr>
          <p:cNvPr id="17" name="Oval 16"/>
          <p:cNvSpPr/>
          <p:nvPr/>
        </p:nvSpPr>
        <p:spPr>
          <a:xfrm>
            <a:off x="3942760" y="3149860"/>
            <a:ext cx="1374913" cy="13471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CHILD</a:t>
            </a:r>
          </a:p>
          <a:p>
            <a:pPr algn="ctr"/>
            <a:r>
              <a:rPr lang="en-US" b="1" dirty="0" smtClean="0"/>
              <a:t>Mentor</a:t>
            </a:r>
          </a:p>
          <a:p>
            <a:pPr algn="ctr"/>
            <a:endParaRPr lang="en-ZA" b="1" dirty="0"/>
          </a:p>
        </p:txBody>
      </p:sp>
      <p:cxnSp>
        <p:nvCxnSpPr>
          <p:cNvPr id="21" name="Straight Arrow Connector 20"/>
          <p:cNvCxnSpPr/>
          <p:nvPr/>
        </p:nvCxnSpPr>
        <p:spPr>
          <a:xfrm>
            <a:off x="5043699" y="4070249"/>
            <a:ext cx="1170446" cy="42671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a:endCxn id="11" idx="2"/>
          </p:cNvCxnSpPr>
          <p:nvPr/>
        </p:nvCxnSpPr>
        <p:spPr>
          <a:xfrm flipV="1">
            <a:off x="4943302" y="2936460"/>
            <a:ext cx="913712" cy="379269"/>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flipV="1">
            <a:off x="4487662" y="2672402"/>
            <a:ext cx="21031" cy="42650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H="1" flipV="1">
            <a:off x="2910746" y="3149860"/>
            <a:ext cx="1110111" cy="26441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a:endCxn id="14" idx="7"/>
          </p:cNvCxnSpPr>
          <p:nvPr/>
        </p:nvCxnSpPr>
        <p:spPr>
          <a:xfrm flipH="1">
            <a:off x="3256048" y="3980934"/>
            <a:ext cx="604560" cy="29249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a:off x="4283968" y="4152916"/>
            <a:ext cx="51157" cy="6685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4529741" y="4886117"/>
            <a:ext cx="74458"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529741" y="4487410"/>
            <a:ext cx="0" cy="23640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216387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2498218369"/>
              </p:ext>
            </p:extLst>
          </p:nvPr>
        </p:nvGraphicFramePr>
        <p:xfrm>
          <a:off x="384464" y="1678019"/>
          <a:ext cx="8164113" cy="4991341"/>
        </p:xfrm>
        <a:graphic>
          <a:graphicData uri="http://schemas.openxmlformats.org/drawingml/2006/table">
            <a:tbl>
              <a:tblPr firstRow="1" bandRow="1">
                <a:tableStyleId>{93296810-A885-4BE3-A3E7-6D5BEEA58F35}</a:tableStyleId>
              </a:tblPr>
              <a:tblGrid>
                <a:gridCol w="8164113">
                  <a:extLst>
                    <a:ext uri="{9D8B030D-6E8A-4147-A177-3AD203B41FA5}">
                      <a16:colId xmlns:a16="http://schemas.microsoft.com/office/drawing/2014/main" val="1606071730"/>
                    </a:ext>
                  </a:extLst>
                </a:gridCol>
              </a:tblGrid>
              <a:tr h="4991341">
                <a:tc>
                  <a:txBody>
                    <a:bodyPr/>
                    <a:lstStyle/>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err="1" smtClean="0">
                          <a:solidFill>
                            <a:schemeClr val="accent1"/>
                          </a:solidFill>
                          <a:effectLst/>
                          <a:latin typeface="+mn-lt"/>
                          <a:ea typeface="+mn-ea"/>
                          <a:cs typeface="+mn-cs"/>
                        </a:rPr>
                        <a:t>Indepth</a:t>
                      </a:r>
                      <a:r>
                        <a:rPr lang="en-ZA" sz="2200" b="1" kern="1200" dirty="0" smtClean="0">
                          <a:solidFill>
                            <a:schemeClr val="accent1"/>
                          </a:solidFill>
                          <a:effectLst/>
                          <a:latin typeface="+mn-lt"/>
                          <a:ea typeface="+mn-ea"/>
                          <a:cs typeface="+mn-cs"/>
                        </a:rPr>
                        <a:t> orientation </a:t>
                      </a:r>
                      <a:r>
                        <a:rPr lang="en-ZA" sz="2200" b="1" kern="1200" dirty="0" smtClean="0">
                          <a:solidFill>
                            <a:schemeClr val="tx1"/>
                          </a:solidFill>
                          <a:effectLst/>
                          <a:latin typeface="+mn-lt"/>
                          <a:ea typeface="+mn-ea"/>
                          <a:cs typeface="+mn-cs"/>
                        </a:rPr>
                        <a:t>of the child to the CYCC and group living-CCW</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Intake and admission interview individual counselling-SW </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2200" b="1" kern="1200" dirty="0" smtClean="0">
                          <a:solidFill>
                            <a:schemeClr val="tx1"/>
                          </a:solidFill>
                          <a:effectLst/>
                          <a:latin typeface="+mn-lt"/>
                          <a:ea typeface="+mn-ea"/>
                          <a:cs typeface="+mn-cs"/>
                        </a:rPr>
                        <a:t>Life-space interventions-Mentor</a:t>
                      </a:r>
                      <a:endParaRPr lang="en-ZA" sz="2200" b="1" kern="1200" dirty="0" smtClean="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Compilation</a:t>
                      </a:r>
                      <a:r>
                        <a:rPr lang="en-ZA" sz="2200" b="1" kern="1200" baseline="0" dirty="0" smtClean="0">
                          <a:solidFill>
                            <a:schemeClr val="tx1"/>
                          </a:solidFill>
                          <a:effectLst/>
                          <a:latin typeface="+mn-lt"/>
                          <a:ea typeface="+mn-ea"/>
                          <a:cs typeface="+mn-cs"/>
                        </a:rPr>
                        <a:t> of</a:t>
                      </a:r>
                      <a:r>
                        <a:rPr lang="en-ZA" sz="2200" b="1" kern="1200" dirty="0" smtClean="0">
                          <a:solidFill>
                            <a:schemeClr val="tx1"/>
                          </a:solidFill>
                          <a:effectLst/>
                          <a:latin typeface="+mn-lt"/>
                          <a:ea typeface="+mn-ea"/>
                          <a:cs typeface="+mn-cs"/>
                        </a:rPr>
                        <a:t> Individual Development </a:t>
                      </a:r>
                      <a:r>
                        <a:rPr lang="en-ZA" sz="2200" b="1" kern="1200" dirty="0" smtClean="0">
                          <a:solidFill>
                            <a:schemeClr val="accent1"/>
                          </a:solidFill>
                          <a:effectLst/>
                          <a:latin typeface="+mn-lt"/>
                          <a:ea typeface="+mn-ea"/>
                          <a:cs typeface="+mn-cs"/>
                        </a:rPr>
                        <a:t>Plans with child-MDT</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Case conferencing-MDT</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Recreational activities, sport, gym,</a:t>
                      </a:r>
                      <a:r>
                        <a:rPr lang="en-ZA" sz="2200" b="1" kern="1200" baseline="0" dirty="0" smtClean="0">
                          <a:solidFill>
                            <a:schemeClr val="tx1"/>
                          </a:solidFill>
                          <a:effectLst/>
                          <a:latin typeface="+mn-lt"/>
                          <a:ea typeface="+mn-ea"/>
                          <a:cs typeface="+mn-cs"/>
                        </a:rPr>
                        <a:t> baking, food garden</a:t>
                      </a:r>
                      <a:endParaRPr lang="en-ZA" sz="2200" b="1" kern="1200" dirty="0" smtClean="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Implementation of planned programmes-</a:t>
                      </a:r>
                      <a:r>
                        <a:rPr lang="en-ZA" sz="2200" b="1" kern="1200" dirty="0" err="1" smtClean="0">
                          <a:solidFill>
                            <a:schemeClr val="tx1"/>
                          </a:solidFill>
                          <a:effectLst/>
                          <a:latin typeface="+mn-lt"/>
                          <a:ea typeface="+mn-ea"/>
                          <a:cs typeface="+mn-cs"/>
                        </a:rPr>
                        <a:t>Kemoja</a:t>
                      </a:r>
                      <a:r>
                        <a:rPr lang="en-ZA" sz="2200" b="1" kern="1200" dirty="0" smtClean="0">
                          <a:solidFill>
                            <a:schemeClr val="tx1"/>
                          </a:solidFill>
                          <a:effectLst/>
                          <a:latin typeface="+mn-lt"/>
                          <a:ea typeface="+mn-ea"/>
                          <a:cs typeface="+mn-cs"/>
                        </a:rPr>
                        <a:t> , Life-skills</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accent1"/>
                          </a:solidFill>
                          <a:effectLst/>
                          <a:latin typeface="+mn-lt"/>
                          <a:ea typeface="+mn-ea"/>
                          <a:cs typeface="+mn-cs"/>
                        </a:rPr>
                        <a:t>Journaling, drawings, artwork</a:t>
                      </a:r>
                      <a:r>
                        <a:rPr lang="en-ZA" sz="2200" b="1" kern="1200" smtClean="0">
                          <a:solidFill>
                            <a:schemeClr val="accent1"/>
                          </a:solidFill>
                          <a:effectLst/>
                          <a:latin typeface="+mn-lt"/>
                          <a:ea typeface="+mn-ea"/>
                          <a:cs typeface="+mn-cs"/>
                        </a:rPr>
                        <a:t>,</a:t>
                      </a:r>
                      <a:r>
                        <a:rPr lang="en-ZA" sz="2200" b="1" kern="1200" baseline="0" smtClean="0">
                          <a:solidFill>
                            <a:schemeClr val="accent1"/>
                          </a:solidFill>
                          <a:effectLst/>
                          <a:latin typeface="+mn-lt"/>
                          <a:ea typeface="+mn-ea"/>
                          <a:cs typeface="+mn-cs"/>
                        </a:rPr>
                        <a:t> </a:t>
                      </a:r>
                      <a:r>
                        <a:rPr lang="en-ZA" sz="2200" b="1" kern="1200" smtClean="0">
                          <a:solidFill>
                            <a:schemeClr val="accent1"/>
                          </a:solidFill>
                          <a:effectLst/>
                          <a:latin typeface="+mn-lt"/>
                          <a:ea typeface="+mn-ea"/>
                          <a:cs typeface="+mn-cs"/>
                        </a:rPr>
                        <a:t>letter </a:t>
                      </a:r>
                      <a:r>
                        <a:rPr lang="en-ZA" sz="2200" b="1" kern="1200" dirty="0" smtClean="0">
                          <a:solidFill>
                            <a:schemeClr val="accent1"/>
                          </a:solidFill>
                          <a:effectLst/>
                          <a:latin typeface="+mn-lt"/>
                          <a:ea typeface="+mn-ea"/>
                          <a:cs typeface="+mn-cs"/>
                        </a:rPr>
                        <a:t>writing,</a:t>
                      </a:r>
                      <a:r>
                        <a:rPr lang="en-ZA" sz="2200" b="1" kern="1200" baseline="0" dirty="0" smtClean="0">
                          <a:solidFill>
                            <a:schemeClr val="accent1"/>
                          </a:solidFill>
                          <a:effectLst/>
                          <a:latin typeface="+mn-lt"/>
                          <a:ea typeface="+mn-ea"/>
                          <a:cs typeface="+mn-cs"/>
                        </a:rPr>
                        <a:t> story telling</a:t>
                      </a:r>
                      <a:endParaRPr lang="en-US" sz="2200" b="1" kern="1200" dirty="0" smtClean="0">
                        <a:solidFill>
                          <a:schemeClr val="accent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2200" b="1" kern="1200" dirty="0" smtClean="0">
                          <a:solidFill>
                            <a:schemeClr val="tx1"/>
                          </a:solidFill>
                          <a:effectLst/>
                          <a:latin typeface="+mn-lt"/>
                          <a:ea typeface="+mn-ea"/>
                          <a:cs typeface="+mn-cs"/>
                        </a:rPr>
                        <a:t>Allowing for </a:t>
                      </a:r>
                      <a:r>
                        <a:rPr lang="en-US" sz="2200" b="1" kern="1200" dirty="0" smtClean="0">
                          <a:solidFill>
                            <a:schemeClr val="accent1"/>
                          </a:solidFill>
                          <a:effectLst/>
                          <a:latin typeface="+mn-lt"/>
                          <a:ea typeface="+mn-ea"/>
                          <a:cs typeface="+mn-cs"/>
                        </a:rPr>
                        <a:t>family contact </a:t>
                      </a:r>
                      <a:r>
                        <a:rPr lang="en-US" sz="2200" b="1" kern="1200" dirty="0" smtClean="0">
                          <a:solidFill>
                            <a:schemeClr val="tx1"/>
                          </a:solidFill>
                          <a:effectLst/>
                          <a:latin typeface="+mn-lt"/>
                          <a:ea typeface="+mn-ea"/>
                          <a:cs typeface="+mn-cs"/>
                        </a:rPr>
                        <a:t>and phone-calls and visits</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Spiritual Programmes</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Socio</a:t>
                      </a:r>
                      <a:r>
                        <a:rPr lang="en-ZA" sz="2200" b="1" kern="1200" baseline="0" dirty="0" smtClean="0">
                          <a:solidFill>
                            <a:schemeClr val="tx1"/>
                          </a:solidFill>
                          <a:effectLst/>
                          <a:latin typeface="+mn-lt"/>
                          <a:ea typeface="+mn-ea"/>
                          <a:cs typeface="+mn-cs"/>
                        </a:rPr>
                        <a:t> Cultural practices /</a:t>
                      </a:r>
                      <a:r>
                        <a:rPr lang="en-ZA" sz="2200" b="1" kern="1200" baseline="0" dirty="0" smtClean="0">
                          <a:solidFill>
                            <a:schemeClr val="accent1"/>
                          </a:solidFill>
                          <a:effectLst/>
                          <a:latin typeface="+mn-lt"/>
                          <a:ea typeface="+mn-ea"/>
                          <a:cs typeface="+mn-cs"/>
                        </a:rPr>
                        <a:t>Indigenous Practices</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2200" b="1" kern="1200" dirty="0" smtClean="0">
                          <a:solidFill>
                            <a:schemeClr val="tx1"/>
                          </a:solidFill>
                          <a:effectLst/>
                          <a:latin typeface="+mn-lt"/>
                          <a:ea typeface="+mn-ea"/>
                          <a:cs typeface="+mn-cs"/>
                        </a:rPr>
                        <a:t>Inviting </a:t>
                      </a:r>
                      <a:r>
                        <a:rPr lang="en-ZA" sz="2200" b="1" kern="1200" dirty="0" smtClean="0">
                          <a:solidFill>
                            <a:schemeClr val="accent1"/>
                          </a:solidFill>
                          <a:effectLst/>
                          <a:latin typeface="+mn-lt"/>
                          <a:ea typeface="+mn-ea"/>
                          <a:cs typeface="+mn-cs"/>
                        </a:rPr>
                        <a:t>external stakeholders </a:t>
                      </a:r>
                      <a:r>
                        <a:rPr lang="en-ZA" sz="2200" b="1" kern="1200" dirty="0" smtClean="0">
                          <a:solidFill>
                            <a:schemeClr val="tx1"/>
                          </a:solidFill>
                          <a:effectLst/>
                          <a:latin typeface="+mn-lt"/>
                          <a:ea typeface="+mn-ea"/>
                          <a:cs typeface="+mn-cs"/>
                        </a:rPr>
                        <a:t>to implement programmes </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2200" b="1" kern="1200" baseline="0" dirty="0" smtClean="0">
                          <a:solidFill>
                            <a:schemeClr val="accent1"/>
                          </a:solidFill>
                          <a:effectLst/>
                          <a:latin typeface="+mn-lt"/>
                          <a:ea typeface="+mn-ea"/>
                          <a:cs typeface="+mn-cs"/>
                        </a:rPr>
                        <a:t>Climate Meetings-</a:t>
                      </a:r>
                      <a:r>
                        <a:rPr lang="en-US" sz="2200" b="1" kern="1200" baseline="0" dirty="0" smtClean="0">
                          <a:solidFill>
                            <a:schemeClr val="tx1"/>
                          </a:solidFill>
                          <a:effectLst/>
                          <a:latin typeface="+mn-lt"/>
                          <a:ea typeface="+mn-ea"/>
                          <a:cs typeface="+mn-cs"/>
                        </a:rPr>
                        <a:t>giving children a voice to give feedback about their stay at CYCC, participation and sense of belonging</a:t>
                      </a: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384464" y="823760"/>
            <a:ext cx="8290554" cy="461665"/>
          </a:xfrm>
          <a:prstGeom prst="rect">
            <a:avLst/>
          </a:prstGeom>
          <a:solidFill>
            <a:srgbClr val="92D050"/>
          </a:solidFill>
        </p:spPr>
        <p:txBody>
          <a:bodyPr wrap="square">
            <a:spAutoFit/>
          </a:bodyPr>
          <a:lstStyle/>
          <a:p>
            <a:pPr lvl="0" algn="ctr" fontAlgn="auto">
              <a:spcBef>
                <a:spcPts val="0"/>
              </a:spcBef>
              <a:spcAft>
                <a:spcPts val="0"/>
              </a:spcAft>
              <a:defRPr/>
            </a:pPr>
            <a:endParaRPr lang="en-US" sz="2400" b="1" dirty="0">
              <a:solidFill>
                <a:schemeClr val="bg1"/>
              </a:solidFill>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16291378"/>
              </p:ext>
            </p:extLst>
          </p:nvPr>
        </p:nvGraphicFramePr>
        <p:xfrm>
          <a:off x="384464" y="823760"/>
          <a:ext cx="8290554" cy="461665"/>
        </p:xfrm>
        <a:graphic>
          <a:graphicData uri="http://schemas.openxmlformats.org/drawingml/2006/table">
            <a:tbl>
              <a:tblPr firstRow="1" firstCol="1" bandRow="1"/>
              <a:tblGrid>
                <a:gridCol w="8290554">
                  <a:extLst>
                    <a:ext uri="{9D8B030D-6E8A-4147-A177-3AD203B41FA5}">
                      <a16:colId xmlns:a16="http://schemas.microsoft.com/office/drawing/2014/main" val="1351302479"/>
                    </a:ext>
                  </a:extLst>
                </a:gridCol>
              </a:tblGrid>
              <a:tr h="461665">
                <a:tc>
                  <a:txBody>
                    <a:bodyPr/>
                    <a:lstStyle/>
                    <a:p>
                      <a:pPr algn="ctr">
                        <a:lnSpc>
                          <a:spcPct val="115000"/>
                        </a:lnSpc>
                        <a:spcAft>
                          <a:spcPts val="0"/>
                        </a:spcAft>
                      </a:pPr>
                      <a:r>
                        <a:rPr lang="en-US" sz="2400" b="1" dirty="0" smtClean="0">
                          <a:solidFill>
                            <a:srgbClr val="7030A0"/>
                          </a:solidFill>
                          <a:effectLst/>
                          <a:latin typeface="Arial" panose="020B0604020202020204" pitchFamily="34" charset="0"/>
                          <a:ea typeface="Times New Roman" panose="02020603050405020304" pitchFamily="18" charset="0"/>
                          <a:cs typeface="Arial" panose="020B0604020202020204" pitchFamily="34" charset="0"/>
                        </a:rPr>
                        <a:t>METHODOLOGY</a:t>
                      </a:r>
                      <a:endParaRPr lang="en-ZA" sz="2400" b="1" dirty="0">
                        <a:solidFill>
                          <a:srgbClr val="7030A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9430357"/>
                  </a:ext>
                </a:extLst>
              </a:tr>
            </a:tbl>
          </a:graphicData>
        </a:graphic>
      </p:graphicFrame>
      <p:sp>
        <p:nvSpPr>
          <p:cNvPr id="8" name="Rectangle 7"/>
          <p:cNvSpPr/>
          <p:nvPr/>
        </p:nvSpPr>
        <p:spPr>
          <a:xfrm>
            <a:off x="384464" y="878142"/>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RECOMMENDED STRATEGIES </a:t>
            </a:r>
            <a:endParaRPr lang="en-US" sz="2400" b="1" dirty="0">
              <a:solidFill>
                <a:srgbClr val="7030A0"/>
              </a:solidFill>
              <a:cs typeface="Arial" panose="020B0604020202020204" pitchFamily="34" charset="0"/>
            </a:endParaRPr>
          </a:p>
        </p:txBody>
      </p:sp>
    </p:spTree>
    <p:extLst>
      <p:ext uri="{BB962C8B-B14F-4D97-AF65-F5344CB8AC3E}">
        <p14:creationId xmlns:p14="http://schemas.microsoft.com/office/powerpoint/2010/main" val="706163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1563528472"/>
              </p:ext>
            </p:extLst>
          </p:nvPr>
        </p:nvGraphicFramePr>
        <p:xfrm>
          <a:off x="356152" y="1394189"/>
          <a:ext cx="8290554" cy="5347179"/>
        </p:xfrm>
        <a:graphic>
          <a:graphicData uri="http://schemas.openxmlformats.org/drawingml/2006/table">
            <a:tbl>
              <a:tblPr firstRow="1" bandRow="1">
                <a:tableStyleId>{93296810-A885-4BE3-A3E7-6D5BEEA58F35}</a:tableStyleId>
              </a:tblPr>
              <a:tblGrid>
                <a:gridCol w="8290554">
                  <a:extLst>
                    <a:ext uri="{9D8B030D-6E8A-4147-A177-3AD203B41FA5}">
                      <a16:colId xmlns:a16="http://schemas.microsoft.com/office/drawing/2014/main" val="1606071730"/>
                    </a:ext>
                  </a:extLst>
                </a:gridCol>
              </a:tblGrid>
              <a:tr h="5347179">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1200" dirty="0">
                          <a:solidFill>
                            <a:schemeClr val="tx1"/>
                          </a:solidFill>
                          <a:latin typeface="Arial Rounded MT Bold" panose="020F0704030504030204" pitchFamily="34" charset="0"/>
                          <a:cs typeface="Arial" panose="020B0604020202020204" pitchFamily="34" charset="0"/>
                        </a:rPr>
                        <a:t>                                                                                                                                                                                                                                                                                                                                                                                                                                                                                                                                                                                                                                                                                                                                                                                                       </a:t>
                      </a:r>
                      <a:r>
                        <a:rPr lang="en-ZA" sz="1200" dirty="0" smtClean="0">
                          <a:solidFill>
                            <a:schemeClr val="tx1"/>
                          </a:solidFill>
                          <a:latin typeface="Arial Rounded MT Bold" panose="020F0704030504030204" pitchFamily="34" charset="0"/>
                          <a:cs typeface="Arial" panose="020B0604020202020204" pitchFamily="34" charset="0"/>
                        </a:rPr>
                        <a:t> </a:t>
                      </a:r>
                      <a:r>
                        <a:rPr lang="en-US" sz="2400" b="1" kern="1200" dirty="0" smtClean="0">
                          <a:solidFill>
                            <a:schemeClr val="tx1"/>
                          </a:solidFill>
                          <a:effectLst/>
                          <a:latin typeface="+mn-lt"/>
                          <a:ea typeface="+mn-ea"/>
                          <a:cs typeface="Arial" panose="020B0604020202020204" pitchFamily="34" charset="0"/>
                        </a:rPr>
                        <a:t>MDT must be</a:t>
                      </a:r>
                      <a:r>
                        <a:rPr lang="en-US" sz="2400" b="1" kern="1200" baseline="0" dirty="0" smtClean="0">
                          <a:solidFill>
                            <a:schemeClr val="tx1"/>
                          </a:solidFill>
                          <a:effectLst/>
                          <a:latin typeface="+mn-lt"/>
                          <a:ea typeface="+mn-ea"/>
                          <a:cs typeface="Arial" panose="020B0604020202020204" pitchFamily="34" charset="0"/>
                        </a:rPr>
                        <a:t> in place. Must be synergized, </a:t>
                      </a:r>
                      <a:r>
                        <a:rPr lang="en-US" sz="2400" b="1" kern="1200" baseline="0" dirty="0" err="1" smtClean="0">
                          <a:solidFill>
                            <a:schemeClr val="tx1"/>
                          </a:solidFill>
                          <a:effectLst/>
                          <a:latin typeface="+mn-lt"/>
                          <a:ea typeface="+mn-ea"/>
                          <a:cs typeface="Arial" panose="020B0604020202020204" pitchFamily="34" charset="0"/>
                        </a:rPr>
                        <a:t>co-ordinated</a:t>
                      </a:r>
                      <a:r>
                        <a:rPr lang="en-US" sz="2400" b="1" kern="1200" baseline="0" dirty="0" smtClean="0">
                          <a:solidFill>
                            <a:schemeClr val="tx1"/>
                          </a:solidFill>
                          <a:effectLst/>
                          <a:latin typeface="+mn-lt"/>
                          <a:ea typeface="+mn-ea"/>
                          <a:cs typeface="Arial" panose="020B0604020202020204" pitchFamily="34" charset="0"/>
                        </a:rPr>
                        <a:t> and focused.</a:t>
                      </a:r>
                    </a:p>
                    <a:p>
                      <a:pPr marL="342900" marR="0" lvl="0" indent="-342900" algn="just"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lang="en-ZA" sz="2400" b="1" kern="1200" dirty="0" smtClean="0">
                          <a:solidFill>
                            <a:schemeClr val="tx1"/>
                          </a:solidFill>
                          <a:latin typeface="+mn-lt"/>
                          <a:ea typeface="+mn-ea"/>
                          <a:cs typeface="Arial" panose="020B0604020202020204" pitchFamily="34" charset="0"/>
                        </a:rPr>
                        <a:t>Good to get children to sign agreements.</a:t>
                      </a:r>
                    </a:p>
                    <a:p>
                      <a:pPr marL="342900" marR="0" lvl="0" indent="-342900" algn="just"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lang="en-US" sz="2400" b="1" kern="1200" baseline="0" dirty="0" smtClean="0">
                          <a:solidFill>
                            <a:schemeClr val="tx1"/>
                          </a:solidFill>
                          <a:effectLst/>
                          <a:latin typeface="+mn-lt"/>
                          <a:ea typeface="+mn-ea"/>
                          <a:cs typeface="Arial" panose="020B0604020202020204" pitchFamily="34" charset="0"/>
                        </a:rPr>
                        <a:t>Be factual and firm, Always try options </a:t>
                      </a:r>
                    </a:p>
                    <a:p>
                      <a:pPr marL="342900" marR="0" lvl="0" indent="-342900" algn="just"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lang="en-US" sz="2400" b="1" kern="1200" baseline="0" dirty="0" smtClean="0">
                          <a:solidFill>
                            <a:schemeClr val="tx1"/>
                          </a:solidFill>
                          <a:effectLst/>
                          <a:latin typeface="+mn-lt"/>
                          <a:ea typeface="+mn-ea"/>
                          <a:cs typeface="Arial" panose="020B0604020202020204" pitchFamily="34" charset="0"/>
                        </a:rPr>
                        <a:t>Always say something to give them hope even though they may be antagonistic- as the saying goes ‘every child must have some-one who is crazy about them.’</a:t>
                      </a:r>
                    </a:p>
                    <a:p>
                      <a:pPr marL="342900" marR="0" lvl="0" indent="-342900" algn="just"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lang="en-US" sz="2400" b="1" kern="1200" baseline="0" dirty="0" smtClean="0">
                          <a:solidFill>
                            <a:schemeClr val="tx1"/>
                          </a:solidFill>
                          <a:effectLst/>
                          <a:latin typeface="+mn-lt"/>
                          <a:ea typeface="+mn-ea"/>
                          <a:cs typeface="Arial" panose="020B0604020202020204" pitchFamily="34" charset="0"/>
                        </a:rPr>
                        <a:t>Be strengths based</a:t>
                      </a:r>
                    </a:p>
                    <a:p>
                      <a:pPr marL="342900" lvl="0" indent="-342900" algn="just">
                        <a:buFont typeface="Wingdings" panose="05000000000000000000" pitchFamily="2" charset="2"/>
                        <a:buChar char="§"/>
                      </a:pPr>
                      <a:r>
                        <a:rPr lang="en-US" sz="2400" b="1" u="sng" kern="1200" dirty="0" smtClean="0">
                          <a:solidFill>
                            <a:schemeClr val="tx1"/>
                          </a:solidFill>
                          <a:effectLst/>
                          <a:latin typeface="+mn-lt"/>
                          <a:ea typeface="+mn-ea"/>
                          <a:cs typeface="Arial" panose="020B0604020202020204" pitchFamily="34" charset="0"/>
                        </a:rPr>
                        <a:t>Team work is key </a:t>
                      </a:r>
                      <a:r>
                        <a:rPr lang="en-US" sz="2400" b="1" kern="1200" dirty="0" smtClean="0">
                          <a:solidFill>
                            <a:schemeClr val="tx1"/>
                          </a:solidFill>
                          <a:effectLst/>
                          <a:latin typeface="+mn-lt"/>
                          <a:ea typeface="+mn-ea"/>
                          <a:cs typeface="Arial" panose="020B0604020202020204" pitchFamily="34" charset="0"/>
                        </a:rPr>
                        <a:t>–hold Team meetings to support each other</a:t>
                      </a:r>
                    </a:p>
                    <a:p>
                      <a:pPr marL="342900" lvl="0" indent="-342900" algn="just">
                        <a:buFont typeface="Wingdings" panose="05000000000000000000" pitchFamily="2" charset="2"/>
                        <a:buChar char="§"/>
                      </a:pPr>
                      <a:r>
                        <a:rPr lang="en-US" sz="2400" b="1" kern="1200" dirty="0" smtClean="0">
                          <a:solidFill>
                            <a:schemeClr val="tx1"/>
                          </a:solidFill>
                          <a:effectLst/>
                          <a:latin typeface="+mn-lt"/>
                          <a:ea typeface="+mn-ea"/>
                          <a:cs typeface="Arial" panose="020B0604020202020204" pitchFamily="34" charset="0"/>
                        </a:rPr>
                        <a:t>Congruency</a:t>
                      </a:r>
                      <a:r>
                        <a:rPr lang="en-US" sz="2400" b="1" kern="1200" baseline="0" dirty="0" smtClean="0">
                          <a:solidFill>
                            <a:schemeClr val="tx1"/>
                          </a:solidFill>
                          <a:effectLst/>
                          <a:latin typeface="+mn-lt"/>
                          <a:ea typeface="+mn-ea"/>
                          <a:cs typeface="Arial" panose="020B0604020202020204" pitchFamily="34" charset="0"/>
                        </a:rPr>
                        <a:t> amongst team </a:t>
                      </a:r>
                      <a:r>
                        <a:rPr lang="en-US" sz="2400" b="1" kern="1200" baseline="0" dirty="0" err="1" smtClean="0">
                          <a:solidFill>
                            <a:schemeClr val="tx1"/>
                          </a:solidFill>
                          <a:effectLst/>
                          <a:latin typeface="+mn-lt"/>
                          <a:ea typeface="+mn-ea"/>
                          <a:cs typeface="Arial" panose="020B0604020202020204" pitchFamily="34" charset="0"/>
                        </a:rPr>
                        <a:t>memebers</a:t>
                      </a:r>
                      <a:endParaRPr lang="en-US" sz="2400" b="1" kern="1200" baseline="0" dirty="0" smtClean="0">
                        <a:solidFill>
                          <a:schemeClr val="tx1"/>
                        </a:solidFill>
                        <a:effectLst/>
                        <a:latin typeface="+mn-lt"/>
                        <a:ea typeface="+mn-ea"/>
                        <a:cs typeface="Arial" panose="020B0604020202020204" pitchFamily="34" charset="0"/>
                      </a:endParaRPr>
                    </a:p>
                    <a:p>
                      <a:pPr marL="342900" lvl="0" indent="-342900" algn="just">
                        <a:buFont typeface="Wingdings" panose="05000000000000000000" pitchFamily="2" charset="2"/>
                        <a:buChar char="§"/>
                      </a:pPr>
                      <a:r>
                        <a:rPr lang="en-US" sz="2400" b="1" kern="1200" dirty="0" smtClean="0">
                          <a:solidFill>
                            <a:schemeClr val="tx1"/>
                          </a:solidFill>
                          <a:effectLst/>
                          <a:latin typeface="+mn-lt"/>
                          <a:ea typeface="+mn-ea"/>
                          <a:cs typeface="Arial" panose="020B0604020202020204" pitchFamily="34" charset="0"/>
                        </a:rPr>
                        <a:t>Prioritize </a:t>
                      </a:r>
                      <a:r>
                        <a:rPr lang="en-US" sz="2400" b="1" kern="1200" dirty="0" smtClean="0">
                          <a:solidFill>
                            <a:schemeClr val="tx1"/>
                          </a:solidFill>
                          <a:effectLst/>
                          <a:latin typeface="+mn-lt"/>
                          <a:ea typeface="+mn-ea"/>
                          <a:cs typeface="Arial" panose="020B0604020202020204" pitchFamily="34" charset="0"/>
                        </a:rPr>
                        <a:t>Team</a:t>
                      </a:r>
                      <a:r>
                        <a:rPr lang="en-US" sz="2400" b="1" kern="1200" baseline="0" dirty="0" smtClean="0">
                          <a:solidFill>
                            <a:schemeClr val="tx1"/>
                          </a:solidFill>
                          <a:effectLst/>
                          <a:latin typeface="+mn-lt"/>
                          <a:ea typeface="+mn-ea"/>
                          <a:cs typeface="Arial" panose="020B0604020202020204" pitchFamily="34" charset="0"/>
                        </a:rPr>
                        <a:t> </a:t>
                      </a:r>
                      <a:r>
                        <a:rPr lang="en-US" sz="2400" b="1" kern="1200" dirty="0" smtClean="0">
                          <a:solidFill>
                            <a:schemeClr val="tx1"/>
                          </a:solidFill>
                          <a:effectLst/>
                          <a:latin typeface="+mn-lt"/>
                          <a:ea typeface="+mn-ea"/>
                          <a:cs typeface="Arial" panose="020B0604020202020204" pitchFamily="34" charset="0"/>
                        </a:rPr>
                        <a:t>Building</a:t>
                      </a:r>
                    </a:p>
                    <a:p>
                      <a:pPr marL="342900" lvl="0" indent="-342900" algn="just">
                        <a:buFont typeface="Wingdings" panose="05000000000000000000" pitchFamily="2" charset="2"/>
                        <a:buChar char="§"/>
                      </a:pPr>
                      <a:r>
                        <a:rPr lang="en-US" sz="2400" b="1" kern="1200" dirty="0" smtClean="0">
                          <a:solidFill>
                            <a:schemeClr val="tx1"/>
                          </a:solidFill>
                          <a:effectLst/>
                          <a:latin typeface="+mn-lt"/>
                          <a:ea typeface="+mn-ea"/>
                          <a:cs typeface="Arial" panose="020B0604020202020204" pitchFamily="34" charset="0"/>
                        </a:rPr>
                        <a:t>It is not easy working with children, self care is also important</a:t>
                      </a: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384464" y="823760"/>
            <a:ext cx="8290554" cy="461665"/>
          </a:xfrm>
          <a:prstGeom prst="rect">
            <a:avLst/>
          </a:prstGeom>
          <a:solidFill>
            <a:srgbClr val="92D050"/>
          </a:solidFill>
        </p:spPr>
        <p:txBody>
          <a:bodyPr wrap="square">
            <a:spAutoFit/>
          </a:bodyPr>
          <a:lstStyle/>
          <a:p>
            <a:pPr lvl="0" algn="ctr" fontAlgn="auto">
              <a:spcBef>
                <a:spcPts val="0"/>
              </a:spcBef>
              <a:spcAft>
                <a:spcPts val="0"/>
              </a:spcAft>
              <a:defRPr/>
            </a:pPr>
            <a:endParaRPr lang="en-US" sz="2400" b="1" dirty="0">
              <a:solidFill>
                <a:schemeClr val="bg1"/>
              </a:solidFill>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702140071"/>
              </p:ext>
            </p:extLst>
          </p:nvPr>
        </p:nvGraphicFramePr>
        <p:xfrm>
          <a:off x="384464" y="823760"/>
          <a:ext cx="8290554" cy="461665"/>
        </p:xfrm>
        <a:graphic>
          <a:graphicData uri="http://schemas.openxmlformats.org/drawingml/2006/table">
            <a:tbl>
              <a:tblPr firstRow="1" firstCol="1" bandRow="1"/>
              <a:tblGrid>
                <a:gridCol w="8290554">
                  <a:extLst>
                    <a:ext uri="{9D8B030D-6E8A-4147-A177-3AD203B41FA5}">
                      <a16:colId xmlns:a16="http://schemas.microsoft.com/office/drawing/2014/main" val="1351302479"/>
                    </a:ext>
                  </a:extLst>
                </a:gridCol>
              </a:tblGrid>
              <a:tr h="461665">
                <a:tc>
                  <a:txBody>
                    <a:bodyPr/>
                    <a:lstStyle/>
                    <a:p>
                      <a:pPr algn="ctr">
                        <a:lnSpc>
                          <a:spcPct val="115000"/>
                        </a:lnSpc>
                        <a:spcAft>
                          <a:spcPts val="0"/>
                        </a:spcAft>
                      </a:pPr>
                      <a:r>
                        <a:rPr lang="en-US" sz="2400" b="1" baseline="0" dirty="0" smtClean="0">
                          <a:solidFill>
                            <a:srgbClr val="7030A0"/>
                          </a:solidFill>
                          <a:effectLst/>
                          <a:latin typeface="Arial" panose="020B0604020202020204" pitchFamily="34" charset="0"/>
                          <a:ea typeface="Times New Roman" panose="02020603050405020304" pitchFamily="18" charset="0"/>
                          <a:cs typeface="Arial" panose="020B0604020202020204" pitchFamily="34" charset="0"/>
                        </a:rPr>
                        <a:t>LESSONS LEARNT</a:t>
                      </a:r>
                      <a:endParaRPr lang="en-ZA" sz="2400" b="1" dirty="0">
                        <a:solidFill>
                          <a:srgbClr val="7030A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9430357"/>
                  </a:ext>
                </a:extLst>
              </a:tr>
            </a:tbl>
          </a:graphicData>
        </a:graphic>
      </p:graphicFrame>
      <p:sp>
        <p:nvSpPr>
          <p:cNvPr id="10" name="Rectangle 9"/>
          <p:cNvSpPr/>
          <p:nvPr/>
        </p:nvSpPr>
        <p:spPr>
          <a:xfrm>
            <a:off x="384464" y="878142"/>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LESSONS LEARNT</a:t>
            </a:r>
            <a:endParaRPr lang="en-US" sz="2400" b="1" dirty="0">
              <a:solidFill>
                <a:srgbClr val="7030A0"/>
              </a:solidFill>
              <a:cs typeface="Arial" panose="020B0604020202020204" pitchFamily="34" charset="0"/>
            </a:endParaRPr>
          </a:p>
        </p:txBody>
      </p:sp>
      <p:pic>
        <p:nvPicPr>
          <p:cNvPr id="8" name="Picture 7" descr="kids play football basketball ..."/>
          <p:cNvPicPr/>
          <p:nvPr/>
        </p:nvPicPr>
        <p:blipFill>
          <a:blip r:embed="rId3">
            <a:extLst>
              <a:ext uri="{28A0092B-C50C-407E-A947-70E740481C1C}">
                <a14:useLocalDpi xmlns:a14="http://schemas.microsoft.com/office/drawing/2010/main" val="0"/>
              </a:ext>
            </a:extLst>
          </a:blip>
          <a:srcRect/>
          <a:stretch>
            <a:fillRect/>
          </a:stretch>
        </p:blipFill>
        <p:spPr bwMode="auto">
          <a:xfrm>
            <a:off x="6084168" y="1938009"/>
            <a:ext cx="2334563" cy="1289316"/>
          </a:xfrm>
          <a:prstGeom prst="rect">
            <a:avLst/>
          </a:prstGeom>
          <a:noFill/>
          <a:ln>
            <a:noFill/>
          </a:ln>
        </p:spPr>
      </p:pic>
    </p:spTree>
    <p:extLst>
      <p:ext uri="{BB962C8B-B14F-4D97-AF65-F5344CB8AC3E}">
        <p14:creationId xmlns:p14="http://schemas.microsoft.com/office/powerpoint/2010/main" val="1504169806"/>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199779012"/>
              </p:ext>
            </p:extLst>
          </p:nvPr>
        </p:nvGraphicFramePr>
        <p:xfrm>
          <a:off x="322791" y="1250889"/>
          <a:ext cx="8290554" cy="4579558"/>
        </p:xfrm>
        <a:graphic>
          <a:graphicData uri="http://schemas.openxmlformats.org/drawingml/2006/table">
            <a:tbl>
              <a:tblPr firstRow="1" bandRow="1">
                <a:tableStyleId>{93296810-A885-4BE3-A3E7-6D5BEEA58F35}</a:tableStyleId>
              </a:tblPr>
              <a:tblGrid>
                <a:gridCol w="8290554">
                  <a:extLst>
                    <a:ext uri="{9D8B030D-6E8A-4147-A177-3AD203B41FA5}">
                      <a16:colId xmlns:a16="http://schemas.microsoft.com/office/drawing/2014/main" val="1606071730"/>
                    </a:ext>
                  </a:extLst>
                </a:gridCol>
              </a:tblGrid>
              <a:tr h="45795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200" dirty="0">
                          <a:solidFill>
                            <a:schemeClr val="tx1"/>
                          </a:solidFill>
                          <a:latin typeface="Arial Rounded MT Bold" panose="020F0704030504030204" pitchFamily="34" charset="0"/>
                          <a:cs typeface="Arial" panose="020B0604020202020204" pitchFamily="34" charset="0"/>
                        </a:rPr>
                        <a:t>                                                                                                                                                                                                                                                                                                                                                                                                                                                                                                                                                                                                                                                                                                                                                                                                          </a:t>
                      </a:r>
                      <a:r>
                        <a:rPr lang="en-ZA" sz="2400" b="1" kern="1200" dirty="0" smtClean="0">
                          <a:solidFill>
                            <a:schemeClr val="tx1"/>
                          </a:solidFill>
                          <a:effectLst/>
                          <a:latin typeface="+mn-lt"/>
                          <a:ea typeface="+mn-ea"/>
                          <a:cs typeface="+mn-cs"/>
                        </a:rPr>
                        <a:t>The</a:t>
                      </a:r>
                      <a:r>
                        <a:rPr lang="en-ZA" sz="2400" b="1" kern="1200" baseline="0" dirty="0" smtClean="0">
                          <a:solidFill>
                            <a:schemeClr val="tx1"/>
                          </a:solidFill>
                          <a:effectLst/>
                          <a:latin typeface="+mn-lt"/>
                          <a:ea typeface="+mn-ea"/>
                          <a:cs typeface="+mn-cs"/>
                        </a:rPr>
                        <a:t> impact of the MDT approach is that it contributes holistically to the child’s overall care and development at the CYCC and assists the child to be accepting and aware of their circumstances and to in be in control of their emotional journeys whilst at the CYCC.</a:t>
                      </a:r>
                      <a:endParaRPr lang="en-US" sz="24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384464" y="823760"/>
            <a:ext cx="8290554" cy="461665"/>
          </a:xfrm>
          <a:prstGeom prst="rect">
            <a:avLst/>
          </a:prstGeom>
          <a:solidFill>
            <a:srgbClr val="92D050"/>
          </a:solidFill>
        </p:spPr>
        <p:txBody>
          <a:bodyPr wrap="square">
            <a:spAutoFit/>
          </a:bodyPr>
          <a:lstStyle/>
          <a:p>
            <a:pPr lvl="0" algn="ctr" fontAlgn="auto">
              <a:spcBef>
                <a:spcPts val="0"/>
              </a:spcBef>
              <a:spcAft>
                <a:spcPts val="0"/>
              </a:spcAft>
              <a:defRPr/>
            </a:pPr>
            <a:endParaRPr lang="en-US" sz="2400" b="1" dirty="0">
              <a:solidFill>
                <a:schemeClr val="bg1"/>
              </a:solidFill>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666956719"/>
              </p:ext>
            </p:extLst>
          </p:nvPr>
        </p:nvGraphicFramePr>
        <p:xfrm>
          <a:off x="384464" y="823760"/>
          <a:ext cx="8290554" cy="461665"/>
        </p:xfrm>
        <a:graphic>
          <a:graphicData uri="http://schemas.openxmlformats.org/drawingml/2006/table">
            <a:tbl>
              <a:tblPr firstRow="1" firstCol="1" bandRow="1"/>
              <a:tblGrid>
                <a:gridCol w="8290554">
                  <a:extLst>
                    <a:ext uri="{9D8B030D-6E8A-4147-A177-3AD203B41FA5}">
                      <a16:colId xmlns:a16="http://schemas.microsoft.com/office/drawing/2014/main" val="1351302479"/>
                    </a:ext>
                  </a:extLst>
                </a:gridCol>
              </a:tblGrid>
              <a:tr h="461665">
                <a:tc>
                  <a:txBody>
                    <a:bodyPr/>
                    <a:lstStyle/>
                    <a:p>
                      <a:pPr algn="ctr">
                        <a:lnSpc>
                          <a:spcPct val="115000"/>
                        </a:lnSpc>
                        <a:spcAft>
                          <a:spcPts val="0"/>
                        </a:spcAft>
                      </a:pPr>
                      <a:r>
                        <a:rPr lang="en-US" sz="2400" b="1" dirty="0" smtClean="0">
                          <a:solidFill>
                            <a:srgbClr val="7030A0"/>
                          </a:solidFill>
                          <a:effectLst/>
                          <a:latin typeface="Arial" panose="020B0604020202020204" pitchFamily="34" charset="0"/>
                          <a:ea typeface="Times New Roman" panose="02020603050405020304" pitchFamily="18" charset="0"/>
                          <a:cs typeface="Arial" panose="020B0604020202020204" pitchFamily="34" charset="0"/>
                        </a:rPr>
                        <a:t>CONCLUSIONS</a:t>
                      </a:r>
                      <a:endParaRPr lang="en-ZA" sz="2400" b="1" dirty="0">
                        <a:solidFill>
                          <a:srgbClr val="7030A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9430357"/>
                  </a:ext>
                </a:extLst>
              </a:tr>
            </a:tbl>
          </a:graphicData>
        </a:graphic>
      </p:graphicFrame>
      <p:sp>
        <p:nvSpPr>
          <p:cNvPr id="13" name="Rectangle 12"/>
          <p:cNvSpPr/>
          <p:nvPr/>
        </p:nvSpPr>
        <p:spPr>
          <a:xfrm>
            <a:off x="384464" y="878142"/>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CONCLUSION </a:t>
            </a:r>
            <a:endParaRPr lang="en-US" sz="2400" b="1" dirty="0">
              <a:solidFill>
                <a:srgbClr val="7030A0"/>
              </a:solidFill>
              <a:cs typeface="Arial" panose="020B0604020202020204" pitchFamily="34" charset="0"/>
            </a:endParaRPr>
          </a:p>
        </p:txBody>
      </p:sp>
      <p:pic>
        <p:nvPicPr>
          <p:cNvPr id="18" name="Picture 17" descr="Activities to Keep Host Kids Busy During the Holidays | Au Pair Agency Blog  | Smart Au Pair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5656" y="3429000"/>
            <a:ext cx="6480720" cy="2257430"/>
          </a:xfrm>
          <a:prstGeom prst="rect">
            <a:avLst/>
          </a:prstGeom>
          <a:noFill/>
          <a:ln>
            <a:noFill/>
          </a:ln>
        </p:spPr>
      </p:pic>
    </p:spTree>
    <p:extLst>
      <p:ext uri="{BB962C8B-B14F-4D97-AF65-F5344CB8AC3E}">
        <p14:creationId xmlns:p14="http://schemas.microsoft.com/office/powerpoint/2010/main" val="11455664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p:cNvSpPr>
          <p:nvPr/>
        </p:nvSpPr>
        <p:spPr>
          <a:xfrm>
            <a:off x="251520" y="878142"/>
            <a:ext cx="8167211" cy="745495"/>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defRPr/>
            </a:pPr>
            <a:endParaRPr lang="en-US" altLang="en-US" sz="2100" dirty="0">
              <a:solidFill>
                <a:srgbClr val="000000"/>
              </a:solidFill>
              <a:cs typeface="Arial" panose="020B0604020202020204" pitchFamily="34" charset="0"/>
            </a:endParaRPr>
          </a:p>
          <a:p>
            <a:pPr algn="just">
              <a:defRPr/>
            </a:pPr>
            <a:endParaRPr lang="en-US" altLang="en-US" sz="1350" dirty="0"/>
          </a:p>
        </p:txBody>
      </p:sp>
      <p:graphicFrame>
        <p:nvGraphicFramePr>
          <p:cNvPr id="2" name="Table 1"/>
          <p:cNvGraphicFramePr>
            <a:graphicFrameLocks noGrp="1"/>
          </p:cNvGraphicFramePr>
          <p:nvPr>
            <p:extLst>
              <p:ext uri="{D42A27DB-BD31-4B8C-83A1-F6EECF244321}">
                <p14:modId xmlns:p14="http://schemas.microsoft.com/office/powerpoint/2010/main" val="2226095091"/>
              </p:ext>
            </p:extLst>
          </p:nvPr>
        </p:nvGraphicFramePr>
        <p:xfrm>
          <a:off x="384464" y="1678019"/>
          <a:ext cx="8290554" cy="4703309"/>
        </p:xfrm>
        <a:graphic>
          <a:graphicData uri="http://schemas.openxmlformats.org/drawingml/2006/table">
            <a:tbl>
              <a:tblPr firstRow="1" bandRow="1">
                <a:tableStyleId>{93296810-A885-4BE3-A3E7-6D5BEEA58F35}</a:tableStyleId>
              </a:tblPr>
              <a:tblGrid>
                <a:gridCol w="8290554">
                  <a:extLst>
                    <a:ext uri="{9D8B030D-6E8A-4147-A177-3AD203B41FA5}">
                      <a16:colId xmlns:a16="http://schemas.microsoft.com/office/drawing/2014/main" val="1606071730"/>
                    </a:ext>
                  </a:extLst>
                </a:gridCol>
              </a:tblGrid>
              <a:tr h="47033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800" b="1" kern="1200" dirty="0" smtClean="0">
                          <a:solidFill>
                            <a:schemeClr val="tx1"/>
                          </a:solidFill>
                          <a:effectLst/>
                          <a:latin typeface="+mn-lt"/>
                          <a:ea typeface="+mn-ea"/>
                          <a:cs typeface="+mn-cs"/>
                        </a:rPr>
                        <a:t>Department of Social Development. Children’s Act, 38 of 2005. Pretoria: Government Printers.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1800" b="1" kern="1200" dirty="0" smtClean="0">
                          <a:solidFill>
                            <a:schemeClr val="tx1"/>
                          </a:solidFill>
                          <a:effectLst/>
                          <a:latin typeface="+mn-lt"/>
                          <a:ea typeface="+mn-ea"/>
                          <a:cs typeface="+mn-cs"/>
                        </a:rPr>
                        <a:t>Department of Social Development. National Child Care and Protection Policy (2021). Pretoria: Government Printers.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1800" b="1" kern="1200" dirty="0" smtClean="0">
                          <a:solidFill>
                            <a:schemeClr val="tx1"/>
                          </a:solidFill>
                          <a:effectLst/>
                          <a:latin typeface="+mn-lt"/>
                          <a:ea typeface="+mn-ea"/>
                          <a:cs typeface="+mn-cs"/>
                        </a:rPr>
                        <a:t>Patel, L. (2008). Getting it right and wrong: an overview of a decade of post apartheid social welfare. Practice, 20 (2): 71-81.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8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800" b="1" kern="1200" dirty="0" smtClean="0">
                        <a:solidFill>
                          <a:schemeClr val="tx1"/>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ZA" sz="1200" dirty="0" smtClean="0">
                          <a:solidFill>
                            <a:schemeClr val="tx1"/>
                          </a:solidFill>
                          <a:latin typeface="Arial Rounded MT Bold" panose="020F0704030504030204" pitchFamily="34" charset="0"/>
                          <a:cs typeface="Arial" panose="020B0604020202020204" pitchFamily="34" charset="0"/>
                        </a:rPr>
                        <a:t>                                                                                                                                                                                                                                                                                                                                                                                                                                                                                                                                                                                                                                                                                                                                                                                                          </a:t>
                      </a:r>
                      <a:endParaRPr lang="en-US" sz="24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34290" marB="34290">
                    <a:solidFill>
                      <a:srgbClr val="BEE395"/>
                    </a:solidFill>
                  </a:tcPr>
                </a:tc>
                <a:extLst>
                  <a:ext uri="{0D108BD9-81ED-4DB2-BD59-A6C34878D82A}">
                    <a16:rowId xmlns:a16="http://schemas.microsoft.com/office/drawing/2014/main" val="1064530401"/>
                  </a:ext>
                </a:extLst>
              </a:tr>
            </a:tbl>
          </a:graphicData>
        </a:graphic>
      </p:graphicFrame>
      <p:pic>
        <p:nvPicPr>
          <p:cNvPr id="7" name="Picture 6" descr="Social Development Logo.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4821" cy="563770"/>
          </a:xfrm>
          <a:prstGeom prst="rect">
            <a:avLst/>
          </a:prstGeom>
        </p:spPr>
      </p:pic>
      <p:sp>
        <p:nvSpPr>
          <p:cNvPr id="4" name="Rectangle 3"/>
          <p:cNvSpPr/>
          <p:nvPr/>
        </p:nvSpPr>
        <p:spPr>
          <a:xfrm>
            <a:off x="384464" y="823760"/>
            <a:ext cx="8290554" cy="461665"/>
          </a:xfrm>
          <a:prstGeom prst="rect">
            <a:avLst/>
          </a:prstGeom>
          <a:solidFill>
            <a:srgbClr val="92D050"/>
          </a:solidFill>
        </p:spPr>
        <p:txBody>
          <a:bodyPr wrap="square">
            <a:spAutoFit/>
          </a:bodyPr>
          <a:lstStyle/>
          <a:p>
            <a:pPr lvl="0" algn="ctr" fontAlgn="auto">
              <a:spcBef>
                <a:spcPts val="0"/>
              </a:spcBef>
              <a:spcAft>
                <a:spcPts val="0"/>
              </a:spcAft>
              <a:defRPr/>
            </a:pPr>
            <a:endParaRPr lang="en-US" sz="2400" b="1" dirty="0">
              <a:solidFill>
                <a:schemeClr val="bg1"/>
              </a:solidFill>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843394854"/>
              </p:ext>
            </p:extLst>
          </p:nvPr>
        </p:nvGraphicFramePr>
        <p:xfrm>
          <a:off x="384464" y="823760"/>
          <a:ext cx="8290554" cy="461665"/>
        </p:xfrm>
        <a:graphic>
          <a:graphicData uri="http://schemas.openxmlformats.org/drawingml/2006/table">
            <a:tbl>
              <a:tblPr firstRow="1" firstCol="1" bandRow="1"/>
              <a:tblGrid>
                <a:gridCol w="8290554">
                  <a:extLst>
                    <a:ext uri="{9D8B030D-6E8A-4147-A177-3AD203B41FA5}">
                      <a16:colId xmlns:a16="http://schemas.microsoft.com/office/drawing/2014/main" val="1351302479"/>
                    </a:ext>
                  </a:extLst>
                </a:gridCol>
              </a:tblGrid>
              <a:tr h="461665">
                <a:tc>
                  <a:txBody>
                    <a:bodyPr/>
                    <a:lstStyle/>
                    <a:p>
                      <a:pPr algn="ctr">
                        <a:lnSpc>
                          <a:spcPct val="115000"/>
                        </a:lnSpc>
                        <a:spcAft>
                          <a:spcPts val="0"/>
                        </a:spcAft>
                      </a:pPr>
                      <a:r>
                        <a:rPr lang="en-US" sz="2400" b="1" dirty="0" smtClean="0">
                          <a:solidFill>
                            <a:srgbClr val="7030A0"/>
                          </a:solidFill>
                          <a:effectLst/>
                          <a:latin typeface="Arial" panose="020B0604020202020204" pitchFamily="34" charset="0"/>
                          <a:ea typeface="Times New Roman" panose="02020603050405020304" pitchFamily="18" charset="0"/>
                          <a:cs typeface="Arial" panose="020B0604020202020204" pitchFamily="34" charset="0"/>
                        </a:rPr>
                        <a:t>BIBLIOGRAPHY</a:t>
                      </a:r>
                      <a:endParaRPr lang="en-ZA" sz="2400" b="1" dirty="0">
                        <a:solidFill>
                          <a:srgbClr val="7030A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9430357"/>
                  </a:ext>
                </a:extLst>
              </a:tr>
            </a:tbl>
          </a:graphicData>
        </a:graphic>
      </p:graphicFrame>
      <p:sp>
        <p:nvSpPr>
          <p:cNvPr id="8" name="Rectangle 7"/>
          <p:cNvSpPr/>
          <p:nvPr/>
        </p:nvSpPr>
        <p:spPr>
          <a:xfrm>
            <a:off x="384464" y="878142"/>
            <a:ext cx="829055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lvl="0" algn="ctr" fontAlgn="auto">
              <a:spcBef>
                <a:spcPts val="0"/>
              </a:spcBef>
              <a:spcAft>
                <a:spcPts val="0"/>
              </a:spcAft>
              <a:defRPr/>
            </a:pPr>
            <a:r>
              <a:rPr lang="en-US" sz="2400" b="1" dirty="0" smtClean="0">
                <a:solidFill>
                  <a:srgbClr val="7030A0"/>
                </a:solidFill>
                <a:cs typeface="Arial" panose="020B0604020202020204" pitchFamily="34" charset="0"/>
              </a:rPr>
              <a:t>BIBLIOGRAPHY </a:t>
            </a:r>
            <a:endParaRPr lang="en-US" sz="2400" b="1" dirty="0">
              <a:solidFill>
                <a:srgbClr val="7030A0"/>
              </a:solidFill>
              <a:cs typeface="Arial" panose="020B0604020202020204" pitchFamily="34" charset="0"/>
            </a:endParaRPr>
          </a:p>
        </p:txBody>
      </p:sp>
    </p:spTree>
    <p:extLst>
      <p:ext uri="{BB962C8B-B14F-4D97-AF65-F5344CB8AC3E}">
        <p14:creationId xmlns:p14="http://schemas.microsoft.com/office/powerpoint/2010/main" val="1952423691"/>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1_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24879</TotalTime>
  <Words>783</Words>
  <Application>Microsoft Office PowerPoint</Application>
  <PresentationFormat>On-screen Show (4:3)</PresentationFormat>
  <Paragraphs>89</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Black</vt:lpstr>
      <vt:lpstr>Arial Rounded MT Bold</vt:lpstr>
      <vt:lpstr>Calibri</vt:lpstr>
      <vt:lpstr>Comic Sans MS</vt:lpstr>
      <vt:lpstr>Times New Roman</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 : 18th March 2020</dc:title>
  <dc:creator>User</dc:creator>
  <cp:lastModifiedBy>Vanesa Singh</cp:lastModifiedBy>
  <cp:revision>2241</cp:revision>
  <cp:lastPrinted>2025-09-08T09:53:43Z</cp:lastPrinted>
  <dcterms:created xsi:type="dcterms:W3CDTF">2011-10-05T05:43:47Z</dcterms:created>
  <dcterms:modified xsi:type="dcterms:W3CDTF">2025-09-08T14:49:37Z</dcterms:modified>
</cp:coreProperties>
</file>